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302" r:id="rId3"/>
    <p:sldId id="400" r:id="rId4"/>
    <p:sldId id="388" r:id="rId5"/>
    <p:sldId id="390" r:id="rId6"/>
    <p:sldId id="389" r:id="rId7"/>
    <p:sldId id="397" r:id="rId8"/>
    <p:sldId id="402" r:id="rId9"/>
    <p:sldId id="401" r:id="rId10"/>
    <p:sldId id="403" r:id="rId11"/>
    <p:sldId id="404" r:id="rId12"/>
    <p:sldId id="304" r:id="rId13"/>
    <p:sldId id="391" r:id="rId14"/>
    <p:sldId id="398" r:id="rId15"/>
    <p:sldId id="399" r:id="rId16"/>
    <p:sldId id="395" r:id="rId17"/>
    <p:sldId id="392" r:id="rId18"/>
    <p:sldId id="346" r:id="rId19"/>
    <p:sldId id="411" r:id="rId20"/>
    <p:sldId id="347" r:id="rId21"/>
    <p:sldId id="393" r:id="rId22"/>
    <p:sldId id="396" r:id="rId23"/>
    <p:sldId id="382" r:id="rId24"/>
    <p:sldId id="383" r:id="rId25"/>
    <p:sldId id="384" r:id="rId26"/>
    <p:sldId id="374" r:id="rId27"/>
    <p:sldId id="412" r:id="rId28"/>
    <p:sldId id="386" r:id="rId29"/>
    <p:sldId id="394" r:id="rId30"/>
    <p:sldId id="354" r:id="rId31"/>
    <p:sldId id="357" r:id="rId32"/>
    <p:sldId id="356" r:id="rId33"/>
    <p:sldId id="355" r:id="rId34"/>
    <p:sldId id="344" r:id="rId35"/>
    <p:sldId id="345" r:id="rId36"/>
    <p:sldId id="348" r:id="rId37"/>
    <p:sldId id="349" r:id="rId38"/>
    <p:sldId id="350" r:id="rId39"/>
    <p:sldId id="351" r:id="rId40"/>
    <p:sldId id="270" r:id="rId41"/>
    <p:sldId id="268" r:id="rId42"/>
    <p:sldId id="276" r:id="rId43"/>
    <p:sldId id="274" r:id="rId44"/>
    <p:sldId id="275" r:id="rId45"/>
    <p:sldId id="279" r:id="rId46"/>
    <p:sldId id="277" r:id="rId47"/>
    <p:sldId id="278" r:id="rId48"/>
    <p:sldId id="280" r:id="rId49"/>
    <p:sldId id="272" r:id="rId50"/>
    <p:sldId id="256" r:id="rId51"/>
    <p:sldId id="257" r:id="rId52"/>
    <p:sldId id="281" r:id="rId53"/>
    <p:sldId id="282" r:id="rId54"/>
    <p:sldId id="289" r:id="rId55"/>
    <p:sldId id="290" r:id="rId56"/>
    <p:sldId id="297" r:id="rId57"/>
    <p:sldId id="286" r:id="rId58"/>
    <p:sldId id="292" r:id="rId59"/>
    <p:sldId id="291" r:id="rId60"/>
    <p:sldId id="294" r:id="rId61"/>
    <p:sldId id="295" r:id="rId62"/>
    <p:sldId id="296" r:id="rId63"/>
    <p:sldId id="298" r:id="rId64"/>
    <p:sldId id="299" r:id="rId65"/>
    <p:sldId id="300" r:id="rId66"/>
    <p:sldId id="301" r:id="rId67"/>
    <p:sldId id="406" r:id="rId68"/>
    <p:sldId id="408" r:id="rId69"/>
    <p:sldId id="409" r:id="rId70"/>
    <p:sldId id="407" r:id="rId7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11C36-C05E-C64A-91D5-280C9411E6C5}" v="1099" dt="2024-11-17T14:52:08.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15"/>
    <p:restoredTop sz="94671"/>
  </p:normalViewPr>
  <p:slideViewPr>
    <p:cSldViewPr snapToGrid="0">
      <p:cViewPr varScale="1">
        <p:scale>
          <a:sx n="224" d="100"/>
          <a:sy n="224" d="100"/>
        </p:scale>
        <p:origin x="10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EDC5FB-385B-4B95-8CC3-E29139AB06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45733B-06CB-41D7-AAA1-4F1C46655678}">
      <dgm:prSet phldrT="[Text]" phldr="0"/>
      <dgm:spPr/>
      <dgm:t>
        <a:bodyPr/>
        <a:lstStyle/>
        <a:p>
          <a:pPr rtl="0"/>
          <a:r>
            <a:rPr lang="en-US" dirty="0">
              <a:latin typeface="Aptos Display" panose="02110004020202020204"/>
            </a:rPr>
            <a:t>1 Introduction</a:t>
          </a:r>
          <a:endParaRPr lang="en-US" dirty="0"/>
        </a:p>
      </dgm:t>
    </dgm:pt>
    <dgm:pt modelId="{A832FC38-6DA1-48EF-8405-2A78AD861DC9}" type="parTrans" cxnId="{C46DB8EC-EBE8-4D5D-A9C6-7077EC6E4466}">
      <dgm:prSet/>
      <dgm:spPr/>
      <dgm:t>
        <a:bodyPr/>
        <a:lstStyle/>
        <a:p>
          <a:endParaRPr lang="en-US"/>
        </a:p>
      </dgm:t>
    </dgm:pt>
    <dgm:pt modelId="{EABA9919-81FA-4046-BD91-321F71F55E33}" type="sibTrans" cxnId="{C46DB8EC-EBE8-4D5D-A9C6-7077EC6E4466}">
      <dgm:prSet/>
      <dgm:spPr/>
      <dgm:t>
        <a:bodyPr/>
        <a:lstStyle/>
        <a:p>
          <a:endParaRPr lang="en-US"/>
        </a:p>
      </dgm:t>
    </dgm:pt>
    <dgm:pt modelId="{B8AD531A-AA48-44B3-A60F-EAEA6F1B06B0}">
      <dgm:prSet phldrT="[Text]" phldr="0"/>
      <dgm:spPr/>
      <dgm:t>
        <a:bodyPr/>
        <a:lstStyle/>
        <a:p>
          <a:pPr rtl="0"/>
          <a:r>
            <a:rPr lang="en-US" dirty="0">
              <a:latin typeface="Aptos Display" panose="02110004020202020204"/>
            </a:rPr>
            <a:t>2 Influence diagram</a:t>
          </a:r>
          <a:endParaRPr lang="en-US" dirty="0"/>
        </a:p>
      </dgm:t>
    </dgm:pt>
    <dgm:pt modelId="{9E5538C8-95AF-4439-8E08-B75941BF0BBE}" type="parTrans" cxnId="{5F6E5000-AEB8-43F9-9E2A-AD00097BC1AA}">
      <dgm:prSet/>
      <dgm:spPr/>
      <dgm:t>
        <a:bodyPr/>
        <a:lstStyle/>
        <a:p>
          <a:endParaRPr lang="en-US"/>
        </a:p>
      </dgm:t>
    </dgm:pt>
    <dgm:pt modelId="{329A5A99-D764-456F-8152-FB0C198BE551}" type="sibTrans" cxnId="{5F6E5000-AEB8-43F9-9E2A-AD00097BC1AA}">
      <dgm:prSet/>
      <dgm:spPr/>
      <dgm:t>
        <a:bodyPr/>
        <a:lstStyle/>
        <a:p>
          <a:endParaRPr lang="en-US"/>
        </a:p>
      </dgm:t>
    </dgm:pt>
    <dgm:pt modelId="{DF5E631A-A9E5-4EF5-A3F8-E4A36AD83555}">
      <dgm:prSet phldrT="[Text]" phldr="0"/>
      <dgm:spPr/>
      <dgm:t>
        <a:bodyPr/>
        <a:lstStyle/>
        <a:p>
          <a:pPr rtl="0"/>
          <a:r>
            <a:rPr lang="en-US" dirty="0">
              <a:latin typeface="Aptos Display" panose="02110004020202020204"/>
            </a:rPr>
            <a:t>4 Test modeling</a:t>
          </a:r>
          <a:endParaRPr lang="en-US" dirty="0"/>
        </a:p>
      </dgm:t>
    </dgm:pt>
    <dgm:pt modelId="{E14778B3-15AF-4149-A7B1-81DDEC4C3D9A}" type="parTrans" cxnId="{6B781173-74B7-43AB-BF6C-B2C629B33FF4}">
      <dgm:prSet/>
      <dgm:spPr/>
      <dgm:t>
        <a:bodyPr/>
        <a:lstStyle/>
        <a:p>
          <a:endParaRPr lang="en-US"/>
        </a:p>
      </dgm:t>
    </dgm:pt>
    <dgm:pt modelId="{1CC6FBB5-C512-4626-BCA4-C260BB45944D}" type="sibTrans" cxnId="{6B781173-74B7-43AB-BF6C-B2C629B33FF4}">
      <dgm:prSet/>
      <dgm:spPr/>
      <dgm:t>
        <a:bodyPr/>
        <a:lstStyle/>
        <a:p>
          <a:endParaRPr lang="en-US"/>
        </a:p>
      </dgm:t>
    </dgm:pt>
    <dgm:pt modelId="{E424DF7F-B38C-4E9F-ADC8-181996D806DB}">
      <dgm:prSet phldr="0"/>
      <dgm:spPr/>
      <dgm:t>
        <a:bodyPr/>
        <a:lstStyle/>
        <a:p>
          <a:pPr rtl="0"/>
          <a:r>
            <a:rPr lang="en-US" dirty="0">
              <a:latin typeface="Aptos Display" panose="02110004020202020204"/>
            </a:rPr>
            <a:t>5 Root cause analysis</a:t>
          </a:r>
        </a:p>
      </dgm:t>
    </dgm:pt>
    <dgm:pt modelId="{40E28D72-9A4D-4457-99A4-E11D01C7E4DD}" type="parTrans" cxnId="{2EE0E6CB-F291-48E3-98B3-2194DD2CB7CF}">
      <dgm:prSet/>
      <dgm:spPr/>
    </dgm:pt>
    <dgm:pt modelId="{1CF49850-4523-44AE-BA73-243BD55BA5C3}" type="sibTrans" cxnId="{2EE0E6CB-F291-48E3-98B3-2194DD2CB7CF}">
      <dgm:prSet/>
      <dgm:spPr/>
    </dgm:pt>
    <dgm:pt modelId="{47641208-1D44-4AB1-9719-5F2CE5476035}">
      <dgm:prSet phldr="0"/>
      <dgm:spPr/>
      <dgm:t>
        <a:bodyPr/>
        <a:lstStyle/>
        <a:p>
          <a:pPr rtl="0"/>
          <a:r>
            <a:rPr lang="en-US" dirty="0">
              <a:latin typeface="Aptos Display" panose="02110004020202020204"/>
            </a:rPr>
            <a:t>6 Conclusion</a:t>
          </a:r>
        </a:p>
      </dgm:t>
    </dgm:pt>
    <dgm:pt modelId="{47B39E3C-CB42-41AF-97CA-4BE338458F4F}" type="parTrans" cxnId="{FE4A418F-F655-4368-ADF1-34AE3BCD5390}">
      <dgm:prSet/>
      <dgm:spPr/>
    </dgm:pt>
    <dgm:pt modelId="{22F79412-B14F-46E5-87B8-F74D2F7EA5C7}" type="sibTrans" cxnId="{FE4A418F-F655-4368-ADF1-34AE3BCD5390}">
      <dgm:prSet/>
      <dgm:spPr/>
    </dgm:pt>
    <dgm:pt modelId="{B3D9B681-C200-4047-9C68-473887E19EBA}">
      <dgm:prSet phldr="0"/>
      <dgm:spPr/>
      <dgm:t>
        <a:bodyPr/>
        <a:lstStyle/>
        <a:p>
          <a:pPr rtl="0"/>
          <a:r>
            <a:rPr lang="en-US" dirty="0">
              <a:latin typeface="Aptos Display" panose="02110004020202020204"/>
            </a:rPr>
            <a:t>Business context</a:t>
          </a:r>
        </a:p>
      </dgm:t>
    </dgm:pt>
    <dgm:pt modelId="{34A493E8-EE8A-4049-BD74-D20E37A2A2B1}" type="parTrans" cxnId="{542B3608-C815-4114-B0E9-86563B1DD248}">
      <dgm:prSet/>
      <dgm:spPr/>
    </dgm:pt>
    <dgm:pt modelId="{0D31A523-B410-4E4A-A2F0-43DBA2CC740D}" type="sibTrans" cxnId="{542B3608-C815-4114-B0E9-86563B1DD248}">
      <dgm:prSet/>
      <dgm:spPr/>
    </dgm:pt>
    <dgm:pt modelId="{EB223624-0B34-47F7-91A9-F8A11A8AD7D8}">
      <dgm:prSet phldr="0"/>
      <dgm:spPr/>
      <dgm:t>
        <a:bodyPr/>
        <a:lstStyle/>
        <a:p>
          <a:pPr rtl="0"/>
          <a:r>
            <a:rPr lang="en-US" dirty="0">
              <a:latin typeface="Aptos Display" panose="02110004020202020204"/>
            </a:rPr>
            <a:t>Research question</a:t>
          </a:r>
        </a:p>
      </dgm:t>
    </dgm:pt>
    <dgm:pt modelId="{49C018F2-728A-4C63-9E3F-E41F548D6D1C}" type="parTrans" cxnId="{27BAAC73-514F-4C77-ABB5-9395A9A00B35}">
      <dgm:prSet/>
      <dgm:spPr/>
    </dgm:pt>
    <dgm:pt modelId="{BF7345AF-A5AE-48E5-ADD3-23D318738BE2}" type="sibTrans" cxnId="{27BAAC73-514F-4C77-ABB5-9395A9A00B35}">
      <dgm:prSet/>
      <dgm:spPr/>
    </dgm:pt>
    <dgm:pt modelId="{7AD7DA19-8BD4-4E57-BCEE-05DFF4A8F407}">
      <dgm:prSet phldr="0"/>
      <dgm:spPr/>
      <dgm:t>
        <a:bodyPr/>
        <a:lstStyle/>
        <a:p>
          <a:pPr rtl="0"/>
          <a:r>
            <a:rPr lang="en-US" dirty="0">
              <a:latin typeface="Aptos Display" panose="02110004020202020204"/>
            </a:rPr>
            <a:t>3 Auto generation</a:t>
          </a:r>
        </a:p>
      </dgm:t>
    </dgm:pt>
    <dgm:pt modelId="{BD6038E5-C32C-4DD3-9EB9-E32C1919D63A}" type="parTrans" cxnId="{10656B46-0BC9-49A7-94A6-43D378D2BB48}">
      <dgm:prSet/>
      <dgm:spPr/>
    </dgm:pt>
    <dgm:pt modelId="{EBCF321F-BCD2-4DBD-AC7E-D84B2C505D05}" type="sibTrans" cxnId="{10656B46-0BC9-49A7-94A6-43D378D2BB48}">
      <dgm:prSet/>
      <dgm:spPr/>
    </dgm:pt>
    <dgm:pt modelId="{3B17668E-7FE2-4B5C-8819-029C66A8950E}" type="pres">
      <dgm:prSet presAssocID="{ECEDC5FB-385B-4B95-8CC3-E29139AB0633}" presName="linear" presStyleCnt="0">
        <dgm:presLayoutVars>
          <dgm:dir/>
          <dgm:animLvl val="lvl"/>
          <dgm:resizeHandles val="exact"/>
        </dgm:presLayoutVars>
      </dgm:prSet>
      <dgm:spPr/>
    </dgm:pt>
    <dgm:pt modelId="{268C74FF-C8FA-4DC6-AA6A-2959EB5C9DF0}" type="pres">
      <dgm:prSet presAssocID="{2745733B-06CB-41D7-AAA1-4F1C46655678}" presName="parentLin" presStyleCnt="0"/>
      <dgm:spPr/>
    </dgm:pt>
    <dgm:pt modelId="{700783CC-4E76-4541-85C4-EB4330937CC7}" type="pres">
      <dgm:prSet presAssocID="{2745733B-06CB-41D7-AAA1-4F1C46655678}" presName="parentLeftMargin" presStyleLbl="node1" presStyleIdx="0" presStyleCnt="6"/>
      <dgm:spPr/>
    </dgm:pt>
    <dgm:pt modelId="{BDAA6E9F-859E-4B01-80E6-75499540A806}" type="pres">
      <dgm:prSet presAssocID="{2745733B-06CB-41D7-AAA1-4F1C46655678}" presName="parentText" presStyleLbl="node1" presStyleIdx="0" presStyleCnt="6">
        <dgm:presLayoutVars>
          <dgm:chMax val="0"/>
          <dgm:bulletEnabled val="1"/>
        </dgm:presLayoutVars>
      </dgm:prSet>
      <dgm:spPr/>
    </dgm:pt>
    <dgm:pt modelId="{E37EAE13-632C-44F3-B2CD-D6498E5B5FDB}" type="pres">
      <dgm:prSet presAssocID="{2745733B-06CB-41D7-AAA1-4F1C46655678}" presName="negativeSpace" presStyleCnt="0"/>
      <dgm:spPr/>
    </dgm:pt>
    <dgm:pt modelId="{5A224921-BEA9-4FE7-B8AA-8F6B3009C35B}" type="pres">
      <dgm:prSet presAssocID="{2745733B-06CB-41D7-AAA1-4F1C46655678}" presName="childText" presStyleLbl="conFgAcc1" presStyleIdx="0" presStyleCnt="6">
        <dgm:presLayoutVars>
          <dgm:bulletEnabled val="1"/>
        </dgm:presLayoutVars>
      </dgm:prSet>
      <dgm:spPr/>
    </dgm:pt>
    <dgm:pt modelId="{D6679CCA-22CE-4A8A-9B8D-735FD077B853}" type="pres">
      <dgm:prSet presAssocID="{EABA9919-81FA-4046-BD91-321F71F55E33}" presName="spaceBetweenRectangles" presStyleCnt="0"/>
      <dgm:spPr/>
    </dgm:pt>
    <dgm:pt modelId="{D40B547B-F3C4-473D-B3B7-F62FC4A1D3CA}" type="pres">
      <dgm:prSet presAssocID="{B8AD531A-AA48-44B3-A60F-EAEA6F1B06B0}" presName="parentLin" presStyleCnt="0"/>
      <dgm:spPr/>
    </dgm:pt>
    <dgm:pt modelId="{9CF28653-FB52-4822-9C98-970BED7CBD91}" type="pres">
      <dgm:prSet presAssocID="{B8AD531A-AA48-44B3-A60F-EAEA6F1B06B0}" presName="parentLeftMargin" presStyleLbl="node1" presStyleIdx="0" presStyleCnt="6"/>
      <dgm:spPr/>
    </dgm:pt>
    <dgm:pt modelId="{16A7F773-7743-45D3-8DAF-9B8C733DD9AF}" type="pres">
      <dgm:prSet presAssocID="{B8AD531A-AA48-44B3-A60F-EAEA6F1B06B0}" presName="parentText" presStyleLbl="node1" presStyleIdx="1" presStyleCnt="6">
        <dgm:presLayoutVars>
          <dgm:chMax val="0"/>
          <dgm:bulletEnabled val="1"/>
        </dgm:presLayoutVars>
      </dgm:prSet>
      <dgm:spPr/>
    </dgm:pt>
    <dgm:pt modelId="{6CAEF145-4005-4006-8168-FCADB112537B}" type="pres">
      <dgm:prSet presAssocID="{B8AD531A-AA48-44B3-A60F-EAEA6F1B06B0}" presName="negativeSpace" presStyleCnt="0"/>
      <dgm:spPr/>
    </dgm:pt>
    <dgm:pt modelId="{47990C95-F0A4-4FDC-89DF-B79B5DAA9A5B}" type="pres">
      <dgm:prSet presAssocID="{B8AD531A-AA48-44B3-A60F-EAEA6F1B06B0}" presName="childText" presStyleLbl="conFgAcc1" presStyleIdx="1" presStyleCnt="6">
        <dgm:presLayoutVars>
          <dgm:bulletEnabled val="1"/>
        </dgm:presLayoutVars>
      </dgm:prSet>
      <dgm:spPr/>
    </dgm:pt>
    <dgm:pt modelId="{39BFBF7E-2F87-4B20-8EA2-71B030218880}" type="pres">
      <dgm:prSet presAssocID="{329A5A99-D764-456F-8152-FB0C198BE551}" presName="spaceBetweenRectangles" presStyleCnt="0"/>
      <dgm:spPr/>
    </dgm:pt>
    <dgm:pt modelId="{DF54781B-30E6-487B-9DE9-D429F34DB93E}" type="pres">
      <dgm:prSet presAssocID="{7AD7DA19-8BD4-4E57-BCEE-05DFF4A8F407}" presName="parentLin" presStyleCnt="0"/>
      <dgm:spPr/>
    </dgm:pt>
    <dgm:pt modelId="{72E62D61-FCF7-43E4-A79C-B303FA68EDCB}" type="pres">
      <dgm:prSet presAssocID="{7AD7DA19-8BD4-4E57-BCEE-05DFF4A8F407}" presName="parentLeftMargin" presStyleLbl="node1" presStyleIdx="1" presStyleCnt="6"/>
      <dgm:spPr/>
    </dgm:pt>
    <dgm:pt modelId="{EA6AADC1-DA5D-4523-B669-E4AF70706D4E}" type="pres">
      <dgm:prSet presAssocID="{7AD7DA19-8BD4-4E57-BCEE-05DFF4A8F407}" presName="parentText" presStyleLbl="node1" presStyleIdx="2" presStyleCnt="6">
        <dgm:presLayoutVars>
          <dgm:chMax val="0"/>
          <dgm:bulletEnabled val="1"/>
        </dgm:presLayoutVars>
      </dgm:prSet>
      <dgm:spPr/>
    </dgm:pt>
    <dgm:pt modelId="{4413439C-491F-4C0F-8B46-4B276F70C4B0}" type="pres">
      <dgm:prSet presAssocID="{7AD7DA19-8BD4-4E57-BCEE-05DFF4A8F407}" presName="negativeSpace" presStyleCnt="0"/>
      <dgm:spPr/>
    </dgm:pt>
    <dgm:pt modelId="{20BC92A6-F734-41E0-A985-090BCEDF379A}" type="pres">
      <dgm:prSet presAssocID="{7AD7DA19-8BD4-4E57-BCEE-05DFF4A8F407}" presName="childText" presStyleLbl="conFgAcc1" presStyleIdx="2" presStyleCnt="6">
        <dgm:presLayoutVars>
          <dgm:bulletEnabled val="1"/>
        </dgm:presLayoutVars>
      </dgm:prSet>
      <dgm:spPr/>
    </dgm:pt>
    <dgm:pt modelId="{30B07BDF-22C2-4B02-A77C-882F9322A183}" type="pres">
      <dgm:prSet presAssocID="{EBCF321F-BCD2-4DBD-AC7E-D84B2C505D05}" presName="spaceBetweenRectangles" presStyleCnt="0"/>
      <dgm:spPr/>
    </dgm:pt>
    <dgm:pt modelId="{868ACDF5-E178-4723-B99F-A4CA0B19F0B3}" type="pres">
      <dgm:prSet presAssocID="{DF5E631A-A9E5-4EF5-A3F8-E4A36AD83555}" presName="parentLin" presStyleCnt="0"/>
      <dgm:spPr/>
    </dgm:pt>
    <dgm:pt modelId="{89B6B00B-288E-4B19-82C3-A2C76A42268F}" type="pres">
      <dgm:prSet presAssocID="{DF5E631A-A9E5-4EF5-A3F8-E4A36AD83555}" presName="parentLeftMargin" presStyleLbl="node1" presStyleIdx="2" presStyleCnt="6"/>
      <dgm:spPr/>
    </dgm:pt>
    <dgm:pt modelId="{EC1AC546-57F5-4E12-A227-4ED48AE76EA0}" type="pres">
      <dgm:prSet presAssocID="{DF5E631A-A9E5-4EF5-A3F8-E4A36AD83555}" presName="parentText" presStyleLbl="node1" presStyleIdx="3" presStyleCnt="6">
        <dgm:presLayoutVars>
          <dgm:chMax val="0"/>
          <dgm:bulletEnabled val="1"/>
        </dgm:presLayoutVars>
      </dgm:prSet>
      <dgm:spPr/>
    </dgm:pt>
    <dgm:pt modelId="{0BDE5808-5295-44A9-A58B-BE52304B8C3A}" type="pres">
      <dgm:prSet presAssocID="{DF5E631A-A9E5-4EF5-A3F8-E4A36AD83555}" presName="negativeSpace" presStyleCnt="0"/>
      <dgm:spPr/>
    </dgm:pt>
    <dgm:pt modelId="{23111A0C-4F95-4290-B205-330B7A5645CA}" type="pres">
      <dgm:prSet presAssocID="{DF5E631A-A9E5-4EF5-A3F8-E4A36AD83555}" presName="childText" presStyleLbl="conFgAcc1" presStyleIdx="3" presStyleCnt="6">
        <dgm:presLayoutVars>
          <dgm:bulletEnabled val="1"/>
        </dgm:presLayoutVars>
      </dgm:prSet>
      <dgm:spPr/>
    </dgm:pt>
    <dgm:pt modelId="{61F72FBD-0680-472B-AAA0-8FB0276414C1}" type="pres">
      <dgm:prSet presAssocID="{1CC6FBB5-C512-4626-BCA4-C260BB45944D}" presName="spaceBetweenRectangles" presStyleCnt="0"/>
      <dgm:spPr/>
    </dgm:pt>
    <dgm:pt modelId="{E9CA9EEF-EB07-4F35-9E72-320815A0047A}" type="pres">
      <dgm:prSet presAssocID="{E424DF7F-B38C-4E9F-ADC8-181996D806DB}" presName="parentLin" presStyleCnt="0"/>
      <dgm:spPr/>
    </dgm:pt>
    <dgm:pt modelId="{ACE4AC9B-7EDC-401D-B3EF-5D6C61C551E6}" type="pres">
      <dgm:prSet presAssocID="{E424DF7F-B38C-4E9F-ADC8-181996D806DB}" presName="parentLeftMargin" presStyleLbl="node1" presStyleIdx="3" presStyleCnt="6"/>
      <dgm:spPr/>
    </dgm:pt>
    <dgm:pt modelId="{9FC94603-9A31-414C-9BC7-77A04507CCD9}" type="pres">
      <dgm:prSet presAssocID="{E424DF7F-B38C-4E9F-ADC8-181996D806DB}" presName="parentText" presStyleLbl="node1" presStyleIdx="4" presStyleCnt="6">
        <dgm:presLayoutVars>
          <dgm:chMax val="0"/>
          <dgm:bulletEnabled val="1"/>
        </dgm:presLayoutVars>
      </dgm:prSet>
      <dgm:spPr/>
    </dgm:pt>
    <dgm:pt modelId="{1E58AE5B-4B19-4DA0-BC4D-A694F66CF005}" type="pres">
      <dgm:prSet presAssocID="{E424DF7F-B38C-4E9F-ADC8-181996D806DB}" presName="negativeSpace" presStyleCnt="0"/>
      <dgm:spPr/>
    </dgm:pt>
    <dgm:pt modelId="{694FE6A1-3AD8-47A6-98AB-1BE46BEBA88A}" type="pres">
      <dgm:prSet presAssocID="{E424DF7F-B38C-4E9F-ADC8-181996D806DB}" presName="childText" presStyleLbl="conFgAcc1" presStyleIdx="4" presStyleCnt="6">
        <dgm:presLayoutVars>
          <dgm:bulletEnabled val="1"/>
        </dgm:presLayoutVars>
      </dgm:prSet>
      <dgm:spPr/>
    </dgm:pt>
    <dgm:pt modelId="{F856E966-2ADB-4974-9794-9E597C35BAF7}" type="pres">
      <dgm:prSet presAssocID="{1CF49850-4523-44AE-BA73-243BD55BA5C3}" presName="spaceBetweenRectangles" presStyleCnt="0"/>
      <dgm:spPr/>
    </dgm:pt>
    <dgm:pt modelId="{B392DDBC-6FC3-47A9-84FC-2C3A88BC2B5C}" type="pres">
      <dgm:prSet presAssocID="{47641208-1D44-4AB1-9719-5F2CE5476035}" presName="parentLin" presStyleCnt="0"/>
      <dgm:spPr/>
    </dgm:pt>
    <dgm:pt modelId="{39FC7B7B-55FF-44BA-84A0-C4A7E012C7CB}" type="pres">
      <dgm:prSet presAssocID="{47641208-1D44-4AB1-9719-5F2CE5476035}" presName="parentLeftMargin" presStyleLbl="node1" presStyleIdx="4" presStyleCnt="6"/>
      <dgm:spPr/>
    </dgm:pt>
    <dgm:pt modelId="{BF082CC2-F25E-4C8A-A44F-7C45243920D8}" type="pres">
      <dgm:prSet presAssocID="{47641208-1D44-4AB1-9719-5F2CE5476035}" presName="parentText" presStyleLbl="node1" presStyleIdx="5" presStyleCnt="6">
        <dgm:presLayoutVars>
          <dgm:chMax val="0"/>
          <dgm:bulletEnabled val="1"/>
        </dgm:presLayoutVars>
      </dgm:prSet>
      <dgm:spPr/>
    </dgm:pt>
    <dgm:pt modelId="{D194DBE6-CA13-4813-8481-1C22C6801333}" type="pres">
      <dgm:prSet presAssocID="{47641208-1D44-4AB1-9719-5F2CE5476035}" presName="negativeSpace" presStyleCnt="0"/>
      <dgm:spPr/>
    </dgm:pt>
    <dgm:pt modelId="{DB6B9BB9-F95D-44C5-ACB6-AAB3BF1921ED}" type="pres">
      <dgm:prSet presAssocID="{47641208-1D44-4AB1-9719-5F2CE5476035}" presName="childText" presStyleLbl="conFgAcc1" presStyleIdx="5" presStyleCnt="6">
        <dgm:presLayoutVars>
          <dgm:bulletEnabled val="1"/>
        </dgm:presLayoutVars>
      </dgm:prSet>
      <dgm:spPr/>
    </dgm:pt>
  </dgm:ptLst>
  <dgm:cxnLst>
    <dgm:cxn modelId="{5F6E5000-AEB8-43F9-9E2A-AD00097BC1AA}" srcId="{ECEDC5FB-385B-4B95-8CC3-E29139AB0633}" destId="{B8AD531A-AA48-44B3-A60F-EAEA6F1B06B0}" srcOrd="1" destOrd="0" parTransId="{9E5538C8-95AF-4439-8E08-B75941BF0BBE}" sibTransId="{329A5A99-D764-456F-8152-FB0C198BE551}"/>
    <dgm:cxn modelId="{542B3608-C815-4114-B0E9-86563B1DD248}" srcId="{2745733B-06CB-41D7-AAA1-4F1C46655678}" destId="{B3D9B681-C200-4047-9C68-473887E19EBA}" srcOrd="0" destOrd="0" parTransId="{34A493E8-EE8A-4049-BD74-D20E37A2A2B1}" sibTransId="{0D31A523-B410-4E4A-A2F0-43DBA2CC740D}"/>
    <dgm:cxn modelId="{471C0E0E-690F-44BB-BE7C-614A81625EA6}" type="presOf" srcId="{2745733B-06CB-41D7-AAA1-4F1C46655678}" destId="{BDAA6E9F-859E-4B01-80E6-75499540A806}" srcOrd="1" destOrd="0" presId="urn:microsoft.com/office/officeart/2005/8/layout/list1"/>
    <dgm:cxn modelId="{929FDF0F-3458-4E73-B70D-74A272103B03}" type="presOf" srcId="{47641208-1D44-4AB1-9719-5F2CE5476035}" destId="{39FC7B7B-55FF-44BA-84A0-C4A7E012C7CB}" srcOrd="0" destOrd="0" presId="urn:microsoft.com/office/officeart/2005/8/layout/list1"/>
    <dgm:cxn modelId="{F09A691C-3281-4042-B295-DEEA388BE6A7}" type="presOf" srcId="{EB223624-0B34-47F7-91A9-F8A11A8AD7D8}" destId="{5A224921-BEA9-4FE7-B8AA-8F6B3009C35B}" srcOrd="0" destOrd="1" presId="urn:microsoft.com/office/officeart/2005/8/layout/list1"/>
    <dgm:cxn modelId="{D5E33E35-CA9D-4831-953A-FAC08A32D09F}" type="presOf" srcId="{B3D9B681-C200-4047-9C68-473887E19EBA}" destId="{5A224921-BEA9-4FE7-B8AA-8F6B3009C35B}" srcOrd="0" destOrd="0" presId="urn:microsoft.com/office/officeart/2005/8/layout/list1"/>
    <dgm:cxn modelId="{10187638-9EC1-45FC-98C6-CAD8FB9C0CD5}" type="presOf" srcId="{DF5E631A-A9E5-4EF5-A3F8-E4A36AD83555}" destId="{89B6B00B-288E-4B19-82C3-A2C76A42268F}" srcOrd="0" destOrd="0" presId="urn:microsoft.com/office/officeart/2005/8/layout/list1"/>
    <dgm:cxn modelId="{808EE33F-51D3-46FB-8208-4DA78156089E}" type="presOf" srcId="{E424DF7F-B38C-4E9F-ADC8-181996D806DB}" destId="{9FC94603-9A31-414C-9BC7-77A04507CCD9}" srcOrd="1" destOrd="0" presId="urn:microsoft.com/office/officeart/2005/8/layout/list1"/>
    <dgm:cxn modelId="{10656B46-0BC9-49A7-94A6-43D378D2BB48}" srcId="{ECEDC5FB-385B-4B95-8CC3-E29139AB0633}" destId="{7AD7DA19-8BD4-4E57-BCEE-05DFF4A8F407}" srcOrd="2" destOrd="0" parTransId="{BD6038E5-C32C-4DD3-9EB9-E32C1919D63A}" sibTransId="{EBCF321F-BCD2-4DBD-AC7E-D84B2C505D05}"/>
    <dgm:cxn modelId="{8BEB594D-6E9D-478A-B961-DAED0CFD3E1B}" type="presOf" srcId="{7AD7DA19-8BD4-4E57-BCEE-05DFF4A8F407}" destId="{72E62D61-FCF7-43E4-A79C-B303FA68EDCB}" srcOrd="0" destOrd="0" presId="urn:microsoft.com/office/officeart/2005/8/layout/list1"/>
    <dgm:cxn modelId="{687CCD5E-CD6C-44F4-ADAF-6A0CE6E73A2F}" type="presOf" srcId="{B8AD531A-AA48-44B3-A60F-EAEA6F1B06B0}" destId="{16A7F773-7743-45D3-8DAF-9B8C733DD9AF}" srcOrd="1" destOrd="0" presId="urn:microsoft.com/office/officeart/2005/8/layout/list1"/>
    <dgm:cxn modelId="{E5A58571-35D4-4971-96F7-0E90E9AD610A}" type="presOf" srcId="{DF5E631A-A9E5-4EF5-A3F8-E4A36AD83555}" destId="{EC1AC546-57F5-4E12-A227-4ED48AE76EA0}" srcOrd="1" destOrd="0" presId="urn:microsoft.com/office/officeart/2005/8/layout/list1"/>
    <dgm:cxn modelId="{6B781173-74B7-43AB-BF6C-B2C629B33FF4}" srcId="{ECEDC5FB-385B-4B95-8CC3-E29139AB0633}" destId="{DF5E631A-A9E5-4EF5-A3F8-E4A36AD83555}" srcOrd="3" destOrd="0" parTransId="{E14778B3-15AF-4149-A7B1-81DDEC4C3D9A}" sibTransId="{1CC6FBB5-C512-4626-BCA4-C260BB45944D}"/>
    <dgm:cxn modelId="{27BAAC73-514F-4C77-ABB5-9395A9A00B35}" srcId="{2745733B-06CB-41D7-AAA1-4F1C46655678}" destId="{EB223624-0B34-47F7-91A9-F8A11A8AD7D8}" srcOrd="1" destOrd="0" parTransId="{49C018F2-728A-4C63-9E3F-E41F548D6D1C}" sibTransId="{BF7345AF-A5AE-48E5-ADD3-23D318738BE2}"/>
    <dgm:cxn modelId="{4FBD338C-E37C-4C49-A636-7307B508D6B6}" type="presOf" srcId="{2745733B-06CB-41D7-AAA1-4F1C46655678}" destId="{700783CC-4E76-4541-85C4-EB4330937CC7}" srcOrd="0" destOrd="0" presId="urn:microsoft.com/office/officeart/2005/8/layout/list1"/>
    <dgm:cxn modelId="{FE4A418F-F655-4368-ADF1-34AE3BCD5390}" srcId="{ECEDC5FB-385B-4B95-8CC3-E29139AB0633}" destId="{47641208-1D44-4AB1-9719-5F2CE5476035}" srcOrd="5" destOrd="0" parTransId="{47B39E3C-CB42-41AF-97CA-4BE338458F4F}" sibTransId="{22F79412-B14F-46E5-87B8-F74D2F7EA5C7}"/>
    <dgm:cxn modelId="{C9600C9F-ECE3-4C18-9474-9C1CCC618FEA}" type="presOf" srcId="{B8AD531A-AA48-44B3-A60F-EAEA6F1B06B0}" destId="{9CF28653-FB52-4822-9C98-970BED7CBD91}" srcOrd="0" destOrd="0" presId="urn:microsoft.com/office/officeart/2005/8/layout/list1"/>
    <dgm:cxn modelId="{D2F14AB7-DCAF-4406-A239-1669FA59C391}" type="presOf" srcId="{ECEDC5FB-385B-4B95-8CC3-E29139AB0633}" destId="{3B17668E-7FE2-4B5C-8819-029C66A8950E}" srcOrd="0" destOrd="0" presId="urn:microsoft.com/office/officeart/2005/8/layout/list1"/>
    <dgm:cxn modelId="{2EE0E6CB-F291-48E3-98B3-2194DD2CB7CF}" srcId="{ECEDC5FB-385B-4B95-8CC3-E29139AB0633}" destId="{E424DF7F-B38C-4E9F-ADC8-181996D806DB}" srcOrd="4" destOrd="0" parTransId="{40E28D72-9A4D-4457-99A4-E11D01C7E4DD}" sibTransId="{1CF49850-4523-44AE-BA73-243BD55BA5C3}"/>
    <dgm:cxn modelId="{31955BE4-EB30-47D1-9E45-DF4C5C2F202B}" type="presOf" srcId="{47641208-1D44-4AB1-9719-5F2CE5476035}" destId="{BF082CC2-F25E-4C8A-A44F-7C45243920D8}" srcOrd="1" destOrd="0" presId="urn:microsoft.com/office/officeart/2005/8/layout/list1"/>
    <dgm:cxn modelId="{FC1F13EC-0B84-45F4-A8B6-52A233FA0124}" type="presOf" srcId="{7AD7DA19-8BD4-4E57-BCEE-05DFF4A8F407}" destId="{EA6AADC1-DA5D-4523-B669-E4AF70706D4E}" srcOrd="1" destOrd="0" presId="urn:microsoft.com/office/officeart/2005/8/layout/list1"/>
    <dgm:cxn modelId="{C46DB8EC-EBE8-4D5D-A9C6-7077EC6E4466}" srcId="{ECEDC5FB-385B-4B95-8CC3-E29139AB0633}" destId="{2745733B-06CB-41D7-AAA1-4F1C46655678}" srcOrd="0" destOrd="0" parTransId="{A832FC38-6DA1-48EF-8405-2A78AD861DC9}" sibTransId="{EABA9919-81FA-4046-BD91-321F71F55E33}"/>
    <dgm:cxn modelId="{9C6489FB-6511-4FCB-B63F-3BE2F4748209}" type="presOf" srcId="{E424DF7F-B38C-4E9F-ADC8-181996D806DB}" destId="{ACE4AC9B-7EDC-401D-B3EF-5D6C61C551E6}" srcOrd="0" destOrd="0" presId="urn:microsoft.com/office/officeart/2005/8/layout/list1"/>
    <dgm:cxn modelId="{828B1578-9292-4AEF-971C-78B7BED3526B}" type="presParOf" srcId="{3B17668E-7FE2-4B5C-8819-029C66A8950E}" destId="{268C74FF-C8FA-4DC6-AA6A-2959EB5C9DF0}" srcOrd="0" destOrd="0" presId="urn:microsoft.com/office/officeart/2005/8/layout/list1"/>
    <dgm:cxn modelId="{E46E46B8-07F6-43CB-89C6-1F2EFBAE8E8D}" type="presParOf" srcId="{268C74FF-C8FA-4DC6-AA6A-2959EB5C9DF0}" destId="{700783CC-4E76-4541-85C4-EB4330937CC7}" srcOrd="0" destOrd="0" presId="urn:microsoft.com/office/officeart/2005/8/layout/list1"/>
    <dgm:cxn modelId="{1EEBC95D-6820-43FD-944D-D491E6138BB8}" type="presParOf" srcId="{268C74FF-C8FA-4DC6-AA6A-2959EB5C9DF0}" destId="{BDAA6E9F-859E-4B01-80E6-75499540A806}" srcOrd="1" destOrd="0" presId="urn:microsoft.com/office/officeart/2005/8/layout/list1"/>
    <dgm:cxn modelId="{ACD09213-FBFB-4F57-A5CD-B8BD56BD223A}" type="presParOf" srcId="{3B17668E-7FE2-4B5C-8819-029C66A8950E}" destId="{E37EAE13-632C-44F3-B2CD-D6498E5B5FDB}" srcOrd="1" destOrd="0" presId="urn:microsoft.com/office/officeart/2005/8/layout/list1"/>
    <dgm:cxn modelId="{B73CE30A-02B2-4532-92D6-205C15C2FAAB}" type="presParOf" srcId="{3B17668E-7FE2-4B5C-8819-029C66A8950E}" destId="{5A224921-BEA9-4FE7-B8AA-8F6B3009C35B}" srcOrd="2" destOrd="0" presId="urn:microsoft.com/office/officeart/2005/8/layout/list1"/>
    <dgm:cxn modelId="{BEEC6018-15F1-47C0-B763-7FDE23D7D26E}" type="presParOf" srcId="{3B17668E-7FE2-4B5C-8819-029C66A8950E}" destId="{D6679CCA-22CE-4A8A-9B8D-735FD077B853}" srcOrd="3" destOrd="0" presId="urn:microsoft.com/office/officeart/2005/8/layout/list1"/>
    <dgm:cxn modelId="{4426E7A3-45F9-44B0-8388-A7FA0C4B9F0C}" type="presParOf" srcId="{3B17668E-7FE2-4B5C-8819-029C66A8950E}" destId="{D40B547B-F3C4-473D-B3B7-F62FC4A1D3CA}" srcOrd="4" destOrd="0" presId="urn:microsoft.com/office/officeart/2005/8/layout/list1"/>
    <dgm:cxn modelId="{317025F0-1FDD-4FF4-9139-F125F897F31A}" type="presParOf" srcId="{D40B547B-F3C4-473D-B3B7-F62FC4A1D3CA}" destId="{9CF28653-FB52-4822-9C98-970BED7CBD91}" srcOrd="0" destOrd="0" presId="urn:microsoft.com/office/officeart/2005/8/layout/list1"/>
    <dgm:cxn modelId="{8BB799BA-A9DC-4C41-A5DD-A68542581AF2}" type="presParOf" srcId="{D40B547B-F3C4-473D-B3B7-F62FC4A1D3CA}" destId="{16A7F773-7743-45D3-8DAF-9B8C733DD9AF}" srcOrd="1" destOrd="0" presId="urn:microsoft.com/office/officeart/2005/8/layout/list1"/>
    <dgm:cxn modelId="{A7B637E5-FE2D-4BA3-B48F-0A5DB2B94996}" type="presParOf" srcId="{3B17668E-7FE2-4B5C-8819-029C66A8950E}" destId="{6CAEF145-4005-4006-8168-FCADB112537B}" srcOrd="5" destOrd="0" presId="urn:microsoft.com/office/officeart/2005/8/layout/list1"/>
    <dgm:cxn modelId="{701CF323-D760-4035-8B7A-0463B7E0ADFB}" type="presParOf" srcId="{3B17668E-7FE2-4B5C-8819-029C66A8950E}" destId="{47990C95-F0A4-4FDC-89DF-B79B5DAA9A5B}" srcOrd="6" destOrd="0" presId="urn:microsoft.com/office/officeart/2005/8/layout/list1"/>
    <dgm:cxn modelId="{2A27E845-4D63-4747-9DEF-BBEFCFF1E93A}" type="presParOf" srcId="{3B17668E-7FE2-4B5C-8819-029C66A8950E}" destId="{39BFBF7E-2F87-4B20-8EA2-71B030218880}" srcOrd="7" destOrd="0" presId="urn:microsoft.com/office/officeart/2005/8/layout/list1"/>
    <dgm:cxn modelId="{0DF85BAF-FB7C-4F3A-BCDB-E21B1CA9212C}" type="presParOf" srcId="{3B17668E-7FE2-4B5C-8819-029C66A8950E}" destId="{DF54781B-30E6-487B-9DE9-D429F34DB93E}" srcOrd="8" destOrd="0" presId="urn:microsoft.com/office/officeart/2005/8/layout/list1"/>
    <dgm:cxn modelId="{85F9BCCE-1A23-4ACE-8ABD-5E566859B202}" type="presParOf" srcId="{DF54781B-30E6-487B-9DE9-D429F34DB93E}" destId="{72E62D61-FCF7-43E4-A79C-B303FA68EDCB}" srcOrd="0" destOrd="0" presId="urn:microsoft.com/office/officeart/2005/8/layout/list1"/>
    <dgm:cxn modelId="{148E7F61-7BC9-44F1-B999-EE119403BA4A}" type="presParOf" srcId="{DF54781B-30E6-487B-9DE9-D429F34DB93E}" destId="{EA6AADC1-DA5D-4523-B669-E4AF70706D4E}" srcOrd="1" destOrd="0" presId="urn:microsoft.com/office/officeart/2005/8/layout/list1"/>
    <dgm:cxn modelId="{E41F16E2-1170-4B15-B95E-E2286787FC70}" type="presParOf" srcId="{3B17668E-7FE2-4B5C-8819-029C66A8950E}" destId="{4413439C-491F-4C0F-8B46-4B276F70C4B0}" srcOrd="9" destOrd="0" presId="urn:microsoft.com/office/officeart/2005/8/layout/list1"/>
    <dgm:cxn modelId="{370F24AE-96A0-468A-80BD-035D0E6345AB}" type="presParOf" srcId="{3B17668E-7FE2-4B5C-8819-029C66A8950E}" destId="{20BC92A6-F734-41E0-A985-090BCEDF379A}" srcOrd="10" destOrd="0" presId="urn:microsoft.com/office/officeart/2005/8/layout/list1"/>
    <dgm:cxn modelId="{CE98B405-0B4D-4CF8-A728-0180FF936E82}" type="presParOf" srcId="{3B17668E-7FE2-4B5C-8819-029C66A8950E}" destId="{30B07BDF-22C2-4B02-A77C-882F9322A183}" srcOrd="11" destOrd="0" presId="urn:microsoft.com/office/officeart/2005/8/layout/list1"/>
    <dgm:cxn modelId="{D937C3B8-FFD7-4BB9-A855-42C123FED197}" type="presParOf" srcId="{3B17668E-7FE2-4B5C-8819-029C66A8950E}" destId="{868ACDF5-E178-4723-B99F-A4CA0B19F0B3}" srcOrd="12" destOrd="0" presId="urn:microsoft.com/office/officeart/2005/8/layout/list1"/>
    <dgm:cxn modelId="{29497625-18E0-422F-A229-256DB093FD0D}" type="presParOf" srcId="{868ACDF5-E178-4723-B99F-A4CA0B19F0B3}" destId="{89B6B00B-288E-4B19-82C3-A2C76A42268F}" srcOrd="0" destOrd="0" presId="urn:microsoft.com/office/officeart/2005/8/layout/list1"/>
    <dgm:cxn modelId="{4F8F8D6C-D4CA-4198-A0B0-474655CC5AEF}" type="presParOf" srcId="{868ACDF5-E178-4723-B99F-A4CA0B19F0B3}" destId="{EC1AC546-57F5-4E12-A227-4ED48AE76EA0}" srcOrd="1" destOrd="0" presId="urn:microsoft.com/office/officeart/2005/8/layout/list1"/>
    <dgm:cxn modelId="{04D92111-96AF-4AED-ADFE-EFAAF40A81D7}" type="presParOf" srcId="{3B17668E-7FE2-4B5C-8819-029C66A8950E}" destId="{0BDE5808-5295-44A9-A58B-BE52304B8C3A}" srcOrd="13" destOrd="0" presId="urn:microsoft.com/office/officeart/2005/8/layout/list1"/>
    <dgm:cxn modelId="{B40EED10-28BB-4B12-A103-9CBA644A8DA1}" type="presParOf" srcId="{3B17668E-7FE2-4B5C-8819-029C66A8950E}" destId="{23111A0C-4F95-4290-B205-330B7A5645CA}" srcOrd="14" destOrd="0" presId="urn:microsoft.com/office/officeart/2005/8/layout/list1"/>
    <dgm:cxn modelId="{998E0364-5B72-426C-A6E7-60F719E27E82}" type="presParOf" srcId="{3B17668E-7FE2-4B5C-8819-029C66A8950E}" destId="{61F72FBD-0680-472B-AAA0-8FB0276414C1}" srcOrd="15" destOrd="0" presId="urn:microsoft.com/office/officeart/2005/8/layout/list1"/>
    <dgm:cxn modelId="{0BDBBE2D-CD3B-4264-AC49-F9FFF849ED77}" type="presParOf" srcId="{3B17668E-7FE2-4B5C-8819-029C66A8950E}" destId="{E9CA9EEF-EB07-4F35-9E72-320815A0047A}" srcOrd="16" destOrd="0" presId="urn:microsoft.com/office/officeart/2005/8/layout/list1"/>
    <dgm:cxn modelId="{B479A843-11CA-4C7D-86E6-B97BA56E0D58}" type="presParOf" srcId="{E9CA9EEF-EB07-4F35-9E72-320815A0047A}" destId="{ACE4AC9B-7EDC-401D-B3EF-5D6C61C551E6}" srcOrd="0" destOrd="0" presId="urn:microsoft.com/office/officeart/2005/8/layout/list1"/>
    <dgm:cxn modelId="{1AC23F9F-0468-4F04-8314-19567155CCF2}" type="presParOf" srcId="{E9CA9EEF-EB07-4F35-9E72-320815A0047A}" destId="{9FC94603-9A31-414C-9BC7-77A04507CCD9}" srcOrd="1" destOrd="0" presId="urn:microsoft.com/office/officeart/2005/8/layout/list1"/>
    <dgm:cxn modelId="{4809FD5A-7EF2-462D-AC48-90C75AF4833C}" type="presParOf" srcId="{3B17668E-7FE2-4B5C-8819-029C66A8950E}" destId="{1E58AE5B-4B19-4DA0-BC4D-A694F66CF005}" srcOrd="17" destOrd="0" presId="urn:microsoft.com/office/officeart/2005/8/layout/list1"/>
    <dgm:cxn modelId="{D353CDB0-F029-4361-9746-B74873AB964D}" type="presParOf" srcId="{3B17668E-7FE2-4B5C-8819-029C66A8950E}" destId="{694FE6A1-3AD8-47A6-98AB-1BE46BEBA88A}" srcOrd="18" destOrd="0" presId="urn:microsoft.com/office/officeart/2005/8/layout/list1"/>
    <dgm:cxn modelId="{1F2A2151-8327-4452-95B2-A83CEC278F49}" type="presParOf" srcId="{3B17668E-7FE2-4B5C-8819-029C66A8950E}" destId="{F856E966-2ADB-4974-9794-9E597C35BAF7}" srcOrd="19" destOrd="0" presId="urn:microsoft.com/office/officeart/2005/8/layout/list1"/>
    <dgm:cxn modelId="{9DB31D28-78CD-4B2A-94A3-1939932326A3}" type="presParOf" srcId="{3B17668E-7FE2-4B5C-8819-029C66A8950E}" destId="{B392DDBC-6FC3-47A9-84FC-2C3A88BC2B5C}" srcOrd="20" destOrd="0" presId="urn:microsoft.com/office/officeart/2005/8/layout/list1"/>
    <dgm:cxn modelId="{7DB096D4-9368-476D-875A-71028DC3C863}" type="presParOf" srcId="{B392DDBC-6FC3-47A9-84FC-2C3A88BC2B5C}" destId="{39FC7B7B-55FF-44BA-84A0-C4A7E012C7CB}" srcOrd="0" destOrd="0" presId="urn:microsoft.com/office/officeart/2005/8/layout/list1"/>
    <dgm:cxn modelId="{153A7CA4-492C-4DBD-BDAD-D116B7F8026F}" type="presParOf" srcId="{B392DDBC-6FC3-47A9-84FC-2C3A88BC2B5C}" destId="{BF082CC2-F25E-4C8A-A44F-7C45243920D8}" srcOrd="1" destOrd="0" presId="urn:microsoft.com/office/officeart/2005/8/layout/list1"/>
    <dgm:cxn modelId="{03410199-2B00-4093-BE18-BA0041FD4774}" type="presParOf" srcId="{3B17668E-7FE2-4B5C-8819-029C66A8950E}" destId="{D194DBE6-CA13-4813-8481-1C22C6801333}" srcOrd="21" destOrd="0" presId="urn:microsoft.com/office/officeart/2005/8/layout/list1"/>
    <dgm:cxn modelId="{14972E07-E6E6-4491-8A0C-6C23A01EA9D0}" type="presParOf" srcId="{3B17668E-7FE2-4B5C-8819-029C66A8950E}" destId="{DB6B9BB9-F95D-44C5-ACB6-AAB3BF1921E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23429F-077D-463D-8FC9-889320AC95E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F20E643D-6F5E-48D9-91F7-633D0F5D00A7}">
      <dgm:prSet phldrT="[Text]" phldr="0"/>
      <dgm:spPr/>
      <dgm:t>
        <a:bodyPr/>
        <a:lstStyle/>
        <a:p>
          <a:r>
            <a:rPr lang="en-US" dirty="0">
              <a:latin typeface="Aptos Display" panose="02110004020202020204"/>
            </a:rPr>
            <a:t>Observe</a:t>
          </a:r>
          <a:endParaRPr lang="en-US" dirty="0"/>
        </a:p>
      </dgm:t>
    </dgm:pt>
    <dgm:pt modelId="{8285A22D-E3ED-4FEB-BB6F-B98928B09881}" type="parTrans" cxnId="{96CDF328-D335-41A3-91D1-2536AE7B1AB7}">
      <dgm:prSet/>
      <dgm:spPr/>
      <dgm:t>
        <a:bodyPr/>
        <a:lstStyle/>
        <a:p>
          <a:endParaRPr lang="en-US"/>
        </a:p>
      </dgm:t>
    </dgm:pt>
    <dgm:pt modelId="{300E39BB-6314-45CA-9EDB-630D1CAC2E7B}" type="sibTrans" cxnId="{96CDF328-D335-41A3-91D1-2536AE7B1AB7}">
      <dgm:prSet/>
      <dgm:spPr/>
      <dgm:t>
        <a:bodyPr/>
        <a:lstStyle/>
        <a:p>
          <a:endParaRPr lang="en-US"/>
        </a:p>
      </dgm:t>
    </dgm:pt>
    <dgm:pt modelId="{481B27ED-C7D5-4EAE-A9D0-F191EA5CC3A0}">
      <dgm:prSet phldrT="[Text]" phldr="0"/>
      <dgm:spPr/>
      <dgm:t>
        <a:bodyPr/>
        <a:lstStyle/>
        <a:p>
          <a:pPr rtl="0"/>
          <a:r>
            <a:rPr lang="en-US" dirty="0">
              <a:latin typeface="Aptos Display" panose="02110004020202020204"/>
            </a:rPr>
            <a:t>Test (measure, replace)</a:t>
          </a:r>
          <a:endParaRPr lang="en-US" dirty="0"/>
        </a:p>
      </dgm:t>
    </dgm:pt>
    <dgm:pt modelId="{933799AE-A4A0-4CFB-A7D3-4D6C7E042F45}" type="parTrans" cxnId="{7AE1E65F-C66D-4F1D-BBDC-19287737E2B1}">
      <dgm:prSet/>
      <dgm:spPr/>
      <dgm:t>
        <a:bodyPr/>
        <a:lstStyle/>
        <a:p>
          <a:endParaRPr lang="en-US"/>
        </a:p>
      </dgm:t>
    </dgm:pt>
    <dgm:pt modelId="{3293D03C-1AA6-4DC1-BACF-48D70746B8D1}" type="sibTrans" cxnId="{7AE1E65F-C66D-4F1D-BBDC-19287737E2B1}">
      <dgm:prSet/>
      <dgm:spPr/>
      <dgm:t>
        <a:bodyPr/>
        <a:lstStyle/>
        <a:p>
          <a:endParaRPr lang="en-US"/>
        </a:p>
      </dgm:t>
    </dgm:pt>
    <dgm:pt modelId="{95A5BA39-278C-4A61-91AA-EBE4702C59F4}">
      <dgm:prSet phldrT="[Text]" phldr="0"/>
      <dgm:spPr/>
      <dgm:t>
        <a:bodyPr/>
        <a:lstStyle/>
        <a:p>
          <a:pPr rtl="0"/>
          <a:r>
            <a:rPr lang="en-US" dirty="0">
              <a:latin typeface="Aptos Display" panose="02110004020202020204"/>
            </a:rPr>
            <a:t>New evidence</a:t>
          </a:r>
          <a:endParaRPr lang="en-US" dirty="0"/>
        </a:p>
      </dgm:t>
    </dgm:pt>
    <dgm:pt modelId="{B0E538E0-0B1D-4DF8-8CEE-A4718650F52C}" type="parTrans" cxnId="{768761C1-A31F-464C-B534-F13F5DC907B3}">
      <dgm:prSet/>
      <dgm:spPr/>
      <dgm:t>
        <a:bodyPr/>
        <a:lstStyle/>
        <a:p>
          <a:endParaRPr lang="en-US"/>
        </a:p>
      </dgm:t>
    </dgm:pt>
    <dgm:pt modelId="{787D1A61-FEB9-4069-B6F2-1AC82B561C5C}" type="sibTrans" cxnId="{768761C1-A31F-464C-B534-F13F5DC907B3}">
      <dgm:prSet/>
      <dgm:spPr/>
      <dgm:t>
        <a:bodyPr/>
        <a:lstStyle/>
        <a:p>
          <a:endParaRPr lang="en-US"/>
        </a:p>
      </dgm:t>
    </dgm:pt>
    <dgm:pt modelId="{2335DFD6-D34F-467C-9876-46BF404BFCC2}">
      <dgm:prSet phldrT="[Text]" phldr="0"/>
      <dgm:spPr/>
      <dgm:t>
        <a:bodyPr/>
        <a:lstStyle/>
        <a:p>
          <a:pPr rtl="0"/>
          <a:r>
            <a:rPr lang="en-US" dirty="0">
              <a:latin typeface="Aptos Display" panose="02110004020202020204"/>
            </a:rPr>
            <a:t>Exit when problem solved?</a:t>
          </a:r>
          <a:endParaRPr lang="en-US" dirty="0"/>
        </a:p>
      </dgm:t>
    </dgm:pt>
    <dgm:pt modelId="{F5D4E788-557C-48A3-B070-43C5E9A7A2A7}" type="parTrans" cxnId="{A803FF09-5F00-4B4E-B300-C39F3CD9EA22}">
      <dgm:prSet/>
      <dgm:spPr/>
      <dgm:t>
        <a:bodyPr/>
        <a:lstStyle/>
        <a:p>
          <a:endParaRPr lang="en-US"/>
        </a:p>
      </dgm:t>
    </dgm:pt>
    <dgm:pt modelId="{5EBB1E4A-D5D5-4B36-81AA-58D76F71B7E9}" type="sibTrans" cxnId="{A803FF09-5F00-4B4E-B300-C39F3CD9EA22}">
      <dgm:prSet/>
      <dgm:spPr/>
      <dgm:t>
        <a:bodyPr/>
        <a:lstStyle/>
        <a:p>
          <a:endParaRPr lang="en-US"/>
        </a:p>
      </dgm:t>
    </dgm:pt>
    <dgm:pt modelId="{0641249B-D124-4350-B440-DF87F499E56B}" type="pres">
      <dgm:prSet presAssocID="{9A23429F-077D-463D-8FC9-889320AC95E0}" presName="cycle" presStyleCnt="0">
        <dgm:presLayoutVars>
          <dgm:dir/>
          <dgm:resizeHandles val="exact"/>
        </dgm:presLayoutVars>
      </dgm:prSet>
      <dgm:spPr/>
    </dgm:pt>
    <dgm:pt modelId="{80DF7343-F0AA-4A00-9094-3F2E6C18BAF0}" type="pres">
      <dgm:prSet presAssocID="{F20E643D-6F5E-48D9-91F7-633D0F5D00A7}" presName="node" presStyleLbl="node1" presStyleIdx="0" presStyleCnt="4">
        <dgm:presLayoutVars>
          <dgm:bulletEnabled val="1"/>
        </dgm:presLayoutVars>
      </dgm:prSet>
      <dgm:spPr/>
    </dgm:pt>
    <dgm:pt modelId="{8135F5C6-173B-447D-BD7C-C59F57BE02F5}" type="pres">
      <dgm:prSet presAssocID="{F20E643D-6F5E-48D9-91F7-633D0F5D00A7}" presName="spNode" presStyleCnt="0"/>
      <dgm:spPr/>
    </dgm:pt>
    <dgm:pt modelId="{7D1BE70B-99B9-4083-9DBE-F7390A004407}" type="pres">
      <dgm:prSet presAssocID="{300E39BB-6314-45CA-9EDB-630D1CAC2E7B}" presName="sibTrans" presStyleLbl="sibTrans1D1" presStyleIdx="0" presStyleCnt="4"/>
      <dgm:spPr/>
    </dgm:pt>
    <dgm:pt modelId="{69CEDC02-DE52-4F0F-860C-649064500690}" type="pres">
      <dgm:prSet presAssocID="{481B27ED-C7D5-4EAE-A9D0-F191EA5CC3A0}" presName="node" presStyleLbl="node1" presStyleIdx="1" presStyleCnt="4">
        <dgm:presLayoutVars>
          <dgm:bulletEnabled val="1"/>
        </dgm:presLayoutVars>
      </dgm:prSet>
      <dgm:spPr/>
    </dgm:pt>
    <dgm:pt modelId="{E02CD33F-40E5-4430-ADE8-A1C6487FBED7}" type="pres">
      <dgm:prSet presAssocID="{481B27ED-C7D5-4EAE-A9D0-F191EA5CC3A0}" presName="spNode" presStyleCnt="0"/>
      <dgm:spPr/>
    </dgm:pt>
    <dgm:pt modelId="{19DD0EA9-F59F-4AC6-AC0C-495E9F5EE544}" type="pres">
      <dgm:prSet presAssocID="{3293D03C-1AA6-4DC1-BACF-48D70746B8D1}" presName="sibTrans" presStyleLbl="sibTrans1D1" presStyleIdx="1" presStyleCnt="4"/>
      <dgm:spPr/>
    </dgm:pt>
    <dgm:pt modelId="{7CE27FA3-ED01-4E0E-A258-0C19193CE033}" type="pres">
      <dgm:prSet presAssocID="{95A5BA39-278C-4A61-91AA-EBE4702C59F4}" presName="node" presStyleLbl="node1" presStyleIdx="2" presStyleCnt="4">
        <dgm:presLayoutVars>
          <dgm:bulletEnabled val="1"/>
        </dgm:presLayoutVars>
      </dgm:prSet>
      <dgm:spPr/>
    </dgm:pt>
    <dgm:pt modelId="{7D841190-BEA7-4FFF-8FEB-4C4890CA2C2D}" type="pres">
      <dgm:prSet presAssocID="{95A5BA39-278C-4A61-91AA-EBE4702C59F4}" presName="spNode" presStyleCnt="0"/>
      <dgm:spPr/>
    </dgm:pt>
    <dgm:pt modelId="{9425DF98-AD4D-4C09-84B0-EAA187FBD6DB}" type="pres">
      <dgm:prSet presAssocID="{787D1A61-FEB9-4069-B6F2-1AC82B561C5C}" presName="sibTrans" presStyleLbl="sibTrans1D1" presStyleIdx="2" presStyleCnt="4"/>
      <dgm:spPr/>
    </dgm:pt>
    <dgm:pt modelId="{B5A64249-EE78-4B18-A2FC-3C9EDA5B624D}" type="pres">
      <dgm:prSet presAssocID="{2335DFD6-D34F-467C-9876-46BF404BFCC2}" presName="node" presStyleLbl="node1" presStyleIdx="3" presStyleCnt="4">
        <dgm:presLayoutVars>
          <dgm:bulletEnabled val="1"/>
        </dgm:presLayoutVars>
      </dgm:prSet>
      <dgm:spPr/>
    </dgm:pt>
    <dgm:pt modelId="{C7126742-009C-4843-A5AC-FDEC17AFD1E8}" type="pres">
      <dgm:prSet presAssocID="{2335DFD6-D34F-467C-9876-46BF404BFCC2}" presName="spNode" presStyleCnt="0"/>
      <dgm:spPr/>
    </dgm:pt>
    <dgm:pt modelId="{3FB4C60E-4891-49DB-856E-59A110EDF1E0}" type="pres">
      <dgm:prSet presAssocID="{5EBB1E4A-D5D5-4B36-81AA-58D76F71B7E9}" presName="sibTrans" presStyleLbl="sibTrans1D1" presStyleIdx="3" presStyleCnt="4"/>
      <dgm:spPr/>
    </dgm:pt>
  </dgm:ptLst>
  <dgm:cxnLst>
    <dgm:cxn modelId="{A803FF09-5F00-4B4E-B300-C39F3CD9EA22}" srcId="{9A23429F-077D-463D-8FC9-889320AC95E0}" destId="{2335DFD6-D34F-467C-9876-46BF404BFCC2}" srcOrd="3" destOrd="0" parTransId="{F5D4E788-557C-48A3-B070-43C5E9A7A2A7}" sibTransId="{5EBB1E4A-D5D5-4B36-81AA-58D76F71B7E9}"/>
    <dgm:cxn modelId="{A1B9270F-0F7B-410C-9E76-72602AC0A33D}" type="presOf" srcId="{F20E643D-6F5E-48D9-91F7-633D0F5D00A7}" destId="{80DF7343-F0AA-4A00-9094-3F2E6C18BAF0}" srcOrd="0" destOrd="0" presId="urn:microsoft.com/office/officeart/2005/8/layout/cycle5"/>
    <dgm:cxn modelId="{DF43E215-E86F-4C0E-BD7B-4126826FB804}" type="presOf" srcId="{481B27ED-C7D5-4EAE-A9D0-F191EA5CC3A0}" destId="{69CEDC02-DE52-4F0F-860C-649064500690}" srcOrd="0" destOrd="0" presId="urn:microsoft.com/office/officeart/2005/8/layout/cycle5"/>
    <dgm:cxn modelId="{96CDF328-D335-41A3-91D1-2536AE7B1AB7}" srcId="{9A23429F-077D-463D-8FC9-889320AC95E0}" destId="{F20E643D-6F5E-48D9-91F7-633D0F5D00A7}" srcOrd="0" destOrd="0" parTransId="{8285A22D-E3ED-4FEB-BB6F-B98928B09881}" sibTransId="{300E39BB-6314-45CA-9EDB-630D1CAC2E7B}"/>
    <dgm:cxn modelId="{2B71833E-76B5-46E9-B814-22355920CF44}" type="presOf" srcId="{95A5BA39-278C-4A61-91AA-EBE4702C59F4}" destId="{7CE27FA3-ED01-4E0E-A258-0C19193CE033}" srcOrd="0" destOrd="0" presId="urn:microsoft.com/office/officeart/2005/8/layout/cycle5"/>
    <dgm:cxn modelId="{7AE1E65F-C66D-4F1D-BBDC-19287737E2B1}" srcId="{9A23429F-077D-463D-8FC9-889320AC95E0}" destId="{481B27ED-C7D5-4EAE-A9D0-F191EA5CC3A0}" srcOrd="1" destOrd="0" parTransId="{933799AE-A4A0-4CFB-A7D3-4D6C7E042F45}" sibTransId="{3293D03C-1AA6-4DC1-BACF-48D70746B8D1}"/>
    <dgm:cxn modelId="{04915563-5F7D-44AF-B0CB-B217E4EA4EE9}" type="presOf" srcId="{9A23429F-077D-463D-8FC9-889320AC95E0}" destId="{0641249B-D124-4350-B440-DF87F499E56B}" srcOrd="0" destOrd="0" presId="urn:microsoft.com/office/officeart/2005/8/layout/cycle5"/>
    <dgm:cxn modelId="{0E90DF9E-B9DF-49FA-AA30-56AFC312AF5A}" type="presOf" srcId="{787D1A61-FEB9-4069-B6F2-1AC82B561C5C}" destId="{9425DF98-AD4D-4C09-84B0-EAA187FBD6DB}" srcOrd="0" destOrd="0" presId="urn:microsoft.com/office/officeart/2005/8/layout/cycle5"/>
    <dgm:cxn modelId="{768761C1-A31F-464C-B534-F13F5DC907B3}" srcId="{9A23429F-077D-463D-8FC9-889320AC95E0}" destId="{95A5BA39-278C-4A61-91AA-EBE4702C59F4}" srcOrd="2" destOrd="0" parTransId="{B0E538E0-0B1D-4DF8-8CEE-A4718650F52C}" sibTransId="{787D1A61-FEB9-4069-B6F2-1AC82B561C5C}"/>
    <dgm:cxn modelId="{5A3D42C7-ECBA-4DD1-B0F0-F69877D9E7EA}" type="presOf" srcId="{2335DFD6-D34F-467C-9876-46BF404BFCC2}" destId="{B5A64249-EE78-4B18-A2FC-3C9EDA5B624D}" srcOrd="0" destOrd="0" presId="urn:microsoft.com/office/officeart/2005/8/layout/cycle5"/>
    <dgm:cxn modelId="{B0C6B4C7-A326-4502-A453-5096054E60C6}" type="presOf" srcId="{300E39BB-6314-45CA-9EDB-630D1CAC2E7B}" destId="{7D1BE70B-99B9-4083-9DBE-F7390A004407}" srcOrd="0" destOrd="0" presId="urn:microsoft.com/office/officeart/2005/8/layout/cycle5"/>
    <dgm:cxn modelId="{BA88F9CD-AC6F-4964-B02D-0DAC8052B915}" type="presOf" srcId="{5EBB1E4A-D5D5-4B36-81AA-58D76F71B7E9}" destId="{3FB4C60E-4891-49DB-856E-59A110EDF1E0}" srcOrd="0" destOrd="0" presId="urn:microsoft.com/office/officeart/2005/8/layout/cycle5"/>
    <dgm:cxn modelId="{13A6A1CE-6B3F-476E-B188-B4B7F0425E6A}" type="presOf" srcId="{3293D03C-1AA6-4DC1-BACF-48D70746B8D1}" destId="{19DD0EA9-F59F-4AC6-AC0C-495E9F5EE544}" srcOrd="0" destOrd="0" presId="urn:microsoft.com/office/officeart/2005/8/layout/cycle5"/>
    <dgm:cxn modelId="{71B08839-1712-478F-A801-EF4221E55EA6}" type="presParOf" srcId="{0641249B-D124-4350-B440-DF87F499E56B}" destId="{80DF7343-F0AA-4A00-9094-3F2E6C18BAF0}" srcOrd="0" destOrd="0" presId="urn:microsoft.com/office/officeart/2005/8/layout/cycle5"/>
    <dgm:cxn modelId="{04A0F0F2-5B19-4BB3-89AE-1B2D845F96F6}" type="presParOf" srcId="{0641249B-D124-4350-B440-DF87F499E56B}" destId="{8135F5C6-173B-447D-BD7C-C59F57BE02F5}" srcOrd="1" destOrd="0" presId="urn:microsoft.com/office/officeart/2005/8/layout/cycle5"/>
    <dgm:cxn modelId="{3EC26251-E2EE-4E69-ACF8-5D7647A35ADD}" type="presParOf" srcId="{0641249B-D124-4350-B440-DF87F499E56B}" destId="{7D1BE70B-99B9-4083-9DBE-F7390A004407}" srcOrd="2" destOrd="0" presId="urn:microsoft.com/office/officeart/2005/8/layout/cycle5"/>
    <dgm:cxn modelId="{ECEC4F82-465F-4941-8AF6-3DE822B19445}" type="presParOf" srcId="{0641249B-D124-4350-B440-DF87F499E56B}" destId="{69CEDC02-DE52-4F0F-860C-649064500690}" srcOrd="3" destOrd="0" presId="urn:microsoft.com/office/officeart/2005/8/layout/cycle5"/>
    <dgm:cxn modelId="{D39D9A01-AF63-4B65-A4EA-EEBF8DEA4758}" type="presParOf" srcId="{0641249B-D124-4350-B440-DF87F499E56B}" destId="{E02CD33F-40E5-4430-ADE8-A1C6487FBED7}" srcOrd="4" destOrd="0" presId="urn:microsoft.com/office/officeart/2005/8/layout/cycle5"/>
    <dgm:cxn modelId="{CF3633D3-3725-459C-A7F3-FE5F2403A507}" type="presParOf" srcId="{0641249B-D124-4350-B440-DF87F499E56B}" destId="{19DD0EA9-F59F-4AC6-AC0C-495E9F5EE544}" srcOrd="5" destOrd="0" presId="urn:microsoft.com/office/officeart/2005/8/layout/cycle5"/>
    <dgm:cxn modelId="{DE8D277F-659A-4D5F-BEFB-20BD1F83FDD6}" type="presParOf" srcId="{0641249B-D124-4350-B440-DF87F499E56B}" destId="{7CE27FA3-ED01-4E0E-A258-0C19193CE033}" srcOrd="6" destOrd="0" presId="urn:microsoft.com/office/officeart/2005/8/layout/cycle5"/>
    <dgm:cxn modelId="{16BB3202-862F-4565-B09E-3767BB3C4D60}" type="presParOf" srcId="{0641249B-D124-4350-B440-DF87F499E56B}" destId="{7D841190-BEA7-4FFF-8FEB-4C4890CA2C2D}" srcOrd="7" destOrd="0" presId="urn:microsoft.com/office/officeart/2005/8/layout/cycle5"/>
    <dgm:cxn modelId="{FA20F29E-43B2-4B13-8148-1737C52A6AB1}" type="presParOf" srcId="{0641249B-D124-4350-B440-DF87F499E56B}" destId="{9425DF98-AD4D-4C09-84B0-EAA187FBD6DB}" srcOrd="8" destOrd="0" presId="urn:microsoft.com/office/officeart/2005/8/layout/cycle5"/>
    <dgm:cxn modelId="{EBA42AB0-326A-4885-B14B-FE0D381B3F45}" type="presParOf" srcId="{0641249B-D124-4350-B440-DF87F499E56B}" destId="{B5A64249-EE78-4B18-A2FC-3C9EDA5B624D}" srcOrd="9" destOrd="0" presId="urn:microsoft.com/office/officeart/2005/8/layout/cycle5"/>
    <dgm:cxn modelId="{017E5E17-E724-4DDF-96C8-4BA08E31DEAF}" type="presParOf" srcId="{0641249B-D124-4350-B440-DF87F499E56B}" destId="{C7126742-009C-4843-A5AC-FDEC17AFD1E8}" srcOrd="10" destOrd="0" presId="urn:microsoft.com/office/officeart/2005/8/layout/cycle5"/>
    <dgm:cxn modelId="{E8CDFABF-343B-43A6-A549-F2461BF4D40F}" type="presParOf" srcId="{0641249B-D124-4350-B440-DF87F499E56B}" destId="{3FB4C60E-4891-49DB-856E-59A110EDF1E0}" srcOrd="11"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DC5FB-385B-4B95-8CC3-E29139AB063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745733B-06CB-41D7-AAA1-4F1C46655678}">
      <dgm:prSet phldrT="[Text]" phldr="0"/>
      <dgm:spPr/>
      <dgm:t>
        <a:bodyPr/>
        <a:lstStyle/>
        <a:p>
          <a:pPr rtl="0"/>
          <a:r>
            <a:rPr lang="en-US" dirty="0">
              <a:latin typeface="Aptos Display" panose="02110004020202020204"/>
            </a:rPr>
            <a:t>1 Introduction</a:t>
          </a:r>
          <a:endParaRPr lang="en-US" dirty="0"/>
        </a:p>
      </dgm:t>
    </dgm:pt>
    <dgm:pt modelId="{A832FC38-6DA1-48EF-8405-2A78AD861DC9}" type="parTrans" cxnId="{C46DB8EC-EBE8-4D5D-A9C6-7077EC6E4466}">
      <dgm:prSet/>
      <dgm:spPr/>
      <dgm:t>
        <a:bodyPr/>
        <a:lstStyle/>
        <a:p>
          <a:endParaRPr lang="en-US"/>
        </a:p>
      </dgm:t>
    </dgm:pt>
    <dgm:pt modelId="{EABA9919-81FA-4046-BD91-321F71F55E33}" type="sibTrans" cxnId="{C46DB8EC-EBE8-4D5D-A9C6-7077EC6E4466}">
      <dgm:prSet/>
      <dgm:spPr/>
      <dgm:t>
        <a:bodyPr/>
        <a:lstStyle/>
        <a:p>
          <a:endParaRPr lang="en-US"/>
        </a:p>
      </dgm:t>
    </dgm:pt>
    <dgm:pt modelId="{B8AD531A-AA48-44B3-A60F-EAEA6F1B06B0}">
      <dgm:prSet phldrT="[Text]" phldr="0"/>
      <dgm:spPr/>
      <dgm:t>
        <a:bodyPr/>
        <a:lstStyle/>
        <a:p>
          <a:pPr rtl="0"/>
          <a:r>
            <a:rPr lang="en-US" dirty="0">
              <a:latin typeface="Aptos Display" panose="02110004020202020204"/>
            </a:rPr>
            <a:t>2 Influence diagram</a:t>
          </a:r>
          <a:endParaRPr lang="en-US" dirty="0"/>
        </a:p>
      </dgm:t>
    </dgm:pt>
    <dgm:pt modelId="{9E5538C8-95AF-4439-8E08-B75941BF0BBE}" type="parTrans" cxnId="{5F6E5000-AEB8-43F9-9E2A-AD00097BC1AA}">
      <dgm:prSet/>
      <dgm:spPr/>
      <dgm:t>
        <a:bodyPr/>
        <a:lstStyle/>
        <a:p>
          <a:endParaRPr lang="en-US"/>
        </a:p>
      </dgm:t>
    </dgm:pt>
    <dgm:pt modelId="{329A5A99-D764-456F-8152-FB0C198BE551}" type="sibTrans" cxnId="{5F6E5000-AEB8-43F9-9E2A-AD00097BC1AA}">
      <dgm:prSet/>
      <dgm:spPr/>
      <dgm:t>
        <a:bodyPr/>
        <a:lstStyle/>
        <a:p>
          <a:endParaRPr lang="en-US"/>
        </a:p>
      </dgm:t>
    </dgm:pt>
    <dgm:pt modelId="{DF5E631A-A9E5-4EF5-A3F8-E4A36AD83555}">
      <dgm:prSet phldrT="[Text]" phldr="0"/>
      <dgm:spPr/>
      <dgm:t>
        <a:bodyPr/>
        <a:lstStyle/>
        <a:p>
          <a:pPr rtl="0"/>
          <a:r>
            <a:rPr lang="en-US" dirty="0">
              <a:latin typeface="Aptos Display" panose="02110004020202020204"/>
            </a:rPr>
            <a:t>4 Test modeling</a:t>
          </a:r>
          <a:endParaRPr lang="en-US" dirty="0"/>
        </a:p>
      </dgm:t>
    </dgm:pt>
    <dgm:pt modelId="{E14778B3-15AF-4149-A7B1-81DDEC4C3D9A}" type="parTrans" cxnId="{6B781173-74B7-43AB-BF6C-B2C629B33FF4}">
      <dgm:prSet/>
      <dgm:spPr/>
      <dgm:t>
        <a:bodyPr/>
        <a:lstStyle/>
        <a:p>
          <a:endParaRPr lang="en-US"/>
        </a:p>
      </dgm:t>
    </dgm:pt>
    <dgm:pt modelId="{1CC6FBB5-C512-4626-BCA4-C260BB45944D}" type="sibTrans" cxnId="{6B781173-74B7-43AB-BF6C-B2C629B33FF4}">
      <dgm:prSet/>
      <dgm:spPr/>
      <dgm:t>
        <a:bodyPr/>
        <a:lstStyle/>
        <a:p>
          <a:endParaRPr lang="en-US"/>
        </a:p>
      </dgm:t>
    </dgm:pt>
    <dgm:pt modelId="{E424DF7F-B38C-4E9F-ADC8-181996D806DB}">
      <dgm:prSet phldr="0"/>
      <dgm:spPr/>
      <dgm:t>
        <a:bodyPr/>
        <a:lstStyle/>
        <a:p>
          <a:pPr rtl="0"/>
          <a:r>
            <a:rPr lang="en-US" dirty="0">
              <a:latin typeface="Aptos Display" panose="02110004020202020204"/>
            </a:rPr>
            <a:t>5 Root cause analysis</a:t>
          </a:r>
        </a:p>
      </dgm:t>
    </dgm:pt>
    <dgm:pt modelId="{40E28D72-9A4D-4457-99A4-E11D01C7E4DD}" type="parTrans" cxnId="{2EE0E6CB-F291-48E3-98B3-2194DD2CB7CF}">
      <dgm:prSet/>
      <dgm:spPr/>
    </dgm:pt>
    <dgm:pt modelId="{1CF49850-4523-44AE-BA73-243BD55BA5C3}" type="sibTrans" cxnId="{2EE0E6CB-F291-48E3-98B3-2194DD2CB7CF}">
      <dgm:prSet/>
      <dgm:spPr/>
    </dgm:pt>
    <dgm:pt modelId="{47641208-1D44-4AB1-9719-5F2CE5476035}">
      <dgm:prSet phldr="0"/>
      <dgm:spPr/>
      <dgm:t>
        <a:bodyPr/>
        <a:lstStyle/>
        <a:p>
          <a:pPr rtl="0"/>
          <a:r>
            <a:rPr lang="en-US" dirty="0">
              <a:latin typeface="Aptos Display" panose="02110004020202020204"/>
            </a:rPr>
            <a:t>6 Conclusion</a:t>
          </a:r>
        </a:p>
      </dgm:t>
    </dgm:pt>
    <dgm:pt modelId="{47B39E3C-CB42-41AF-97CA-4BE338458F4F}" type="parTrans" cxnId="{FE4A418F-F655-4368-ADF1-34AE3BCD5390}">
      <dgm:prSet/>
      <dgm:spPr/>
    </dgm:pt>
    <dgm:pt modelId="{22F79412-B14F-46E5-87B8-F74D2F7EA5C7}" type="sibTrans" cxnId="{FE4A418F-F655-4368-ADF1-34AE3BCD5390}">
      <dgm:prSet/>
      <dgm:spPr/>
    </dgm:pt>
    <dgm:pt modelId="{B3D9B681-C200-4047-9C68-473887E19EBA}">
      <dgm:prSet phldr="0"/>
      <dgm:spPr/>
      <dgm:t>
        <a:bodyPr/>
        <a:lstStyle/>
        <a:p>
          <a:pPr rtl="0"/>
          <a:r>
            <a:rPr lang="en-US" dirty="0">
              <a:latin typeface="Aptos Display" panose="02110004020202020204"/>
            </a:rPr>
            <a:t>Business context</a:t>
          </a:r>
        </a:p>
      </dgm:t>
    </dgm:pt>
    <dgm:pt modelId="{34A493E8-EE8A-4049-BD74-D20E37A2A2B1}" type="parTrans" cxnId="{542B3608-C815-4114-B0E9-86563B1DD248}">
      <dgm:prSet/>
      <dgm:spPr/>
    </dgm:pt>
    <dgm:pt modelId="{0D31A523-B410-4E4A-A2F0-43DBA2CC740D}" type="sibTrans" cxnId="{542B3608-C815-4114-B0E9-86563B1DD248}">
      <dgm:prSet/>
      <dgm:spPr/>
    </dgm:pt>
    <dgm:pt modelId="{EB223624-0B34-47F7-91A9-F8A11A8AD7D8}">
      <dgm:prSet phldr="0"/>
      <dgm:spPr/>
      <dgm:t>
        <a:bodyPr/>
        <a:lstStyle/>
        <a:p>
          <a:pPr rtl="0"/>
          <a:r>
            <a:rPr lang="en-US" dirty="0">
              <a:latin typeface="Aptos Display" panose="02110004020202020204"/>
            </a:rPr>
            <a:t>Research question</a:t>
          </a:r>
        </a:p>
      </dgm:t>
    </dgm:pt>
    <dgm:pt modelId="{49C018F2-728A-4C63-9E3F-E41F548D6D1C}" type="parTrans" cxnId="{27BAAC73-514F-4C77-ABB5-9395A9A00B35}">
      <dgm:prSet/>
      <dgm:spPr/>
    </dgm:pt>
    <dgm:pt modelId="{BF7345AF-A5AE-48E5-ADD3-23D318738BE2}" type="sibTrans" cxnId="{27BAAC73-514F-4C77-ABB5-9395A9A00B35}">
      <dgm:prSet/>
      <dgm:spPr/>
    </dgm:pt>
    <dgm:pt modelId="{7AD7DA19-8BD4-4E57-BCEE-05DFF4A8F407}">
      <dgm:prSet phldr="0"/>
      <dgm:spPr/>
      <dgm:t>
        <a:bodyPr/>
        <a:lstStyle/>
        <a:p>
          <a:pPr rtl="0"/>
          <a:r>
            <a:rPr lang="en-US" dirty="0">
              <a:latin typeface="Aptos Display" panose="02110004020202020204"/>
            </a:rPr>
            <a:t>3 Auto generation</a:t>
          </a:r>
        </a:p>
      </dgm:t>
    </dgm:pt>
    <dgm:pt modelId="{BD6038E5-C32C-4DD3-9EB9-E32C1919D63A}" type="parTrans" cxnId="{10656B46-0BC9-49A7-94A6-43D378D2BB48}">
      <dgm:prSet/>
      <dgm:spPr/>
    </dgm:pt>
    <dgm:pt modelId="{EBCF321F-BCD2-4DBD-AC7E-D84B2C505D05}" type="sibTrans" cxnId="{10656B46-0BC9-49A7-94A6-43D378D2BB48}">
      <dgm:prSet/>
      <dgm:spPr/>
    </dgm:pt>
    <dgm:pt modelId="{3B17668E-7FE2-4B5C-8819-029C66A8950E}" type="pres">
      <dgm:prSet presAssocID="{ECEDC5FB-385B-4B95-8CC3-E29139AB0633}" presName="linear" presStyleCnt="0">
        <dgm:presLayoutVars>
          <dgm:dir/>
          <dgm:animLvl val="lvl"/>
          <dgm:resizeHandles val="exact"/>
        </dgm:presLayoutVars>
      </dgm:prSet>
      <dgm:spPr/>
    </dgm:pt>
    <dgm:pt modelId="{268C74FF-C8FA-4DC6-AA6A-2959EB5C9DF0}" type="pres">
      <dgm:prSet presAssocID="{2745733B-06CB-41D7-AAA1-4F1C46655678}" presName="parentLin" presStyleCnt="0"/>
      <dgm:spPr/>
    </dgm:pt>
    <dgm:pt modelId="{700783CC-4E76-4541-85C4-EB4330937CC7}" type="pres">
      <dgm:prSet presAssocID="{2745733B-06CB-41D7-AAA1-4F1C46655678}" presName="parentLeftMargin" presStyleLbl="node1" presStyleIdx="0" presStyleCnt="6"/>
      <dgm:spPr/>
    </dgm:pt>
    <dgm:pt modelId="{BDAA6E9F-859E-4B01-80E6-75499540A806}" type="pres">
      <dgm:prSet presAssocID="{2745733B-06CB-41D7-AAA1-4F1C46655678}" presName="parentText" presStyleLbl="node1" presStyleIdx="0" presStyleCnt="6">
        <dgm:presLayoutVars>
          <dgm:chMax val="0"/>
          <dgm:bulletEnabled val="1"/>
        </dgm:presLayoutVars>
      </dgm:prSet>
      <dgm:spPr/>
    </dgm:pt>
    <dgm:pt modelId="{E37EAE13-632C-44F3-B2CD-D6498E5B5FDB}" type="pres">
      <dgm:prSet presAssocID="{2745733B-06CB-41D7-AAA1-4F1C46655678}" presName="negativeSpace" presStyleCnt="0"/>
      <dgm:spPr/>
    </dgm:pt>
    <dgm:pt modelId="{5A224921-BEA9-4FE7-B8AA-8F6B3009C35B}" type="pres">
      <dgm:prSet presAssocID="{2745733B-06CB-41D7-AAA1-4F1C46655678}" presName="childText" presStyleLbl="conFgAcc1" presStyleIdx="0" presStyleCnt="6">
        <dgm:presLayoutVars>
          <dgm:bulletEnabled val="1"/>
        </dgm:presLayoutVars>
      </dgm:prSet>
      <dgm:spPr/>
    </dgm:pt>
    <dgm:pt modelId="{D6679CCA-22CE-4A8A-9B8D-735FD077B853}" type="pres">
      <dgm:prSet presAssocID="{EABA9919-81FA-4046-BD91-321F71F55E33}" presName="spaceBetweenRectangles" presStyleCnt="0"/>
      <dgm:spPr/>
    </dgm:pt>
    <dgm:pt modelId="{D40B547B-F3C4-473D-B3B7-F62FC4A1D3CA}" type="pres">
      <dgm:prSet presAssocID="{B8AD531A-AA48-44B3-A60F-EAEA6F1B06B0}" presName="parentLin" presStyleCnt="0"/>
      <dgm:spPr/>
    </dgm:pt>
    <dgm:pt modelId="{9CF28653-FB52-4822-9C98-970BED7CBD91}" type="pres">
      <dgm:prSet presAssocID="{B8AD531A-AA48-44B3-A60F-EAEA6F1B06B0}" presName="parentLeftMargin" presStyleLbl="node1" presStyleIdx="0" presStyleCnt="6"/>
      <dgm:spPr/>
    </dgm:pt>
    <dgm:pt modelId="{16A7F773-7743-45D3-8DAF-9B8C733DD9AF}" type="pres">
      <dgm:prSet presAssocID="{B8AD531A-AA48-44B3-A60F-EAEA6F1B06B0}" presName="parentText" presStyleLbl="node1" presStyleIdx="1" presStyleCnt="6">
        <dgm:presLayoutVars>
          <dgm:chMax val="0"/>
          <dgm:bulletEnabled val="1"/>
        </dgm:presLayoutVars>
      </dgm:prSet>
      <dgm:spPr/>
    </dgm:pt>
    <dgm:pt modelId="{6CAEF145-4005-4006-8168-FCADB112537B}" type="pres">
      <dgm:prSet presAssocID="{B8AD531A-AA48-44B3-A60F-EAEA6F1B06B0}" presName="negativeSpace" presStyleCnt="0"/>
      <dgm:spPr/>
    </dgm:pt>
    <dgm:pt modelId="{47990C95-F0A4-4FDC-89DF-B79B5DAA9A5B}" type="pres">
      <dgm:prSet presAssocID="{B8AD531A-AA48-44B3-A60F-EAEA6F1B06B0}" presName="childText" presStyleLbl="conFgAcc1" presStyleIdx="1" presStyleCnt="6">
        <dgm:presLayoutVars>
          <dgm:bulletEnabled val="1"/>
        </dgm:presLayoutVars>
      </dgm:prSet>
      <dgm:spPr/>
    </dgm:pt>
    <dgm:pt modelId="{39BFBF7E-2F87-4B20-8EA2-71B030218880}" type="pres">
      <dgm:prSet presAssocID="{329A5A99-D764-456F-8152-FB0C198BE551}" presName="spaceBetweenRectangles" presStyleCnt="0"/>
      <dgm:spPr/>
    </dgm:pt>
    <dgm:pt modelId="{DF54781B-30E6-487B-9DE9-D429F34DB93E}" type="pres">
      <dgm:prSet presAssocID="{7AD7DA19-8BD4-4E57-BCEE-05DFF4A8F407}" presName="parentLin" presStyleCnt="0"/>
      <dgm:spPr/>
    </dgm:pt>
    <dgm:pt modelId="{72E62D61-FCF7-43E4-A79C-B303FA68EDCB}" type="pres">
      <dgm:prSet presAssocID="{7AD7DA19-8BD4-4E57-BCEE-05DFF4A8F407}" presName="parentLeftMargin" presStyleLbl="node1" presStyleIdx="1" presStyleCnt="6"/>
      <dgm:spPr/>
    </dgm:pt>
    <dgm:pt modelId="{EA6AADC1-DA5D-4523-B669-E4AF70706D4E}" type="pres">
      <dgm:prSet presAssocID="{7AD7DA19-8BD4-4E57-BCEE-05DFF4A8F407}" presName="parentText" presStyleLbl="node1" presStyleIdx="2" presStyleCnt="6">
        <dgm:presLayoutVars>
          <dgm:chMax val="0"/>
          <dgm:bulletEnabled val="1"/>
        </dgm:presLayoutVars>
      </dgm:prSet>
      <dgm:spPr/>
    </dgm:pt>
    <dgm:pt modelId="{4413439C-491F-4C0F-8B46-4B276F70C4B0}" type="pres">
      <dgm:prSet presAssocID="{7AD7DA19-8BD4-4E57-BCEE-05DFF4A8F407}" presName="negativeSpace" presStyleCnt="0"/>
      <dgm:spPr/>
    </dgm:pt>
    <dgm:pt modelId="{20BC92A6-F734-41E0-A985-090BCEDF379A}" type="pres">
      <dgm:prSet presAssocID="{7AD7DA19-8BD4-4E57-BCEE-05DFF4A8F407}" presName="childText" presStyleLbl="conFgAcc1" presStyleIdx="2" presStyleCnt="6">
        <dgm:presLayoutVars>
          <dgm:bulletEnabled val="1"/>
        </dgm:presLayoutVars>
      </dgm:prSet>
      <dgm:spPr/>
    </dgm:pt>
    <dgm:pt modelId="{30B07BDF-22C2-4B02-A77C-882F9322A183}" type="pres">
      <dgm:prSet presAssocID="{EBCF321F-BCD2-4DBD-AC7E-D84B2C505D05}" presName="spaceBetweenRectangles" presStyleCnt="0"/>
      <dgm:spPr/>
    </dgm:pt>
    <dgm:pt modelId="{868ACDF5-E178-4723-B99F-A4CA0B19F0B3}" type="pres">
      <dgm:prSet presAssocID="{DF5E631A-A9E5-4EF5-A3F8-E4A36AD83555}" presName="parentLin" presStyleCnt="0"/>
      <dgm:spPr/>
    </dgm:pt>
    <dgm:pt modelId="{89B6B00B-288E-4B19-82C3-A2C76A42268F}" type="pres">
      <dgm:prSet presAssocID="{DF5E631A-A9E5-4EF5-A3F8-E4A36AD83555}" presName="parentLeftMargin" presStyleLbl="node1" presStyleIdx="2" presStyleCnt="6"/>
      <dgm:spPr/>
    </dgm:pt>
    <dgm:pt modelId="{EC1AC546-57F5-4E12-A227-4ED48AE76EA0}" type="pres">
      <dgm:prSet presAssocID="{DF5E631A-A9E5-4EF5-A3F8-E4A36AD83555}" presName="parentText" presStyleLbl="node1" presStyleIdx="3" presStyleCnt="6">
        <dgm:presLayoutVars>
          <dgm:chMax val="0"/>
          <dgm:bulletEnabled val="1"/>
        </dgm:presLayoutVars>
      </dgm:prSet>
      <dgm:spPr/>
    </dgm:pt>
    <dgm:pt modelId="{0BDE5808-5295-44A9-A58B-BE52304B8C3A}" type="pres">
      <dgm:prSet presAssocID="{DF5E631A-A9E5-4EF5-A3F8-E4A36AD83555}" presName="negativeSpace" presStyleCnt="0"/>
      <dgm:spPr/>
    </dgm:pt>
    <dgm:pt modelId="{23111A0C-4F95-4290-B205-330B7A5645CA}" type="pres">
      <dgm:prSet presAssocID="{DF5E631A-A9E5-4EF5-A3F8-E4A36AD83555}" presName="childText" presStyleLbl="conFgAcc1" presStyleIdx="3" presStyleCnt="6">
        <dgm:presLayoutVars>
          <dgm:bulletEnabled val="1"/>
        </dgm:presLayoutVars>
      </dgm:prSet>
      <dgm:spPr/>
    </dgm:pt>
    <dgm:pt modelId="{61F72FBD-0680-472B-AAA0-8FB0276414C1}" type="pres">
      <dgm:prSet presAssocID="{1CC6FBB5-C512-4626-BCA4-C260BB45944D}" presName="spaceBetweenRectangles" presStyleCnt="0"/>
      <dgm:spPr/>
    </dgm:pt>
    <dgm:pt modelId="{E9CA9EEF-EB07-4F35-9E72-320815A0047A}" type="pres">
      <dgm:prSet presAssocID="{E424DF7F-B38C-4E9F-ADC8-181996D806DB}" presName="parentLin" presStyleCnt="0"/>
      <dgm:spPr/>
    </dgm:pt>
    <dgm:pt modelId="{ACE4AC9B-7EDC-401D-B3EF-5D6C61C551E6}" type="pres">
      <dgm:prSet presAssocID="{E424DF7F-B38C-4E9F-ADC8-181996D806DB}" presName="parentLeftMargin" presStyleLbl="node1" presStyleIdx="3" presStyleCnt="6"/>
      <dgm:spPr/>
    </dgm:pt>
    <dgm:pt modelId="{9FC94603-9A31-414C-9BC7-77A04507CCD9}" type="pres">
      <dgm:prSet presAssocID="{E424DF7F-B38C-4E9F-ADC8-181996D806DB}" presName="parentText" presStyleLbl="node1" presStyleIdx="4" presStyleCnt="6">
        <dgm:presLayoutVars>
          <dgm:chMax val="0"/>
          <dgm:bulletEnabled val="1"/>
        </dgm:presLayoutVars>
      </dgm:prSet>
      <dgm:spPr/>
    </dgm:pt>
    <dgm:pt modelId="{1E58AE5B-4B19-4DA0-BC4D-A694F66CF005}" type="pres">
      <dgm:prSet presAssocID="{E424DF7F-B38C-4E9F-ADC8-181996D806DB}" presName="negativeSpace" presStyleCnt="0"/>
      <dgm:spPr/>
    </dgm:pt>
    <dgm:pt modelId="{694FE6A1-3AD8-47A6-98AB-1BE46BEBA88A}" type="pres">
      <dgm:prSet presAssocID="{E424DF7F-B38C-4E9F-ADC8-181996D806DB}" presName="childText" presStyleLbl="conFgAcc1" presStyleIdx="4" presStyleCnt="6">
        <dgm:presLayoutVars>
          <dgm:bulletEnabled val="1"/>
        </dgm:presLayoutVars>
      </dgm:prSet>
      <dgm:spPr/>
    </dgm:pt>
    <dgm:pt modelId="{F856E966-2ADB-4974-9794-9E597C35BAF7}" type="pres">
      <dgm:prSet presAssocID="{1CF49850-4523-44AE-BA73-243BD55BA5C3}" presName="spaceBetweenRectangles" presStyleCnt="0"/>
      <dgm:spPr/>
    </dgm:pt>
    <dgm:pt modelId="{B392DDBC-6FC3-47A9-84FC-2C3A88BC2B5C}" type="pres">
      <dgm:prSet presAssocID="{47641208-1D44-4AB1-9719-5F2CE5476035}" presName="parentLin" presStyleCnt="0"/>
      <dgm:spPr/>
    </dgm:pt>
    <dgm:pt modelId="{39FC7B7B-55FF-44BA-84A0-C4A7E012C7CB}" type="pres">
      <dgm:prSet presAssocID="{47641208-1D44-4AB1-9719-5F2CE5476035}" presName="parentLeftMargin" presStyleLbl="node1" presStyleIdx="4" presStyleCnt="6"/>
      <dgm:spPr/>
    </dgm:pt>
    <dgm:pt modelId="{BF082CC2-F25E-4C8A-A44F-7C45243920D8}" type="pres">
      <dgm:prSet presAssocID="{47641208-1D44-4AB1-9719-5F2CE5476035}" presName="parentText" presStyleLbl="node1" presStyleIdx="5" presStyleCnt="6">
        <dgm:presLayoutVars>
          <dgm:chMax val="0"/>
          <dgm:bulletEnabled val="1"/>
        </dgm:presLayoutVars>
      </dgm:prSet>
      <dgm:spPr/>
    </dgm:pt>
    <dgm:pt modelId="{D194DBE6-CA13-4813-8481-1C22C6801333}" type="pres">
      <dgm:prSet presAssocID="{47641208-1D44-4AB1-9719-5F2CE5476035}" presName="negativeSpace" presStyleCnt="0"/>
      <dgm:spPr/>
    </dgm:pt>
    <dgm:pt modelId="{DB6B9BB9-F95D-44C5-ACB6-AAB3BF1921ED}" type="pres">
      <dgm:prSet presAssocID="{47641208-1D44-4AB1-9719-5F2CE5476035}" presName="childText" presStyleLbl="conFgAcc1" presStyleIdx="5" presStyleCnt="6">
        <dgm:presLayoutVars>
          <dgm:bulletEnabled val="1"/>
        </dgm:presLayoutVars>
      </dgm:prSet>
      <dgm:spPr/>
    </dgm:pt>
  </dgm:ptLst>
  <dgm:cxnLst>
    <dgm:cxn modelId="{5F6E5000-AEB8-43F9-9E2A-AD00097BC1AA}" srcId="{ECEDC5FB-385B-4B95-8CC3-E29139AB0633}" destId="{B8AD531A-AA48-44B3-A60F-EAEA6F1B06B0}" srcOrd="1" destOrd="0" parTransId="{9E5538C8-95AF-4439-8E08-B75941BF0BBE}" sibTransId="{329A5A99-D764-456F-8152-FB0C198BE551}"/>
    <dgm:cxn modelId="{542B3608-C815-4114-B0E9-86563B1DD248}" srcId="{2745733B-06CB-41D7-AAA1-4F1C46655678}" destId="{B3D9B681-C200-4047-9C68-473887E19EBA}" srcOrd="0" destOrd="0" parTransId="{34A493E8-EE8A-4049-BD74-D20E37A2A2B1}" sibTransId="{0D31A523-B410-4E4A-A2F0-43DBA2CC740D}"/>
    <dgm:cxn modelId="{471C0E0E-690F-44BB-BE7C-614A81625EA6}" type="presOf" srcId="{2745733B-06CB-41D7-AAA1-4F1C46655678}" destId="{BDAA6E9F-859E-4B01-80E6-75499540A806}" srcOrd="1" destOrd="0" presId="urn:microsoft.com/office/officeart/2005/8/layout/list1"/>
    <dgm:cxn modelId="{929FDF0F-3458-4E73-B70D-74A272103B03}" type="presOf" srcId="{47641208-1D44-4AB1-9719-5F2CE5476035}" destId="{39FC7B7B-55FF-44BA-84A0-C4A7E012C7CB}" srcOrd="0" destOrd="0" presId="urn:microsoft.com/office/officeart/2005/8/layout/list1"/>
    <dgm:cxn modelId="{F09A691C-3281-4042-B295-DEEA388BE6A7}" type="presOf" srcId="{EB223624-0B34-47F7-91A9-F8A11A8AD7D8}" destId="{5A224921-BEA9-4FE7-B8AA-8F6B3009C35B}" srcOrd="0" destOrd="1" presId="urn:microsoft.com/office/officeart/2005/8/layout/list1"/>
    <dgm:cxn modelId="{D5E33E35-CA9D-4831-953A-FAC08A32D09F}" type="presOf" srcId="{B3D9B681-C200-4047-9C68-473887E19EBA}" destId="{5A224921-BEA9-4FE7-B8AA-8F6B3009C35B}" srcOrd="0" destOrd="0" presId="urn:microsoft.com/office/officeart/2005/8/layout/list1"/>
    <dgm:cxn modelId="{10187638-9EC1-45FC-98C6-CAD8FB9C0CD5}" type="presOf" srcId="{DF5E631A-A9E5-4EF5-A3F8-E4A36AD83555}" destId="{89B6B00B-288E-4B19-82C3-A2C76A42268F}" srcOrd="0" destOrd="0" presId="urn:microsoft.com/office/officeart/2005/8/layout/list1"/>
    <dgm:cxn modelId="{808EE33F-51D3-46FB-8208-4DA78156089E}" type="presOf" srcId="{E424DF7F-B38C-4E9F-ADC8-181996D806DB}" destId="{9FC94603-9A31-414C-9BC7-77A04507CCD9}" srcOrd="1" destOrd="0" presId="urn:microsoft.com/office/officeart/2005/8/layout/list1"/>
    <dgm:cxn modelId="{10656B46-0BC9-49A7-94A6-43D378D2BB48}" srcId="{ECEDC5FB-385B-4B95-8CC3-E29139AB0633}" destId="{7AD7DA19-8BD4-4E57-BCEE-05DFF4A8F407}" srcOrd="2" destOrd="0" parTransId="{BD6038E5-C32C-4DD3-9EB9-E32C1919D63A}" sibTransId="{EBCF321F-BCD2-4DBD-AC7E-D84B2C505D05}"/>
    <dgm:cxn modelId="{8BEB594D-6E9D-478A-B961-DAED0CFD3E1B}" type="presOf" srcId="{7AD7DA19-8BD4-4E57-BCEE-05DFF4A8F407}" destId="{72E62D61-FCF7-43E4-A79C-B303FA68EDCB}" srcOrd="0" destOrd="0" presId="urn:microsoft.com/office/officeart/2005/8/layout/list1"/>
    <dgm:cxn modelId="{687CCD5E-CD6C-44F4-ADAF-6A0CE6E73A2F}" type="presOf" srcId="{B8AD531A-AA48-44B3-A60F-EAEA6F1B06B0}" destId="{16A7F773-7743-45D3-8DAF-9B8C733DD9AF}" srcOrd="1" destOrd="0" presId="urn:microsoft.com/office/officeart/2005/8/layout/list1"/>
    <dgm:cxn modelId="{E5A58571-35D4-4971-96F7-0E90E9AD610A}" type="presOf" srcId="{DF5E631A-A9E5-4EF5-A3F8-E4A36AD83555}" destId="{EC1AC546-57F5-4E12-A227-4ED48AE76EA0}" srcOrd="1" destOrd="0" presId="urn:microsoft.com/office/officeart/2005/8/layout/list1"/>
    <dgm:cxn modelId="{6B781173-74B7-43AB-BF6C-B2C629B33FF4}" srcId="{ECEDC5FB-385B-4B95-8CC3-E29139AB0633}" destId="{DF5E631A-A9E5-4EF5-A3F8-E4A36AD83555}" srcOrd="3" destOrd="0" parTransId="{E14778B3-15AF-4149-A7B1-81DDEC4C3D9A}" sibTransId="{1CC6FBB5-C512-4626-BCA4-C260BB45944D}"/>
    <dgm:cxn modelId="{27BAAC73-514F-4C77-ABB5-9395A9A00B35}" srcId="{2745733B-06CB-41D7-AAA1-4F1C46655678}" destId="{EB223624-0B34-47F7-91A9-F8A11A8AD7D8}" srcOrd="1" destOrd="0" parTransId="{49C018F2-728A-4C63-9E3F-E41F548D6D1C}" sibTransId="{BF7345AF-A5AE-48E5-ADD3-23D318738BE2}"/>
    <dgm:cxn modelId="{4FBD338C-E37C-4C49-A636-7307B508D6B6}" type="presOf" srcId="{2745733B-06CB-41D7-AAA1-4F1C46655678}" destId="{700783CC-4E76-4541-85C4-EB4330937CC7}" srcOrd="0" destOrd="0" presId="urn:microsoft.com/office/officeart/2005/8/layout/list1"/>
    <dgm:cxn modelId="{FE4A418F-F655-4368-ADF1-34AE3BCD5390}" srcId="{ECEDC5FB-385B-4B95-8CC3-E29139AB0633}" destId="{47641208-1D44-4AB1-9719-5F2CE5476035}" srcOrd="5" destOrd="0" parTransId="{47B39E3C-CB42-41AF-97CA-4BE338458F4F}" sibTransId="{22F79412-B14F-46E5-87B8-F74D2F7EA5C7}"/>
    <dgm:cxn modelId="{C9600C9F-ECE3-4C18-9474-9C1CCC618FEA}" type="presOf" srcId="{B8AD531A-AA48-44B3-A60F-EAEA6F1B06B0}" destId="{9CF28653-FB52-4822-9C98-970BED7CBD91}" srcOrd="0" destOrd="0" presId="urn:microsoft.com/office/officeart/2005/8/layout/list1"/>
    <dgm:cxn modelId="{D2F14AB7-DCAF-4406-A239-1669FA59C391}" type="presOf" srcId="{ECEDC5FB-385B-4B95-8CC3-E29139AB0633}" destId="{3B17668E-7FE2-4B5C-8819-029C66A8950E}" srcOrd="0" destOrd="0" presId="urn:microsoft.com/office/officeart/2005/8/layout/list1"/>
    <dgm:cxn modelId="{2EE0E6CB-F291-48E3-98B3-2194DD2CB7CF}" srcId="{ECEDC5FB-385B-4B95-8CC3-E29139AB0633}" destId="{E424DF7F-B38C-4E9F-ADC8-181996D806DB}" srcOrd="4" destOrd="0" parTransId="{40E28D72-9A4D-4457-99A4-E11D01C7E4DD}" sibTransId="{1CF49850-4523-44AE-BA73-243BD55BA5C3}"/>
    <dgm:cxn modelId="{31955BE4-EB30-47D1-9E45-DF4C5C2F202B}" type="presOf" srcId="{47641208-1D44-4AB1-9719-5F2CE5476035}" destId="{BF082CC2-F25E-4C8A-A44F-7C45243920D8}" srcOrd="1" destOrd="0" presId="urn:microsoft.com/office/officeart/2005/8/layout/list1"/>
    <dgm:cxn modelId="{FC1F13EC-0B84-45F4-A8B6-52A233FA0124}" type="presOf" srcId="{7AD7DA19-8BD4-4E57-BCEE-05DFF4A8F407}" destId="{EA6AADC1-DA5D-4523-B669-E4AF70706D4E}" srcOrd="1" destOrd="0" presId="urn:microsoft.com/office/officeart/2005/8/layout/list1"/>
    <dgm:cxn modelId="{C46DB8EC-EBE8-4D5D-A9C6-7077EC6E4466}" srcId="{ECEDC5FB-385B-4B95-8CC3-E29139AB0633}" destId="{2745733B-06CB-41D7-AAA1-4F1C46655678}" srcOrd="0" destOrd="0" parTransId="{A832FC38-6DA1-48EF-8405-2A78AD861DC9}" sibTransId="{EABA9919-81FA-4046-BD91-321F71F55E33}"/>
    <dgm:cxn modelId="{9C6489FB-6511-4FCB-B63F-3BE2F4748209}" type="presOf" srcId="{E424DF7F-B38C-4E9F-ADC8-181996D806DB}" destId="{ACE4AC9B-7EDC-401D-B3EF-5D6C61C551E6}" srcOrd="0" destOrd="0" presId="urn:microsoft.com/office/officeart/2005/8/layout/list1"/>
    <dgm:cxn modelId="{828B1578-9292-4AEF-971C-78B7BED3526B}" type="presParOf" srcId="{3B17668E-7FE2-4B5C-8819-029C66A8950E}" destId="{268C74FF-C8FA-4DC6-AA6A-2959EB5C9DF0}" srcOrd="0" destOrd="0" presId="urn:microsoft.com/office/officeart/2005/8/layout/list1"/>
    <dgm:cxn modelId="{E46E46B8-07F6-43CB-89C6-1F2EFBAE8E8D}" type="presParOf" srcId="{268C74FF-C8FA-4DC6-AA6A-2959EB5C9DF0}" destId="{700783CC-4E76-4541-85C4-EB4330937CC7}" srcOrd="0" destOrd="0" presId="urn:microsoft.com/office/officeart/2005/8/layout/list1"/>
    <dgm:cxn modelId="{1EEBC95D-6820-43FD-944D-D491E6138BB8}" type="presParOf" srcId="{268C74FF-C8FA-4DC6-AA6A-2959EB5C9DF0}" destId="{BDAA6E9F-859E-4B01-80E6-75499540A806}" srcOrd="1" destOrd="0" presId="urn:microsoft.com/office/officeart/2005/8/layout/list1"/>
    <dgm:cxn modelId="{ACD09213-FBFB-4F57-A5CD-B8BD56BD223A}" type="presParOf" srcId="{3B17668E-7FE2-4B5C-8819-029C66A8950E}" destId="{E37EAE13-632C-44F3-B2CD-D6498E5B5FDB}" srcOrd="1" destOrd="0" presId="urn:microsoft.com/office/officeart/2005/8/layout/list1"/>
    <dgm:cxn modelId="{B73CE30A-02B2-4532-92D6-205C15C2FAAB}" type="presParOf" srcId="{3B17668E-7FE2-4B5C-8819-029C66A8950E}" destId="{5A224921-BEA9-4FE7-B8AA-8F6B3009C35B}" srcOrd="2" destOrd="0" presId="urn:microsoft.com/office/officeart/2005/8/layout/list1"/>
    <dgm:cxn modelId="{BEEC6018-15F1-47C0-B763-7FDE23D7D26E}" type="presParOf" srcId="{3B17668E-7FE2-4B5C-8819-029C66A8950E}" destId="{D6679CCA-22CE-4A8A-9B8D-735FD077B853}" srcOrd="3" destOrd="0" presId="urn:microsoft.com/office/officeart/2005/8/layout/list1"/>
    <dgm:cxn modelId="{4426E7A3-45F9-44B0-8388-A7FA0C4B9F0C}" type="presParOf" srcId="{3B17668E-7FE2-4B5C-8819-029C66A8950E}" destId="{D40B547B-F3C4-473D-B3B7-F62FC4A1D3CA}" srcOrd="4" destOrd="0" presId="urn:microsoft.com/office/officeart/2005/8/layout/list1"/>
    <dgm:cxn modelId="{317025F0-1FDD-4FF4-9139-F125F897F31A}" type="presParOf" srcId="{D40B547B-F3C4-473D-B3B7-F62FC4A1D3CA}" destId="{9CF28653-FB52-4822-9C98-970BED7CBD91}" srcOrd="0" destOrd="0" presId="urn:microsoft.com/office/officeart/2005/8/layout/list1"/>
    <dgm:cxn modelId="{8BB799BA-A9DC-4C41-A5DD-A68542581AF2}" type="presParOf" srcId="{D40B547B-F3C4-473D-B3B7-F62FC4A1D3CA}" destId="{16A7F773-7743-45D3-8DAF-9B8C733DD9AF}" srcOrd="1" destOrd="0" presId="urn:microsoft.com/office/officeart/2005/8/layout/list1"/>
    <dgm:cxn modelId="{A7B637E5-FE2D-4BA3-B48F-0A5DB2B94996}" type="presParOf" srcId="{3B17668E-7FE2-4B5C-8819-029C66A8950E}" destId="{6CAEF145-4005-4006-8168-FCADB112537B}" srcOrd="5" destOrd="0" presId="urn:microsoft.com/office/officeart/2005/8/layout/list1"/>
    <dgm:cxn modelId="{701CF323-D760-4035-8B7A-0463B7E0ADFB}" type="presParOf" srcId="{3B17668E-7FE2-4B5C-8819-029C66A8950E}" destId="{47990C95-F0A4-4FDC-89DF-B79B5DAA9A5B}" srcOrd="6" destOrd="0" presId="urn:microsoft.com/office/officeart/2005/8/layout/list1"/>
    <dgm:cxn modelId="{2A27E845-4D63-4747-9DEF-BBEFCFF1E93A}" type="presParOf" srcId="{3B17668E-7FE2-4B5C-8819-029C66A8950E}" destId="{39BFBF7E-2F87-4B20-8EA2-71B030218880}" srcOrd="7" destOrd="0" presId="urn:microsoft.com/office/officeart/2005/8/layout/list1"/>
    <dgm:cxn modelId="{0DF85BAF-FB7C-4F3A-BCDB-E21B1CA9212C}" type="presParOf" srcId="{3B17668E-7FE2-4B5C-8819-029C66A8950E}" destId="{DF54781B-30E6-487B-9DE9-D429F34DB93E}" srcOrd="8" destOrd="0" presId="urn:microsoft.com/office/officeart/2005/8/layout/list1"/>
    <dgm:cxn modelId="{85F9BCCE-1A23-4ACE-8ABD-5E566859B202}" type="presParOf" srcId="{DF54781B-30E6-487B-9DE9-D429F34DB93E}" destId="{72E62D61-FCF7-43E4-A79C-B303FA68EDCB}" srcOrd="0" destOrd="0" presId="urn:microsoft.com/office/officeart/2005/8/layout/list1"/>
    <dgm:cxn modelId="{148E7F61-7BC9-44F1-B999-EE119403BA4A}" type="presParOf" srcId="{DF54781B-30E6-487B-9DE9-D429F34DB93E}" destId="{EA6AADC1-DA5D-4523-B669-E4AF70706D4E}" srcOrd="1" destOrd="0" presId="urn:microsoft.com/office/officeart/2005/8/layout/list1"/>
    <dgm:cxn modelId="{E41F16E2-1170-4B15-B95E-E2286787FC70}" type="presParOf" srcId="{3B17668E-7FE2-4B5C-8819-029C66A8950E}" destId="{4413439C-491F-4C0F-8B46-4B276F70C4B0}" srcOrd="9" destOrd="0" presId="urn:microsoft.com/office/officeart/2005/8/layout/list1"/>
    <dgm:cxn modelId="{370F24AE-96A0-468A-80BD-035D0E6345AB}" type="presParOf" srcId="{3B17668E-7FE2-4B5C-8819-029C66A8950E}" destId="{20BC92A6-F734-41E0-A985-090BCEDF379A}" srcOrd="10" destOrd="0" presId="urn:microsoft.com/office/officeart/2005/8/layout/list1"/>
    <dgm:cxn modelId="{CE98B405-0B4D-4CF8-A728-0180FF936E82}" type="presParOf" srcId="{3B17668E-7FE2-4B5C-8819-029C66A8950E}" destId="{30B07BDF-22C2-4B02-A77C-882F9322A183}" srcOrd="11" destOrd="0" presId="urn:microsoft.com/office/officeart/2005/8/layout/list1"/>
    <dgm:cxn modelId="{D937C3B8-FFD7-4BB9-A855-42C123FED197}" type="presParOf" srcId="{3B17668E-7FE2-4B5C-8819-029C66A8950E}" destId="{868ACDF5-E178-4723-B99F-A4CA0B19F0B3}" srcOrd="12" destOrd="0" presId="urn:microsoft.com/office/officeart/2005/8/layout/list1"/>
    <dgm:cxn modelId="{29497625-18E0-422F-A229-256DB093FD0D}" type="presParOf" srcId="{868ACDF5-E178-4723-B99F-A4CA0B19F0B3}" destId="{89B6B00B-288E-4B19-82C3-A2C76A42268F}" srcOrd="0" destOrd="0" presId="urn:microsoft.com/office/officeart/2005/8/layout/list1"/>
    <dgm:cxn modelId="{4F8F8D6C-D4CA-4198-A0B0-474655CC5AEF}" type="presParOf" srcId="{868ACDF5-E178-4723-B99F-A4CA0B19F0B3}" destId="{EC1AC546-57F5-4E12-A227-4ED48AE76EA0}" srcOrd="1" destOrd="0" presId="urn:microsoft.com/office/officeart/2005/8/layout/list1"/>
    <dgm:cxn modelId="{04D92111-96AF-4AED-ADFE-EFAAF40A81D7}" type="presParOf" srcId="{3B17668E-7FE2-4B5C-8819-029C66A8950E}" destId="{0BDE5808-5295-44A9-A58B-BE52304B8C3A}" srcOrd="13" destOrd="0" presId="urn:microsoft.com/office/officeart/2005/8/layout/list1"/>
    <dgm:cxn modelId="{B40EED10-28BB-4B12-A103-9CBA644A8DA1}" type="presParOf" srcId="{3B17668E-7FE2-4B5C-8819-029C66A8950E}" destId="{23111A0C-4F95-4290-B205-330B7A5645CA}" srcOrd="14" destOrd="0" presId="urn:microsoft.com/office/officeart/2005/8/layout/list1"/>
    <dgm:cxn modelId="{998E0364-5B72-426C-A6E7-60F719E27E82}" type="presParOf" srcId="{3B17668E-7FE2-4B5C-8819-029C66A8950E}" destId="{61F72FBD-0680-472B-AAA0-8FB0276414C1}" srcOrd="15" destOrd="0" presId="urn:microsoft.com/office/officeart/2005/8/layout/list1"/>
    <dgm:cxn modelId="{0BDBBE2D-CD3B-4264-AC49-F9FFF849ED77}" type="presParOf" srcId="{3B17668E-7FE2-4B5C-8819-029C66A8950E}" destId="{E9CA9EEF-EB07-4F35-9E72-320815A0047A}" srcOrd="16" destOrd="0" presId="urn:microsoft.com/office/officeart/2005/8/layout/list1"/>
    <dgm:cxn modelId="{B479A843-11CA-4C7D-86E6-B97BA56E0D58}" type="presParOf" srcId="{E9CA9EEF-EB07-4F35-9E72-320815A0047A}" destId="{ACE4AC9B-7EDC-401D-B3EF-5D6C61C551E6}" srcOrd="0" destOrd="0" presId="urn:microsoft.com/office/officeart/2005/8/layout/list1"/>
    <dgm:cxn modelId="{1AC23F9F-0468-4F04-8314-19567155CCF2}" type="presParOf" srcId="{E9CA9EEF-EB07-4F35-9E72-320815A0047A}" destId="{9FC94603-9A31-414C-9BC7-77A04507CCD9}" srcOrd="1" destOrd="0" presId="urn:microsoft.com/office/officeart/2005/8/layout/list1"/>
    <dgm:cxn modelId="{4809FD5A-7EF2-462D-AC48-90C75AF4833C}" type="presParOf" srcId="{3B17668E-7FE2-4B5C-8819-029C66A8950E}" destId="{1E58AE5B-4B19-4DA0-BC4D-A694F66CF005}" srcOrd="17" destOrd="0" presId="urn:microsoft.com/office/officeart/2005/8/layout/list1"/>
    <dgm:cxn modelId="{D353CDB0-F029-4361-9746-B74873AB964D}" type="presParOf" srcId="{3B17668E-7FE2-4B5C-8819-029C66A8950E}" destId="{694FE6A1-3AD8-47A6-98AB-1BE46BEBA88A}" srcOrd="18" destOrd="0" presId="urn:microsoft.com/office/officeart/2005/8/layout/list1"/>
    <dgm:cxn modelId="{1F2A2151-8327-4452-95B2-A83CEC278F49}" type="presParOf" srcId="{3B17668E-7FE2-4B5C-8819-029C66A8950E}" destId="{F856E966-2ADB-4974-9794-9E597C35BAF7}" srcOrd="19" destOrd="0" presId="urn:microsoft.com/office/officeart/2005/8/layout/list1"/>
    <dgm:cxn modelId="{9DB31D28-78CD-4B2A-94A3-1939932326A3}" type="presParOf" srcId="{3B17668E-7FE2-4B5C-8819-029C66A8950E}" destId="{B392DDBC-6FC3-47A9-84FC-2C3A88BC2B5C}" srcOrd="20" destOrd="0" presId="urn:microsoft.com/office/officeart/2005/8/layout/list1"/>
    <dgm:cxn modelId="{7DB096D4-9368-476D-875A-71028DC3C863}" type="presParOf" srcId="{B392DDBC-6FC3-47A9-84FC-2C3A88BC2B5C}" destId="{39FC7B7B-55FF-44BA-84A0-C4A7E012C7CB}" srcOrd="0" destOrd="0" presId="urn:microsoft.com/office/officeart/2005/8/layout/list1"/>
    <dgm:cxn modelId="{153A7CA4-492C-4DBD-BDAD-D116B7F8026F}" type="presParOf" srcId="{B392DDBC-6FC3-47A9-84FC-2C3A88BC2B5C}" destId="{BF082CC2-F25E-4C8A-A44F-7C45243920D8}" srcOrd="1" destOrd="0" presId="urn:microsoft.com/office/officeart/2005/8/layout/list1"/>
    <dgm:cxn modelId="{03410199-2B00-4093-BE18-BA0041FD4774}" type="presParOf" srcId="{3B17668E-7FE2-4B5C-8819-029C66A8950E}" destId="{D194DBE6-CA13-4813-8481-1C22C6801333}" srcOrd="21" destOrd="0" presId="urn:microsoft.com/office/officeart/2005/8/layout/list1"/>
    <dgm:cxn modelId="{14972E07-E6E6-4491-8A0C-6C23A01EA9D0}" type="presParOf" srcId="{3B17668E-7FE2-4B5C-8819-029C66A8950E}" destId="{DB6B9BB9-F95D-44C5-ACB6-AAB3BF1921ED}"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24921-BEA9-4FE7-B8AA-8F6B3009C35B}">
      <dsp:nvSpPr>
        <dsp:cNvPr id="0" name=""/>
        <dsp:cNvSpPr/>
      </dsp:nvSpPr>
      <dsp:spPr>
        <a:xfrm>
          <a:off x="0" y="314207"/>
          <a:ext cx="5205350" cy="757574"/>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3993" tIns="270764" rIns="403993"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latin typeface="Aptos Display" panose="02110004020202020204"/>
            </a:rPr>
            <a:t>Business context</a:t>
          </a:r>
        </a:p>
        <a:p>
          <a:pPr marL="114300" lvl="1" indent="-114300" algn="l" defTabSz="577850" rtl="0">
            <a:lnSpc>
              <a:spcPct val="90000"/>
            </a:lnSpc>
            <a:spcBef>
              <a:spcPct val="0"/>
            </a:spcBef>
            <a:spcAft>
              <a:spcPct val="15000"/>
            </a:spcAft>
            <a:buChar char="•"/>
          </a:pPr>
          <a:r>
            <a:rPr lang="en-US" sz="1300" kern="1200" dirty="0">
              <a:latin typeface="Aptos Display" panose="02110004020202020204"/>
            </a:rPr>
            <a:t>Research question</a:t>
          </a:r>
        </a:p>
      </dsp:txBody>
      <dsp:txXfrm>
        <a:off x="0" y="314207"/>
        <a:ext cx="5205350" cy="757574"/>
      </dsp:txXfrm>
    </dsp:sp>
    <dsp:sp modelId="{BDAA6E9F-859E-4B01-80E6-75499540A806}">
      <dsp:nvSpPr>
        <dsp:cNvPr id="0" name=""/>
        <dsp:cNvSpPr/>
      </dsp:nvSpPr>
      <dsp:spPr>
        <a:xfrm>
          <a:off x="260267" y="122327"/>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1 Introduction</a:t>
          </a:r>
          <a:endParaRPr lang="en-US" sz="1300" kern="1200" dirty="0"/>
        </a:p>
      </dsp:txBody>
      <dsp:txXfrm>
        <a:off x="279001" y="141061"/>
        <a:ext cx="3606277" cy="346292"/>
      </dsp:txXfrm>
    </dsp:sp>
    <dsp:sp modelId="{47990C95-F0A4-4FDC-89DF-B79B5DAA9A5B}">
      <dsp:nvSpPr>
        <dsp:cNvPr id="0" name=""/>
        <dsp:cNvSpPr/>
      </dsp:nvSpPr>
      <dsp:spPr>
        <a:xfrm>
          <a:off x="0" y="133386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7F773-7743-45D3-8DAF-9B8C733DD9AF}">
      <dsp:nvSpPr>
        <dsp:cNvPr id="0" name=""/>
        <dsp:cNvSpPr/>
      </dsp:nvSpPr>
      <dsp:spPr>
        <a:xfrm>
          <a:off x="260267" y="1141981"/>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2 Influence diagram</a:t>
          </a:r>
          <a:endParaRPr lang="en-US" sz="1300" kern="1200" dirty="0"/>
        </a:p>
      </dsp:txBody>
      <dsp:txXfrm>
        <a:off x="279001" y="1160715"/>
        <a:ext cx="3606277" cy="346292"/>
      </dsp:txXfrm>
    </dsp:sp>
    <dsp:sp modelId="{20BC92A6-F734-41E0-A985-090BCEDF379A}">
      <dsp:nvSpPr>
        <dsp:cNvPr id="0" name=""/>
        <dsp:cNvSpPr/>
      </dsp:nvSpPr>
      <dsp:spPr>
        <a:xfrm>
          <a:off x="0" y="192354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6AADC1-DA5D-4523-B669-E4AF70706D4E}">
      <dsp:nvSpPr>
        <dsp:cNvPr id="0" name=""/>
        <dsp:cNvSpPr/>
      </dsp:nvSpPr>
      <dsp:spPr>
        <a:xfrm>
          <a:off x="260267" y="173166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3 Auto generation</a:t>
          </a:r>
        </a:p>
      </dsp:txBody>
      <dsp:txXfrm>
        <a:off x="279001" y="1750396"/>
        <a:ext cx="3606277" cy="346292"/>
      </dsp:txXfrm>
    </dsp:sp>
    <dsp:sp modelId="{23111A0C-4F95-4290-B205-330B7A5645CA}">
      <dsp:nvSpPr>
        <dsp:cNvPr id="0" name=""/>
        <dsp:cNvSpPr/>
      </dsp:nvSpPr>
      <dsp:spPr>
        <a:xfrm>
          <a:off x="0" y="251322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1AC546-57F5-4E12-A227-4ED48AE76EA0}">
      <dsp:nvSpPr>
        <dsp:cNvPr id="0" name=""/>
        <dsp:cNvSpPr/>
      </dsp:nvSpPr>
      <dsp:spPr>
        <a:xfrm>
          <a:off x="260267" y="232134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4 Test modeling</a:t>
          </a:r>
          <a:endParaRPr lang="en-US" sz="1300" kern="1200" dirty="0"/>
        </a:p>
      </dsp:txBody>
      <dsp:txXfrm>
        <a:off x="279001" y="2340076"/>
        <a:ext cx="3606277" cy="346292"/>
      </dsp:txXfrm>
    </dsp:sp>
    <dsp:sp modelId="{694FE6A1-3AD8-47A6-98AB-1BE46BEBA88A}">
      <dsp:nvSpPr>
        <dsp:cNvPr id="0" name=""/>
        <dsp:cNvSpPr/>
      </dsp:nvSpPr>
      <dsp:spPr>
        <a:xfrm>
          <a:off x="0" y="310290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94603-9A31-414C-9BC7-77A04507CCD9}">
      <dsp:nvSpPr>
        <dsp:cNvPr id="0" name=""/>
        <dsp:cNvSpPr/>
      </dsp:nvSpPr>
      <dsp:spPr>
        <a:xfrm>
          <a:off x="260267" y="291102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5 Root cause analysis</a:t>
          </a:r>
        </a:p>
      </dsp:txBody>
      <dsp:txXfrm>
        <a:off x="279001" y="2929756"/>
        <a:ext cx="3606277" cy="346292"/>
      </dsp:txXfrm>
    </dsp:sp>
    <dsp:sp modelId="{DB6B9BB9-F95D-44C5-ACB6-AAB3BF1921ED}">
      <dsp:nvSpPr>
        <dsp:cNvPr id="0" name=""/>
        <dsp:cNvSpPr/>
      </dsp:nvSpPr>
      <dsp:spPr>
        <a:xfrm>
          <a:off x="0" y="369258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082CC2-F25E-4C8A-A44F-7C45243920D8}">
      <dsp:nvSpPr>
        <dsp:cNvPr id="0" name=""/>
        <dsp:cNvSpPr/>
      </dsp:nvSpPr>
      <dsp:spPr>
        <a:xfrm>
          <a:off x="260267" y="350070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6 Conclusion</a:t>
          </a:r>
        </a:p>
      </dsp:txBody>
      <dsp:txXfrm>
        <a:off x="279001" y="3519436"/>
        <a:ext cx="3606277"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F7343-F0AA-4A00-9094-3F2E6C18BAF0}">
      <dsp:nvSpPr>
        <dsp:cNvPr id="0" name=""/>
        <dsp:cNvSpPr/>
      </dsp:nvSpPr>
      <dsp:spPr>
        <a:xfrm>
          <a:off x="4481196" y="1960"/>
          <a:ext cx="1553207" cy="100958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Display" panose="02110004020202020204"/>
            </a:rPr>
            <a:t>Observe</a:t>
          </a:r>
          <a:endParaRPr lang="en-US" sz="1800" kern="1200" dirty="0"/>
        </a:p>
      </dsp:txBody>
      <dsp:txXfrm>
        <a:off x="4530480" y="51244"/>
        <a:ext cx="1454639" cy="911016"/>
      </dsp:txXfrm>
    </dsp:sp>
    <dsp:sp modelId="{7D1BE70B-99B9-4083-9DBE-F7390A004407}">
      <dsp:nvSpPr>
        <dsp:cNvPr id="0" name=""/>
        <dsp:cNvSpPr/>
      </dsp:nvSpPr>
      <dsp:spPr>
        <a:xfrm>
          <a:off x="3588883" y="506752"/>
          <a:ext cx="3337832" cy="3337832"/>
        </a:xfrm>
        <a:custGeom>
          <a:avLst/>
          <a:gdLst/>
          <a:ahLst/>
          <a:cxnLst/>
          <a:rect l="0" t="0" r="0" b="0"/>
          <a:pathLst>
            <a:path>
              <a:moveTo>
                <a:pt x="2660217" y="326305"/>
              </a:moveTo>
              <a:arcTo wR="1668916" hR="1668916" stAng="18386392" swAng="163477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9CEDC02-DE52-4F0F-860C-649064500690}">
      <dsp:nvSpPr>
        <dsp:cNvPr id="0" name=""/>
        <dsp:cNvSpPr/>
      </dsp:nvSpPr>
      <dsp:spPr>
        <a:xfrm>
          <a:off x="6150112" y="1670876"/>
          <a:ext cx="1553207" cy="100958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Display" panose="02110004020202020204"/>
            </a:rPr>
            <a:t>Test (measure, replace)</a:t>
          </a:r>
          <a:endParaRPr lang="en-US" sz="1800" kern="1200" dirty="0"/>
        </a:p>
      </dsp:txBody>
      <dsp:txXfrm>
        <a:off x="6199396" y="1720160"/>
        <a:ext cx="1454639" cy="911016"/>
      </dsp:txXfrm>
    </dsp:sp>
    <dsp:sp modelId="{19DD0EA9-F59F-4AC6-AC0C-495E9F5EE544}">
      <dsp:nvSpPr>
        <dsp:cNvPr id="0" name=""/>
        <dsp:cNvSpPr/>
      </dsp:nvSpPr>
      <dsp:spPr>
        <a:xfrm>
          <a:off x="3588883" y="506752"/>
          <a:ext cx="3337832" cy="3337832"/>
        </a:xfrm>
        <a:custGeom>
          <a:avLst/>
          <a:gdLst/>
          <a:ahLst/>
          <a:cxnLst/>
          <a:rect l="0" t="0" r="0" b="0"/>
          <a:pathLst>
            <a:path>
              <a:moveTo>
                <a:pt x="3164898" y="2408727"/>
              </a:moveTo>
              <a:arcTo wR="1668916" hR="1668916" stAng="1578832" swAng="163477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CE27FA3-ED01-4E0E-A258-0C19193CE033}">
      <dsp:nvSpPr>
        <dsp:cNvPr id="0" name=""/>
        <dsp:cNvSpPr/>
      </dsp:nvSpPr>
      <dsp:spPr>
        <a:xfrm>
          <a:off x="4481196" y="3339792"/>
          <a:ext cx="1553207" cy="100958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Display" panose="02110004020202020204"/>
            </a:rPr>
            <a:t>New evidence</a:t>
          </a:r>
          <a:endParaRPr lang="en-US" sz="1800" kern="1200" dirty="0"/>
        </a:p>
      </dsp:txBody>
      <dsp:txXfrm>
        <a:off x="4530480" y="3389076"/>
        <a:ext cx="1454639" cy="911016"/>
      </dsp:txXfrm>
    </dsp:sp>
    <dsp:sp modelId="{9425DF98-AD4D-4C09-84B0-EAA187FBD6DB}">
      <dsp:nvSpPr>
        <dsp:cNvPr id="0" name=""/>
        <dsp:cNvSpPr/>
      </dsp:nvSpPr>
      <dsp:spPr>
        <a:xfrm>
          <a:off x="3588883" y="506752"/>
          <a:ext cx="3337832" cy="3337832"/>
        </a:xfrm>
        <a:custGeom>
          <a:avLst/>
          <a:gdLst/>
          <a:ahLst/>
          <a:cxnLst/>
          <a:rect l="0" t="0" r="0" b="0"/>
          <a:pathLst>
            <a:path>
              <a:moveTo>
                <a:pt x="677615" y="3011527"/>
              </a:moveTo>
              <a:arcTo wR="1668916" hR="1668916" stAng="7586392" swAng="163477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5A64249-EE78-4B18-A2FC-3C9EDA5B624D}">
      <dsp:nvSpPr>
        <dsp:cNvPr id="0" name=""/>
        <dsp:cNvSpPr/>
      </dsp:nvSpPr>
      <dsp:spPr>
        <a:xfrm>
          <a:off x="2812279" y="1670876"/>
          <a:ext cx="1553207" cy="100958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Display" panose="02110004020202020204"/>
            </a:rPr>
            <a:t>Exit when problem solved?</a:t>
          </a:r>
          <a:endParaRPr lang="en-US" sz="1800" kern="1200" dirty="0"/>
        </a:p>
      </dsp:txBody>
      <dsp:txXfrm>
        <a:off x="2861563" y="1720160"/>
        <a:ext cx="1454639" cy="911016"/>
      </dsp:txXfrm>
    </dsp:sp>
    <dsp:sp modelId="{3FB4C60E-4891-49DB-856E-59A110EDF1E0}">
      <dsp:nvSpPr>
        <dsp:cNvPr id="0" name=""/>
        <dsp:cNvSpPr/>
      </dsp:nvSpPr>
      <dsp:spPr>
        <a:xfrm>
          <a:off x="3588883" y="506752"/>
          <a:ext cx="3337832" cy="3337832"/>
        </a:xfrm>
        <a:custGeom>
          <a:avLst/>
          <a:gdLst/>
          <a:ahLst/>
          <a:cxnLst/>
          <a:rect l="0" t="0" r="0" b="0"/>
          <a:pathLst>
            <a:path>
              <a:moveTo>
                <a:pt x="172934" y="929105"/>
              </a:moveTo>
              <a:arcTo wR="1668916" hR="1668916" stAng="12378832" swAng="1634775"/>
            </a:path>
          </a:pathLst>
        </a:custGeom>
        <a:noFill/>
        <a:ln w="1270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224921-BEA9-4FE7-B8AA-8F6B3009C35B}">
      <dsp:nvSpPr>
        <dsp:cNvPr id="0" name=""/>
        <dsp:cNvSpPr/>
      </dsp:nvSpPr>
      <dsp:spPr>
        <a:xfrm>
          <a:off x="0" y="314207"/>
          <a:ext cx="5205350" cy="757574"/>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3993" tIns="270764" rIns="403993"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latin typeface="Aptos Display" panose="02110004020202020204"/>
            </a:rPr>
            <a:t>Business context</a:t>
          </a:r>
        </a:p>
        <a:p>
          <a:pPr marL="114300" lvl="1" indent="-114300" algn="l" defTabSz="577850" rtl="0">
            <a:lnSpc>
              <a:spcPct val="90000"/>
            </a:lnSpc>
            <a:spcBef>
              <a:spcPct val="0"/>
            </a:spcBef>
            <a:spcAft>
              <a:spcPct val="15000"/>
            </a:spcAft>
            <a:buChar char="•"/>
          </a:pPr>
          <a:r>
            <a:rPr lang="en-US" sz="1300" kern="1200" dirty="0">
              <a:latin typeface="Aptos Display" panose="02110004020202020204"/>
            </a:rPr>
            <a:t>Research question</a:t>
          </a:r>
        </a:p>
      </dsp:txBody>
      <dsp:txXfrm>
        <a:off x="0" y="314207"/>
        <a:ext cx="5205350" cy="757574"/>
      </dsp:txXfrm>
    </dsp:sp>
    <dsp:sp modelId="{BDAA6E9F-859E-4B01-80E6-75499540A806}">
      <dsp:nvSpPr>
        <dsp:cNvPr id="0" name=""/>
        <dsp:cNvSpPr/>
      </dsp:nvSpPr>
      <dsp:spPr>
        <a:xfrm>
          <a:off x="260267" y="122327"/>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1 Introduction</a:t>
          </a:r>
          <a:endParaRPr lang="en-US" sz="1300" kern="1200" dirty="0"/>
        </a:p>
      </dsp:txBody>
      <dsp:txXfrm>
        <a:off x="279001" y="141061"/>
        <a:ext cx="3606277" cy="346292"/>
      </dsp:txXfrm>
    </dsp:sp>
    <dsp:sp modelId="{47990C95-F0A4-4FDC-89DF-B79B5DAA9A5B}">
      <dsp:nvSpPr>
        <dsp:cNvPr id="0" name=""/>
        <dsp:cNvSpPr/>
      </dsp:nvSpPr>
      <dsp:spPr>
        <a:xfrm>
          <a:off x="0" y="133386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A7F773-7743-45D3-8DAF-9B8C733DD9AF}">
      <dsp:nvSpPr>
        <dsp:cNvPr id="0" name=""/>
        <dsp:cNvSpPr/>
      </dsp:nvSpPr>
      <dsp:spPr>
        <a:xfrm>
          <a:off x="260267" y="1141981"/>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2 Influence diagram</a:t>
          </a:r>
          <a:endParaRPr lang="en-US" sz="1300" kern="1200" dirty="0"/>
        </a:p>
      </dsp:txBody>
      <dsp:txXfrm>
        <a:off x="279001" y="1160715"/>
        <a:ext cx="3606277" cy="346292"/>
      </dsp:txXfrm>
    </dsp:sp>
    <dsp:sp modelId="{20BC92A6-F734-41E0-A985-090BCEDF379A}">
      <dsp:nvSpPr>
        <dsp:cNvPr id="0" name=""/>
        <dsp:cNvSpPr/>
      </dsp:nvSpPr>
      <dsp:spPr>
        <a:xfrm>
          <a:off x="0" y="192354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A6AADC1-DA5D-4523-B669-E4AF70706D4E}">
      <dsp:nvSpPr>
        <dsp:cNvPr id="0" name=""/>
        <dsp:cNvSpPr/>
      </dsp:nvSpPr>
      <dsp:spPr>
        <a:xfrm>
          <a:off x="260267" y="173166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3 Auto generation</a:t>
          </a:r>
        </a:p>
      </dsp:txBody>
      <dsp:txXfrm>
        <a:off x="279001" y="1750396"/>
        <a:ext cx="3606277" cy="346292"/>
      </dsp:txXfrm>
    </dsp:sp>
    <dsp:sp modelId="{23111A0C-4F95-4290-B205-330B7A5645CA}">
      <dsp:nvSpPr>
        <dsp:cNvPr id="0" name=""/>
        <dsp:cNvSpPr/>
      </dsp:nvSpPr>
      <dsp:spPr>
        <a:xfrm>
          <a:off x="0" y="251322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1AC546-57F5-4E12-A227-4ED48AE76EA0}">
      <dsp:nvSpPr>
        <dsp:cNvPr id="0" name=""/>
        <dsp:cNvSpPr/>
      </dsp:nvSpPr>
      <dsp:spPr>
        <a:xfrm>
          <a:off x="260267" y="232134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4 Test modeling</a:t>
          </a:r>
          <a:endParaRPr lang="en-US" sz="1300" kern="1200" dirty="0"/>
        </a:p>
      </dsp:txBody>
      <dsp:txXfrm>
        <a:off x="279001" y="2340076"/>
        <a:ext cx="3606277" cy="346292"/>
      </dsp:txXfrm>
    </dsp:sp>
    <dsp:sp modelId="{694FE6A1-3AD8-47A6-98AB-1BE46BEBA88A}">
      <dsp:nvSpPr>
        <dsp:cNvPr id="0" name=""/>
        <dsp:cNvSpPr/>
      </dsp:nvSpPr>
      <dsp:spPr>
        <a:xfrm>
          <a:off x="0" y="310290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C94603-9A31-414C-9BC7-77A04507CCD9}">
      <dsp:nvSpPr>
        <dsp:cNvPr id="0" name=""/>
        <dsp:cNvSpPr/>
      </dsp:nvSpPr>
      <dsp:spPr>
        <a:xfrm>
          <a:off x="260267" y="291102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5 Root cause analysis</a:t>
          </a:r>
        </a:p>
      </dsp:txBody>
      <dsp:txXfrm>
        <a:off x="279001" y="2929756"/>
        <a:ext cx="3606277" cy="346292"/>
      </dsp:txXfrm>
    </dsp:sp>
    <dsp:sp modelId="{DB6B9BB9-F95D-44C5-ACB6-AAB3BF1921ED}">
      <dsp:nvSpPr>
        <dsp:cNvPr id="0" name=""/>
        <dsp:cNvSpPr/>
      </dsp:nvSpPr>
      <dsp:spPr>
        <a:xfrm>
          <a:off x="0" y="3692582"/>
          <a:ext cx="5205350" cy="32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082CC2-F25E-4C8A-A44F-7C45243920D8}">
      <dsp:nvSpPr>
        <dsp:cNvPr id="0" name=""/>
        <dsp:cNvSpPr/>
      </dsp:nvSpPr>
      <dsp:spPr>
        <a:xfrm>
          <a:off x="260267" y="3500702"/>
          <a:ext cx="3643745" cy="3837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725" tIns="0" rIns="137725" bIns="0" numCol="1" spcCol="1270" anchor="ctr" anchorCtr="0">
          <a:noAutofit/>
        </a:bodyPr>
        <a:lstStyle/>
        <a:p>
          <a:pPr marL="0" lvl="0" indent="0" algn="l" defTabSz="577850" rtl="0">
            <a:lnSpc>
              <a:spcPct val="90000"/>
            </a:lnSpc>
            <a:spcBef>
              <a:spcPct val="0"/>
            </a:spcBef>
            <a:spcAft>
              <a:spcPct val="35000"/>
            </a:spcAft>
            <a:buNone/>
          </a:pPr>
          <a:r>
            <a:rPr lang="en-US" sz="1300" kern="1200" dirty="0">
              <a:latin typeface="Aptos Display" panose="02110004020202020204"/>
            </a:rPr>
            <a:t>6 Conclusion</a:t>
          </a:r>
        </a:p>
      </dsp:txBody>
      <dsp:txXfrm>
        <a:off x="279001" y="3519436"/>
        <a:ext cx="3606277"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4T15:12:26.702"/>
    </inkml:context>
    <inkml:brush xml:id="br0">
      <inkml:brushProperty name="width" value="0.1" units="cm"/>
      <inkml:brushProperty name="height" value="0.1" units="cm"/>
    </inkml:brush>
  </inkml:definitions>
  <inkml:trace contextRef="#ctx0" brushRef="#br0">3678 4577 16383 0 0,'0'0'0'0'0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8679F-EDE7-453A-1D62-4D80BF30C574}"/>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83F3BC34-3448-5AE8-FACE-D981D3B8A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7ADFE2A5-322F-EF14-FA7A-0447EF67BAEA}"/>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02C5D26F-ACC5-A499-2E16-DFCD9A16A20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867393A-2F45-914C-E8A6-6F26EC8B60EE}"/>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92786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B3585-9D0E-AC97-1359-7821CFE8C255}"/>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45578927-02F8-96FC-E118-F9243168D8E7}"/>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387D7D1-4D55-B3F3-576E-610AE1D7F8C0}"/>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6683217A-39ED-1FA9-4572-130426AFDE5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AFF2A2B-B027-0FDC-64F8-EB9FB4CE4A09}"/>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2080557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9AF612D8-2D88-B68F-290E-EDFABB80CA31}"/>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EFD7F09F-50FE-DEC1-EB1F-F510E2CE047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512E219-80BC-19DC-F13D-CA9F8BA8F888}"/>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FCC39A0E-5471-E0D0-DC0F-19C264ABF24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809F4207-2EA5-EAAF-54EC-3E161EE93278}"/>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383199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06DE68-78F4-4A71-CFA8-900D7274AF1B}"/>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4740816-88A8-E9CE-DDFA-8BF7A90E3D3F}"/>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907E965-F985-701B-45CE-5F04EE1FC5E1}"/>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96D6D4D5-C4F1-BDF4-FB3B-6545ECC4BF46}"/>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7645905-ABDA-E579-0DD5-89E5CE6F610F}"/>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4029452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AF4F28-D6BC-88CF-0C0A-33D1BACB6719}"/>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E2212682-76F9-38C5-5896-746C2B6EB61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8B35C6AE-5B60-E626-A428-CCD0BE97A2AD}"/>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03B609AA-614A-AC09-CABD-3DEB32B3EE4F}"/>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DB60787F-D0D1-F278-86C4-B228BB324696}"/>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795800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3D353A-200C-28DE-DAC2-216A1C0F9DD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8E94402D-6665-48EF-CCA2-A72B6BDC3B3C}"/>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40703B9E-292C-B559-BE5D-968C386D131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602A9A5C-5437-3FDC-5A53-F544F27DF36F}"/>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6" name="Tijdelijke aanduiding voor voettekst 5">
            <a:extLst>
              <a:ext uri="{FF2B5EF4-FFF2-40B4-BE49-F238E27FC236}">
                <a16:creationId xmlns:a16="http://schemas.microsoft.com/office/drawing/2014/main" id="{9BBC14B1-B9F2-0BD4-2A78-714C3FEAF22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234071D1-1EA1-74D9-58D6-845C8EA7DC18}"/>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3150829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C5C6A3-7534-EE35-8234-77F3446ED045}"/>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1D7149DA-927C-6466-A602-58EC23B90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E574B8A2-42A3-8F5E-0C20-0D168A14E6BF}"/>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049BC3E3-5279-05C6-0C67-C58CA5F4B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E9A72AE-3014-285A-3EF1-29633C94A563}"/>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DF3B579-A5AC-4EC4-BED7-058D6D7FE3DE}"/>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8" name="Tijdelijke aanduiding voor voettekst 7">
            <a:extLst>
              <a:ext uri="{FF2B5EF4-FFF2-40B4-BE49-F238E27FC236}">
                <a16:creationId xmlns:a16="http://schemas.microsoft.com/office/drawing/2014/main" id="{936E82A0-FF38-C225-CC84-C1713654F412}"/>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B09BE716-1228-CA3F-B520-1B8F4576E199}"/>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408628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362550-7428-75AA-EBE4-C6AEE32320D7}"/>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9C8E1529-4C40-9BA2-A214-8D51B211C254}"/>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4" name="Tijdelijke aanduiding voor voettekst 3">
            <a:extLst>
              <a:ext uri="{FF2B5EF4-FFF2-40B4-BE49-F238E27FC236}">
                <a16:creationId xmlns:a16="http://schemas.microsoft.com/office/drawing/2014/main" id="{966923AA-D67F-3CC9-DDC8-36AB37083CE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D9226962-039B-DCB0-C9EE-408899E84CDC}"/>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225155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B2C091B-ABCF-CC3E-CF2D-C56618ED63C4}"/>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3" name="Tijdelijke aanduiding voor voettekst 2">
            <a:extLst>
              <a:ext uri="{FF2B5EF4-FFF2-40B4-BE49-F238E27FC236}">
                <a16:creationId xmlns:a16="http://schemas.microsoft.com/office/drawing/2014/main" id="{8015EE5C-D4E0-3897-65E5-7DBDABC2904F}"/>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F319F378-F497-08C7-8A00-7414C2D8D9A0}"/>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178321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F9B124-9E3C-AEB1-92D6-AF991D9E7AD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AEBF2C8E-C873-81ED-010B-4381B688A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BC7A2571-043A-20B5-F9A1-8B916ADEA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995102D-0D70-5A97-EABB-0F4A201C6C82}"/>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6" name="Tijdelijke aanduiding voor voettekst 5">
            <a:extLst>
              <a:ext uri="{FF2B5EF4-FFF2-40B4-BE49-F238E27FC236}">
                <a16:creationId xmlns:a16="http://schemas.microsoft.com/office/drawing/2014/main" id="{C1319289-F7ED-77E7-818E-FE1E433CC02E}"/>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4F7735C-C306-444D-4702-60FE13B23D49}"/>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159424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C1C35B-9FA4-B772-370D-FCC5984489C0}"/>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7C26E6BE-A17B-7142-9ED0-CCCCFFA68F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BF1CE057-FACC-670D-9585-42DF9BC090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380AD6E2-B618-6768-D543-6759B8BBE21B}"/>
              </a:ext>
            </a:extLst>
          </p:cNvPr>
          <p:cNvSpPr>
            <a:spLocks noGrp="1"/>
          </p:cNvSpPr>
          <p:nvPr>
            <p:ph type="dt" sz="half" idx="10"/>
          </p:nvPr>
        </p:nvSpPr>
        <p:spPr/>
        <p:txBody>
          <a:bodyPr/>
          <a:lstStyle/>
          <a:p>
            <a:fld id="{3FB72841-8BFD-7C49-8928-A24EC90F667A}" type="datetimeFigureOut">
              <a:rPr lang="nl-NL" smtClean="0"/>
              <a:t>16-11-2024</a:t>
            </a:fld>
            <a:endParaRPr lang="nl-NL"/>
          </a:p>
        </p:txBody>
      </p:sp>
      <p:sp>
        <p:nvSpPr>
          <p:cNvPr id="6" name="Tijdelijke aanduiding voor voettekst 5">
            <a:extLst>
              <a:ext uri="{FF2B5EF4-FFF2-40B4-BE49-F238E27FC236}">
                <a16:creationId xmlns:a16="http://schemas.microsoft.com/office/drawing/2014/main" id="{387BE83E-7611-E239-9D68-7F6AE5FCAA1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0F0B619A-5715-8973-B4EF-797057A34DD3}"/>
              </a:ext>
            </a:extLst>
          </p:cNvPr>
          <p:cNvSpPr>
            <a:spLocks noGrp="1"/>
          </p:cNvSpPr>
          <p:nvPr>
            <p:ph type="sldNum" sz="quarter" idx="12"/>
          </p:nvPr>
        </p:nvSpPr>
        <p:spPr/>
        <p:txBody>
          <a:bodyPr/>
          <a:lstStyle/>
          <a:p>
            <a:fld id="{5453485B-53E9-3E4B-B808-82DDD5C46272}" type="slidenum">
              <a:rPr lang="nl-NL" smtClean="0"/>
              <a:t>‹nr.›</a:t>
            </a:fld>
            <a:endParaRPr lang="nl-NL"/>
          </a:p>
        </p:txBody>
      </p:sp>
    </p:spTree>
    <p:extLst>
      <p:ext uri="{BB962C8B-B14F-4D97-AF65-F5344CB8AC3E}">
        <p14:creationId xmlns:p14="http://schemas.microsoft.com/office/powerpoint/2010/main" val="3756684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690C6F4C-919F-F93B-1798-1681BC2E6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15BD22D5-D0B2-E3D8-EC6E-A3670DF319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6E7375F7-D88B-3D48-C5AB-DB9527C183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B72841-8BFD-7C49-8928-A24EC90F667A}" type="datetimeFigureOut">
              <a:rPr lang="nl-NL" smtClean="0"/>
              <a:t>16-11-2024</a:t>
            </a:fld>
            <a:endParaRPr lang="nl-NL"/>
          </a:p>
        </p:txBody>
      </p:sp>
      <p:sp>
        <p:nvSpPr>
          <p:cNvPr id="5" name="Tijdelijke aanduiding voor voettekst 4">
            <a:extLst>
              <a:ext uri="{FF2B5EF4-FFF2-40B4-BE49-F238E27FC236}">
                <a16:creationId xmlns:a16="http://schemas.microsoft.com/office/drawing/2014/main" id="{D15C0B55-7C6E-CAD5-70EB-14F8FD250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A352B532-6290-91D0-C2F7-31E0E90B9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453485B-53E9-3E4B-B808-82DDD5C46272}" type="slidenum">
              <a:rPr lang="nl-NL" smtClean="0"/>
              <a:t>‹nr.›</a:t>
            </a:fld>
            <a:endParaRPr lang="nl-NL"/>
          </a:p>
        </p:txBody>
      </p:sp>
    </p:spTree>
    <p:extLst>
      <p:ext uri="{BB962C8B-B14F-4D97-AF65-F5344CB8AC3E}">
        <p14:creationId xmlns:p14="http://schemas.microsoft.com/office/powerpoint/2010/main" val="3361702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beautifulphotos.com/"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eautifulphotos.com/"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pkgk/ou-af/tree/main/problem2/"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customXml" Target="../ink/ink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B928FC-431A-9401-EC1E-74FDD1523D1A}"/>
              </a:ext>
            </a:extLst>
          </p:cNvPr>
          <p:cNvSpPr>
            <a:spLocks noGrp="1"/>
          </p:cNvSpPr>
          <p:nvPr>
            <p:ph type="ctrTitle"/>
          </p:nvPr>
        </p:nvSpPr>
        <p:spPr/>
        <p:style>
          <a:lnRef idx="3">
            <a:schemeClr val="lt1"/>
          </a:lnRef>
          <a:fillRef idx="1">
            <a:schemeClr val="accent2"/>
          </a:fillRef>
          <a:effectRef idx="1">
            <a:schemeClr val="accent2"/>
          </a:effectRef>
          <a:fontRef idx="minor">
            <a:schemeClr val="lt1"/>
          </a:fontRef>
        </p:style>
        <p:txBody>
          <a:bodyPr rtlCol="0" anchor="ctr">
            <a:normAutofit fontScale="90000"/>
          </a:bodyPr>
          <a:lstStyle/>
          <a:p>
            <a:r>
              <a:rPr lang="nl-NL">
                <a:solidFill>
                  <a:schemeClr val="lt1"/>
                </a:solidFill>
                <a:latin typeface="+mn-lt"/>
                <a:ea typeface="+mn-ea"/>
                <a:cs typeface="+mn-cs"/>
              </a:rPr>
              <a:t>Influence diagrams for High-Tech Systems Diagnostics</a:t>
            </a:r>
          </a:p>
        </p:txBody>
      </p:sp>
      <p:sp>
        <p:nvSpPr>
          <p:cNvPr id="3" name="Ondertitel 2">
            <a:extLst>
              <a:ext uri="{FF2B5EF4-FFF2-40B4-BE49-F238E27FC236}">
                <a16:creationId xmlns:a16="http://schemas.microsoft.com/office/drawing/2014/main" id="{D24A84EE-A34F-5453-C164-F3670577DF85}"/>
              </a:ext>
            </a:extLst>
          </p:cNvPr>
          <p:cNvSpPr>
            <a:spLocks noGrp="1"/>
          </p:cNvSpPr>
          <p:nvPr>
            <p:ph type="subTitle" idx="1"/>
          </p:nvPr>
        </p:nvSpPr>
        <p:spPr/>
        <p:txBody>
          <a:bodyPr/>
          <a:lstStyle/>
          <a:p>
            <a:r>
              <a:rPr lang="nl-NL" i="1"/>
              <a:t>How to generate, model tests and perform root cause analysis with influence diagrams.</a:t>
            </a:r>
          </a:p>
        </p:txBody>
      </p:sp>
      <p:sp>
        <p:nvSpPr>
          <p:cNvPr id="4" name="Afgeronde rechthoek 3">
            <a:extLst>
              <a:ext uri="{FF2B5EF4-FFF2-40B4-BE49-F238E27FC236}">
                <a16:creationId xmlns:a16="http://schemas.microsoft.com/office/drawing/2014/main" id="{F8FDB50A-8551-FE20-1BA1-37F4EABA9E8C}"/>
              </a:ext>
            </a:extLst>
          </p:cNvPr>
          <p:cNvSpPr/>
          <p:nvPr/>
        </p:nvSpPr>
        <p:spPr>
          <a:xfrm>
            <a:off x="2857500" y="1130429"/>
            <a:ext cx="6477000" cy="4990189"/>
          </a:xfrm>
          <a:prstGeom prst="round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a:solidFill>
                  <a:schemeClr val="tx1"/>
                </a:solidFill>
              </a:rPr>
              <a:t>Inleiding + RQ + tabel: Kees</a:t>
            </a:r>
          </a:p>
          <a:p>
            <a:pPr algn="ctr"/>
            <a:r>
              <a:rPr lang="nl-NL">
                <a:solidFill>
                  <a:schemeClr val="tx1"/>
                </a:solidFill>
              </a:rPr>
              <a:t>(BN) en ID uitleggen: Peter Koen</a:t>
            </a:r>
          </a:p>
          <a:p>
            <a:pPr algn="ctr"/>
            <a:r>
              <a:rPr lang="nl-NL">
                <a:solidFill>
                  <a:schemeClr val="tx1"/>
                </a:solidFill>
              </a:rPr>
              <a:t>Key challenge auto generation: Peter Koen</a:t>
            </a:r>
          </a:p>
          <a:p>
            <a:pPr algn="ctr"/>
            <a:r>
              <a:rPr lang="nl-NL">
                <a:solidFill>
                  <a:schemeClr val="tx1"/>
                </a:solidFill>
              </a:rPr>
              <a:t>Key challenge tests modelleren: Peter Koen</a:t>
            </a:r>
          </a:p>
          <a:p>
            <a:pPr algn="ctr"/>
            <a:r>
              <a:rPr lang="nl-NL">
                <a:solidFill>
                  <a:schemeClr val="tx1"/>
                </a:solidFill>
              </a:rPr>
              <a:t>Key challenge root cause analysis: Kees</a:t>
            </a:r>
          </a:p>
          <a:p>
            <a:pPr algn="ctr"/>
            <a:r>
              <a:rPr lang="nl-NL">
                <a:solidFill>
                  <a:schemeClr val="tx1"/>
                </a:solidFill>
              </a:rPr>
              <a:t>Conclusie en next steps: Kees</a:t>
            </a:r>
          </a:p>
          <a:p>
            <a:pPr algn="ctr"/>
            <a:endParaRPr lang="nl-NL">
              <a:solidFill>
                <a:schemeClr val="tx1"/>
              </a:solidFill>
            </a:endParaRPr>
          </a:p>
          <a:p>
            <a:pPr algn="ctr"/>
            <a:r>
              <a:rPr lang="nl-NL">
                <a:solidFill>
                  <a:schemeClr val="tx1"/>
                </a:solidFill>
              </a:rPr>
              <a:t>Presenteren: 30 min</a:t>
            </a:r>
          </a:p>
          <a:p>
            <a:pPr algn="ctr"/>
            <a:r>
              <a:rPr lang="nl-NL">
                <a:solidFill>
                  <a:schemeClr val="tx1"/>
                </a:solidFill>
              </a:rPr>
              <a:t>Vragen: max 15 min</a:t>
            </a:r>
          </a:p>
          <a:p>
            <a:pPr algn="ctr"/>
            <a:r>
              <a:rPr lang="nl-NL">
                <a:solidFill>
                  <a:schemeClr val="tx1"/>
                </a:solidFill>
              </a:rPr>
              <a:t>5 min per punt</a:t>
            </a:r>
          </a:p>
          <a:p>
            <a:pPr algn="ctr"/>
            <a:endParaRPr lang="nl-NL">
              <a:solidFill>
                <a:schemeClr val="tx1"/>
              </a:solidFill>
            </a:endParaRPr>
          </a:p>
        </p:txBody>
      </p:sp>
    </p:spTree>
    <p:extLst>
      <p:ext uri="{BB962C8B-B14F-4D97-AF65-F5344CB8AC3E}">
        <p14:creationId xmlns:p14="http://schemas.microsoft.com/office/powerpoint/2010/main" val="1567209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3DBA-5418-F728-20A5-BE79D4A34FCD}"/>
              </a:ext>
            </a:extLst>
          </p:cNvPr>
          <p:cNvSpPr>
            <a:spLocks noGrp="1"/>
          </p:cNvSpPr>
          <p:nvPr>
            <p:ph type="title"/>
          </p:nvPr>
        </p:nvSpPr>
        <p:spPr/>
        <p:txBody>
          <a:bodyPr/>
          <a:lstStyle/>
          <a:p>
            <a:r>
              <a:rPr lang="en-US" dirty="0"/>
              <a:t>Research question</a:t>
            </a:r>
          </a:p>
        </p:txBody>
      </p:sp>
      <p:sp>
        <p:nvSpPr>
          <p:cNvPr id="3" name="Content Placeholder 2">
            <a:extLst>
              <a:ext uri="{FF2B5EF4-FFF2-40B4-BE49-F238E27FC236}">
                <a16:creationId xmlns:a16="http://schemas.microsoft.com/office/drawing/2014/main" id="{889BAC49-2A57-DE4A-62B0-B5688E477E44}"/>
              </a:ext>
            </a:extLst>
          </p:cNvPr>
          <p:cNvSpPr>
            <a:spLocks noGrp="1"/>
          </p:cNvSpPr>
          <p:nvPr>
            <p:ph idx="1"/>
          </p:nvPr>
        </p:nvSpPr>
        <p:spPr/>
        <p:txBody>
          <a:bodyPr vert="horz" lIns="91440" tIns="45720" rIns="91440" bIns="45720" rtlCol="0" anchor="t">
            <a:normAutofit/>
          </a:bodyPr>
          <a:lstStyle/>
          <a:p>
            <a:pPr algn="ctr">
              <a:buNone/>
            </a:pPr>
            <a:r>
              <a:rPr lang="en-US" sz="3200" dirty="0">
                <a:highlight>
                  <a:srgbClr val="FFFF00"/>
                </a:highlight>
                <a:ea typeface="+mn-lt"/>
                <a:cs typeface="+mn-lt"/>
              </a:rPr>
              <a:t>What is the feasibility of generating an</a:t>
            </a:r>
            <a:endParaRPr lang="en-US" sz="3200" dirty="0">
              <a:highlight>
                <a:srgbClr val="FFFF00"/>
              </a:highlight>
            </a:endParaRPr>
          </a:p>
          <a:p>
            <a:pPr marL="0" indent="0" algn="ctr">
              <a:buNone/>
            </a:pPr>
            <a:r>
              <a:rPr lang="en-US" sz="3200" dirty="0">
                <a:highlight>
                  <a:srgbClr val="FFFF00"/>
                </a:highlight>
                <a:ea typeface="+mn-lt"/>
                <a:cs typeface="+mn-lt"/>
              </a:rPr>
              <a:t>Influence Diagram for use in high-tech system diagnostics?</a:t>
            </a:r>
          </a:p>
          <a:p>
            <a:pPr marL="0" indent="0" algn="ctr">
              <a:buNone/>
            </a:pPr>
            <a:endParaRPr lang="en-US" sz="3200" dirty="0">
              <a:highlight>
                <a:srgbClr val="FFFF00"/>
              </a:highlight>
            </a:endParaRPr>
          </a:p>
          <a:p>
            <a:pPr marL="457200" indent="-457200"/>
            <a:r>
              <a:rPr lang="en-US" i="1" dirty="0"/>
              <a:t>Automatic generation</a:t>
            </a:r>
          </a:p>
          <a:p>
            <a:pPr marL="457200" indent="-457200"/>
            <a:r>
              <a:rPr lang="en-US" i="1" dirty="0"/>
              <a:t>Modeling tests</a:t>
            </a:r>
          </a:p>
          <a:p>
            <a:pPr marL="457200" indent="-457200"/>
            <a:r>
              <a:rPr lang="en-US" i="1" dirty="0">
                <a:ea typeface="+mn-lt"/>
                <a:cs typeface="+mn-lt"/>
              </a:rPr>
              <a:t>Applicability in root cause analysis</a:t>
            </a:r>
            <a:endParaRPr lang="en-US" i="1" dirty="0"/>
          </a:p>
        </p:txBody>
      </p:sp>
    </p:spTree>
    <p:extLst>
      <p:ext uri="{BB962C8B-B14F-4D97-AF65-F5344CB8AC3E}">
        <p14:creationId xmlns:p14="http://schemas.microsoft.com/office/powerpoint/2010/main" val="766555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E61E-527A-A77F-4CB1-C2180B94C4EE}"/>
              </a:ext>
            </a:extLst>
          </p:cNvPr>
          <p:cNvSpPr>
            <a:spLocks noGrp="1"/>
          </p:cNvSpPr>
          <p:nvPr>
            <p:ph type="title"/>
          </p:nvPr>
        </p:nvSpPr>
        <p:spPr/>
        <p:txBody>
          <a:bodyPr/>
          <a:lstStyle/>
          <a:p>
            <a:r>
              <a:rPr lang="en-US" dirty="0"/>
              <a:t>Contributions to the key challenges</a:t>
            </a:r>
          </a:p>
        </p:txBody>
      </p:sp>
      <p:graphicFrame>
        <p:nvGraphicFramePr>
          <p:cNvPr id="4" name="Content Placeholder 3">
            <a:extLst>
              <a:ext uri="{FF2B5EF4-FFF2-40B4-BE49-F238E27FC236}">
                <a16:creationId xmlns:a16="http://schemas.microsoft.com/office/drawing/2014/main" id="{7DEF6200-44C7-D35A-34DB-74A2CAE694C1}"/>
              </a:ext>
            </a:extLst>
          </p:cNvPr>
          <p:cNvGraphicFramePr>
            <a:graphicFrameLocks noGrp="1"/>
          </p:cNvGraphicFramePr>
          <p:nvPr>
            <p:ph idx="1"/>
            <p:extLst>
              <p:ext uri="{D42A27DB-BD31-4B8C-83A1-F6EECF244321}">
                <p14:modId xmlns:p14="http://schemas.microsoft.com/office/powerpoint/2010/main" val="670488301"/>
              </p:ext>
            </p:extLst>
          </p:nvPr>
        </p:nvGraphicFramePr>
        <p:xfrm>
          <a:off x="838200" y="1825625"/>
          <a:ext cx="10515591" cy="1755766"/>
        </p:xfrm>
        <a:graphic>
          <a:graphicData uri="http://schemas.openxmlformats.org/drawingml/2006/table">
            <a:tbl>
              <a:tblPr firstRow="1" bandRow="1">
                <a:tableStyleId>{5C22544A-7EE6-4342-B048-85BDC9FD1C3A}</a:tableStyleId>
              </a:tblPr>
              <a:tblGrid>
                <a:gridCol w="2404753">
                  <a:extLst>
                    <a:ext uri="{9D8B030D-6E8A-4147-A177-3AD203B41FA5}">
                      <a16:colId xmlns:a16="http://schemas.microsoft.com/office/drawing/2014/main" val="2304641223"/>
                    </a:ext>
                  </a:extLst>
                </a:gridCol>
                <a:gridCol w="2107869">
                  <a:extLst>
                    <a:ext uri="{9D8B030D-6E8A-4147-A177-3AD203B41FA5}">
                      <a16:colId xmlns:a16="http://schemas.microsoft.com/office/drawing/2014/main" val="2682734411"/>
                    </a:ext>
                  </a:extLst>
                </a:gridCol>
                <a:gridCol w="1860467">
                  <a:extLst>
                    <a:ext uri="{9D8B030D-6E8A-4147-A177-3AD203B41FA5}">
                      <a16:colId xmlns:a16="http://schemas.microsoft.com/office/drawing/2014/main" val="1037619796"/>
                    </a:ext>
                  </a:extLst>
                </a:gridCol>
                <a:gridCol w="1731818">
                  <a:extLst>
                    <a:ext uri="{9D8B030D-6E8A-4147-A177-3AD203B41FA5}">
                      <a16:colId xmlns:a16="http://schemas.microsoft.com/office/drawing/2014/main" val="1199239797"/>
                    </a:ext>
                  </a:extLst>
                </a:gridCol>
                <a:gridCol w="2410684">
                  <a:extLst>
                    <a:ext uri="{9D8B030D-6E8A-4147-A177-3AD203B41FA5}">
                      <a16:colId xmlns:a16="http://schemas.microsoft.com/office/drawing/2014/main" val="2072491668"/>
                    </a:ext>
                  </a:extLst>
                </a:gridCol>
              </a:tblGrid>
              <a:tr h="643246">
                <a:tc>
                  <a:txBody>
                    <a:bodyPr/>
                    <a:lstStyle/>
                    <a:p>
                      <a:endParaRPr lang="en-US"/>
                    </a:p>
                  </a:txBody>
                  <a:tcPr/>
                </a:tc>
                <a:tc>
                  <a:txBody>
                    <a:bodyPr/>
                    <a:lstStyle/>
                    <a:p>
                      <a:r>
                        <a:rPr lang="en-US" dirty="0"/>
                        <a:t>Generation</a:t>
                      </a:r>
                    </a:p>
                  </a:txBody>
                  <a:tcPr/>
                </a:tc>
                <a:tc>
                  <a:txBody>
                    <a:bodyPr/>
                    <a:lstStyle/>
                    <a:p>
                      <a:r>
                        <a:rPr lang="en-US" dirty="0"/>
                        <a:t>First steps</a:t>
                      </a:r>
                    </a:p>
                  </a:txBody>
                  <a:tcPr/>
                </a:tc>
                <a:tc>
                  <a:txBody>
                    <a:bodyPr/>
                    <a:lstStyle/>
                    <a:p>
                      <a:r>
                        <a:rPr lang="en-US" dirty="0"/>
                        <a:t>Type II tests</a:t>
                      </a:r>
                    </a:p>
                  </a:txBody>
                  <a:tcPr/>
                </a:tc>
                <a:tc>
                  <a:txBody>
                    <a:bodyPr/>
                    <a:lstStyle/>
                    <a:p>
                      <a:r>
                        <a:rPr lang="en-US" dirty="0"/>
                        <a:t>Pragmatic approach</a:t>
                      </a:r>
                    </a:p>
                  </a:txBody>
                  <a:tcPr/>
                </a:tc>
                <a:extLst>
                  <a:ext uri="{0D108BD9-81ED-4DB2-BD59-A6C34878D82A}">
                    <a16:rowId xmlns:a16="http://schemas.microsoft.com/office/drawing/2014/main" val="2026627711"/>
                  </a:ext>
                </a:extLst>
              </a:tr>
              <a:tr h="370840">
                <a:tc>
                  <a:txBody>
                    <a:bodyPr/>
                    <a:lstStyle/>
                    <a:p>
                      <a:r>
                        <a:rPr lang="en-US" dirty="0"/>
                        <a:t>Automatic generation</a:t>
                      </a:r>
                    </a:p>
                  </a:txBody>
                  <a:tcPr/>
                </a:tc>
                <a:tc>
                  <a:txBody>
                    <a:bodyPr/>
                    <a:lstStyle/>
                    <a:p>
                      <a:pPr algn="ctr"/>
                      <a:r>
                        <a:rPr lang="en-US" dirty="0"/>
                        <a:t>xxx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1611943040"/>
                  </a:ext>
                </a:extLst>
              </a:tr>
              <a:tr h="370840">
                <a:tc>
                  <a:txBody>
                    <a:bodyPr/>
                    <a:lstStyle/>
                    <a:p>
                      <a:r>
                        <a:rPr lang="en-US" dirty="0"/>
                        <a:t>Modeling tests</a:t>
                      </a:r>
                    </a:p>
                  </a:txBody>
                  <a:tcPr/>
                </a:tc>
                <a:tc>
                  <a:txBody>
                    <a:bodyPr/>
                    <a:lstStyle/>
                    <a:p>
                      <a:pPr algn="ctr"/>
                      <a:endParaRPr lang="en-US"/>
                    </a:p>
                  </a:txBody>
                  <a:tcPr/>
                </a:tc>
                <a:tc>
                  <a:txBody>
                    <a:bodyPr/>
                    <a:lstStyle/>
                    <a:p>
                      <a:pPr algn="ctr"/>
                      <a:endParaRPr lang="en-US"/>
                    </a:p>
                  </a:txBody>
                  <a:tcPr/>
                </a:tc>
                <a:tc>
                  <a:txBody>
                    <a:bodyPr/>
                    <a:lstStyle/>
                    <a:p>
                      <a:pPr algn="ctr"/>
                      <a:r>
                        <a:rPr lang="en-US" dirty="0"/>
                        <a:t>xxx</a:t>
                      </a:r>
                    </a:p>
                  </a:txBody>
                  <a:tcPr/>
                </a:tc>
                <a:tc>
                  <a:txBody>
                    <a:bodyPr/>
                    <a:lstStyle/>
                    <a:p>
                      <a:pPr algn="ctr"/>
                      <a:r>
                        <a:rPr lang="en-US" dirty="0"/>
                        <a:t>xxx</a:t>
                      </a:r>
                    </a:p>
                  </a:txBody>
                  <a:tcPr/>
                </a:tc>
                <a:extLst>
                  <a:ext uri="{0D108BD9-81ED-4DB2-BD59-A6C34878D82A}">
                    <a16:rowId xmlns:a16="http://schemas.microsoft.com/office/drawing/2014/main" val="2109192176"/>
                  </a:ext>
                </a:extLst>
              </a:tr>
              <a:tr h="370840">
                <a:tc>
                  <a:txBody>
                    <a:bodyPr/>
                    <a:lstStyle/>
                    <a:p>
                      <a:pPr lvl="0">
                        <a:buNone/>
                      </a:pPr>
                      <a:r>
                        <a:rPr lang="en-US" dirty="0"/>
                        <a:t>Root cause analysis</a:t>
                      </a:r>
                    </a:p>
                  </a:txBody>
                  <a:tcPr/>
                </a:tc>
                <a:tc>
                  <a:txBody>
                    <a:bodyPr/>
                    <a:lstStyle/>
                    <a:p>
                      <a:pPr algn="ctr"/>
                      <a:endParaRPr lang="en-US"/>
                    </a:p>
                  </a:txBody>
                  <a:tcPr/>
                </a:tc>
                <a:tc>
                  <a:txBody>
                    <a:bodyPr/>
                    <a:lstStyle/>
                    <a:p>
                      <a:pPr algn="ctr"/>
                      <a:r>
                        <a:rPr lang="en-US" dirty="0"/>
                        <a:t>xxx</a:t>
                      </a:r>
                    </a:p>
                  </a:txBody>
                  <a:tcPr/>
                </a:tc>
                <a:tc>
                  <a:txBody>
                    <a:bodyPr/>
                    <a:lstStyle/>
                    <a:p>
                      <a:pPr algn="ctr"/>
                      <a:endParaRPr lang="en-US"/>
                    </a:p>
                  </a:txBody>
                  <a:tcPr/>
                </a:tc>
                <a:tc>
                  <a:txBody>
                    <a:bodyPr/>
                    <a:lstStyle/>
                    <a:p>
                      <a:pPr algn="ctr"/>
                      <a:r>
                        <a:rPr lang="en-US" dirty="0"/>
                        <a:t>xxx</a:t>
                      </a:r>
                    </a:p>
                  </a:txBody>
                  <a:tcPr/>
                </a:tc>
                <a:extLst>
                  <a:ext uri="{0D108BD9-81ED-4DB2-BD59-A6C34878D82A}">
                    <a16:rowId xmlns:a16="http://schemas.microsoft.com/office/drawing/2014/main" val="2470662061"/>
                  </a:ext>
                </a:extLst>
              </a:tr>
            </a:tbl>
          </a:graphicData>
        </a:graphic>
      </p:graphicFrame>
      <p:grpSp>
        <p:nvGrpSpPr>
          <p:cNvPr id="3" name="Group 2">
            <a:extLst>
              <a:ext uri="{FF2B5EF4-FFF2-40B4-BE49-F238E27FC236}">
                <a16:creationId xmlns:a16="http://schemas.microsoft.com/office/drawing/2014/main" id="{4C29B6BC-54F8-F284-DC3B-6A687400DF8E}"/>
              </a:ext>
            </a:extLst>
          </p:cNvPr>
          <p:cNvGrpSpPr/>
          <p:nvPr/>
        </p:nvGrpSpPr>
        <p:grpSpPr>
          <a:xfrm>
            <a:off x="800760" y="1823357"/>
            <a:ext cx="2506186" cy="669514"/>
            <a:chOff x="800760" y="1823357"/>
            <a:chExt cx="2506186" cy="669514"/>
          </a:xfrm>
        </p:grpSpPr>
        <p:sp>
          <p:nvSpPr>
            <p:cNvPr id="31" name="TextBox 30">
              <a:extLst>
                <a:ext uri="{FF2B5EF4-FFF2-40B4-BE49-F238E27FC236}">
                  <a16:creationId xmlns:a16="http://schemas.microsoft.com/office/drawing/2014/main" id="{53F7BAB5-2463-6D25-6B4A-5B8486159283}"/>
                </a:ext>
              </a:extLst>
            </p:cNvPr>
            <p:cNvSpPr txBox="1"/>
            <p:nvPr/>
          </p:nvSpPr>
          <p:spPr>
            <a:xfrm>
              <a:off x="800760" y="1823357"/>
              <a:ext cx="25061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a:solidFill>
                    <a:schemeClr val="bg1"/>
                  </a:solidFill>
                </a:rPr>
                <a:t>Contribution</a:t>
              </a:r>
            </a:p>
          </p:txBody>
        </p:sp>
        <p:sp>
          <p:nvSpPr>
            <p:cNvPr id="32" name="TextBox 31">
              <a:extLst>
                <a:ext uri="{FF2B5EF4-FFF2-40B4-BE49-F238E27FC236}">
                  <a16:creationId xmlns:a16="http://schemas.microsoft.com/office/drawing/2014/main" id="{5836E9FE-7938-8E9F-8036-F3021A86F072}"/>
                </a:ext>
              </a:extLst>
            </p:cNvPr>
            <p:cNvSpPr txBox="1"/>
            <p:nvPr/>
          </p:nvSpPr>
          <p:spPr>
            <a:xfrm>
              <a:off x="837870" y="2123539"/>
              <a:ext cx="2107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Key challenge</a:t>
              </a:r>
            </a:p>
          </p:txBody>
        </p:sp>
        <p:cxnSp>
          <p:nvCxnSpPr>
            <p:cNvPr id="33" name="Straight Arrow Connector 32">
              <a:extLst>
                <a:ext uri="{FF2B5EF4-FFF2-40B4-BE49-F238E27FC236}">
                  <a16:creationId xmlns:a16="http://schemas.microsoft.com/office/drawing/2014/main" id="{F59F8C89-F8BA-FE00-4396-7DEC1AD073C6}"/>
                </a:ext>
              </a:extLst>
            </p:cNvPr>
            <p:cNvCxnSpPr/>
            <p:nvPr/>
          </p:nvCxnSpPr>
          <p:spPr>
            <a:xfrm>
              <a:off x="853622" y="1869621"/>
              <a:ext cx="2411183" cy="578755"/>
            </a:xfrm>
            <a:prstGeom prst="straightConnector1">
              <a:avLst/>
            </a:prstGeom>
            <a:ln>
              <a:solidFill>
                <a:schemeClr val="bg1"/>
              </a:solidFill>
            </a:ln>
          </p:spPr>
          <p:style>
            <a:lnRef idx="1">
              <a:schemeClr val="dk1"/>
            </a:lnRef>
            <a:fillRef idx="0">
              <a:schemeClr val="dk1"/>
            </a:fillRef>
            <a:effectRef idx="0">
              <a:schemeClr val="dk1"/>
            </a:effectRef>
            <a:fontRef idx="minor">
              <a:schemeClr val="tx1"/>
            </a:fontRef>
          </p:style>
        </p:cxnSp>
      </p:grpSp>
      <p:sp>
        <p:nvSpPr>
          <p:cNvPr id="5" name="TextBox 4">
            <a:extLst>
              <a:ext uri="{FF2B5EF4-FFF2-40B4-BE49-F238E27FC236}">
                <a16:creationId xmlns:a16="http://schemas.microsoft.com/office/drawing/2014/main" id="{9993635C-0628-E809-478F-39C5B9E03437}"/>
              </a:ext>
            </a:extLst>
          </p:cNvPr>
          <p:cNvSpPr txBox="1"/>
          <p:nvPr/>
        </p:nvSpPr>
        <p:spPr>
          <a:xfrm>
            <a:off x="841992" y="4346864"/>
            <a:ext cx="87085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Research method is based on Wieringa’s Design Science Research Methodology</a:t>
            </a:r>
            <a:endParaRPr lang="en-US" dirty="0"/>
          </a:p>
        </p:txBody>
      </p:sp>
    </p:spTree>
    <p:extLst>
      <p:ext uri="{BB962C8B-B14F-4D97-AF65-F5344CB8AC3E}">
        <p14:creationId xmlns:p14="http://schemas.microsoft.com/office/powerpoint/2010/main" val="1245500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E6C4B-08C1-4F6F-9A30-066F806BC9ED}"/>
            </a:ext>
          </a:extLst>
        </p:cNvPr>
        <p:cNvGrpSpPr/>
        <p:nvPr/>
      </p:nvGrpSpPr>
      <p:grpSpPr>
        <a:xfrm>
          <a:off x="0" y="0"/>
          <a:ext cx="0" cy="0"/>
          <a:chOff x="0" y="0"/>
          <a:chExt cx="0" cy="0"/>
        </a:xfrm>
      </p:grpSpPr>
      <p:sp>
        <p:nvSpPr>
          <p:cNvPr id="9" name="Tekstvak 8">
            <a:extLst>
              <a:ext uri="{FF2B5EF4-FFF2-40B4-BE49-F238E27FC236}">
                <a16:creationId xmlns:a16="http://schemas.microsoft.com/office/drawing/2014/main" id="{90C26294-6086-DC22-8FD9-EB5AB43F64FB}"/>
              </a:ext>
            </a:extLst>
          </p:cNvPr>
          <p:cNvSpPr txBox="1"/>
          <p:nvPr/>
        </p:nvSpPr>
        <p:spPr>
          <a:xfrm>
            <a:off x="3150215" y="2436134"/>
            <a:ext cx="8173843" cy="738664"/>
          </a:xfrm>
          <a:prstGeom prst="rect">
            <a:avLst/>
          </a:prstGeom>
          <a:noFill/>
        </p:spPr>
        <p:txBody>
          <a:bodyPr wrap="square" rtlCol="0">
            <a:spAutoFit/>
          </a:bodyPr>
          <a:lstStyle/>
          <a:p>
            <a:r>
              <a:rPr lang="nl-NL" sz="1400" b="1"/>
              <a:t>How to automatically generate influence diagrams for high tech diagnostics?</a:t>
            </a:r>
            <a:br>
              <a:rPr lang="nl-NL" sz="1400" b="1"/>
            </a:br>
            <a:r>
              <a:rPr lang="nl-NL" sz="1400"/>
              <a:t>First contribution designs an approach to automatically generate influence diagrams.</a:t>
            </a:r>
          </a:p>
          <a:p>
            <a:r>
              <a:rPr lang="nl-NL" sz="1400"/>
              <a:t>Subsequent contributions validate if new modeling ideas can extend this approach.</a:t>
            </a:r>
            <a:endParaRPr lang="nl-NL" sz="2400"/>
          </a:p>
        </p:txBody>
      </p:sp>
      <p:sp>
        <p:nvSpPr>
          <p:cNvPr id="10" name="Tekstvak 9">
            <a:extLst>
              <a:ext uri="{FF2B5EF4-FFF2-40B4-BE49-F238E27FC236}">
                <a16:creationId xmlns:a16="http://schemas.microsoft.com/office/drawing/2014/main" id="{BD3E24A3-3BF5-A1EC-4E52-478F4A73B235}"/>
              </a:ext>
            </a:extLst>
          </p:cNvPr>
          <p:cNvSpPr txBox="1"/>
          <p:nvPr/>
        </p:nvSpPr>
        <p:spPr>
          <a:xfrm>
            <a:off x="3150214" y="4709198"/>
            <a:ext cx="8173843" cy="1169551"/>
          </a:xfrm>
          <a:prstGeom prst="rect">
            <a:avLst/>
          </a:prstGeom>
          <a:noFill/>
        </p:spPr>
        <p:txBody>
          <a:bodyPr wrap="square" rtlCol="0">
            <a:spAutoFit/>
          </a:bodyPr>
          <a:lstStyle/>
          <a:p>
            <a:r>
              <a:rPr lang="nl-NL" sz="1400" b="1"/>
              <a:t>Can a generated influence diagram be used for root cause analysis?</a:t>
            </a:r>
          </a:p>
          <a:p>
            <a:r>
              <a:rPr lang="nl-NL" sz="1400"/>
              <a:t>Root cause analysis requires a clear next best action but influence diagram can contain multiple decisions, how to choose? </a:t>
            </a:r>
          </a:p>
          <a:p>
            <a:r>
              <a:rPr lang="nl-NL" sz="1400"/>
              <a:t>The second contribution uses a myopic algorithm to derive an actionable item, </a:t>
            </a:r>
          </a:p>
          <a:p>
            <a:r>
              <a:rPr lang="nl-NL" sz="1400"/>
              <a:t>The fourth contribution investigates how to model the actionable item directly.</a:t>
            </a:r>
          </a:p>
        </p:txBody>
      </p:sp>
      <p:sp>
        <p:nvSpPr>
          <p:cNvPr id="12" name="Tekstvak 11">
            <a:extLst>
              <a:ext uri="{FF2B5EF4-FFF2-40B4-BE49-F238E27FC236}">
                <a16:creationId xmlns:a16="http://schemas.microsoft.com/office/drawing/2014/main" id="{88CAB783-5FDF-97D5-8E05-0E8A3F020EB1}"/>
              </a:ext>
            </a:extLst>
          </p:cNvPr>
          <p:cNvSpPr txBox="1"/>
          <p:nvPr/>
        </p:nvSpPr>
        <p:spPr>
          <a:xfrm>
            <a:off x="3137902" y="3506004"/>
            <a:ext cx="8173843" cy="1169551"/>
          </a:xfrm>
          <a:prstGeom prst="rect">
            <a:avLst/>
          </a:prstGeom>
          <a:noFill/>
        </p:spPr>
        <p:txBody>
          <a:bodyPr wrap="square" rtlCol="0">
            <a:spAutoFit/>
          </a:bodyPr>
          <a:lstStyle/>
          <a:p>
            <a:r>
              <a:rPr lang="nl-NL" sz="1400" b="1"/>
              <a:t>What is a good structure for modeling tests in the influence diagram?</a:t>
            </a:r>
          </a:p>
          <a:p>
            <a:r>
              <a:rPr lang="nl-NL" sz="1400"/>
              <a:t>Tests can be modeled in various ways, two methods are used. </a:t>
            </a:r>
          </a:p>
          <a:p>
            <a:r>
              <a:rPr lang="nl-NL" sz="1400"/>
              <a:t>Third contribution focuses on causal relationships between systems and tests.</a:t>
            </a:r>
          </a:p>
          <a:p>
            <a:r>
              <a:rPr lang="nl-NL" sz="1400"/>
              <a:t>Fourth contribution emphasizing the value of tests for diagnosing high-tech systems.</a:t>
            </a:r>
          </a:p>
          <a:p>
            <a:endParaRPr lang="nl-NL" sz="1400"/>
          </a:p>
        </p:txBody>
      </p:sp>
      <p:sp>
        <p:nvSpPr>
          <p:cNvPr id="13" name="Rechthoek 12">
            <a:extLst>
              <a:ext uri="{FF2B5EF4-FFF2-40B4-BE49-F238E27FC236}">
                <a16:creationId xmlns:a16="http://schemas.microsoft.com/office/drawing/2014/main" id="{E3636084-D04D-3F27-052C-2E0C21631F12}"/>
              </a:ext>
            </a:extLst>
          </p:cNvPr>
          <p:cNvSpPr/>
          <p:nvPr/>
        </p:nvSpPr>
        <p:spPr>
          <a:xfrm>
            <a:off x="820774" y="1492421"/>
            <a:ext cx="10503283" cy="73866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2000"/>
              <a:t>What is the feasibility of using an influence diagram for high-tech system diagnostics?</a:t>
            </a:r>
          </a:p>
        </p:txBody>
      </p:sp>
      <p:sp>
        <p:nvSpPr>
          <p:cNvPr id="14" name="Rechthoek 13">
            <a:extLst>
              <a:ext uri="{FF2B5EF4-FFF2-40B4-BE49-F238E27FC236}">
                <a16:creationId xmlns:a16="http://schemas.microsoft.com/office/drawing/2014/main" id="{A6F71375-9DBB-731C-5543-30C02C839B64}"/>
              </a:ext>
            </a:extLst>
          </p:cNvPr>
          <p:cNvSpPr/>
          <p:nvPr/>
        </p:nvSpPr>
        <p:spPr>
          <a:xfrm>
            <a:off x="820775" y="2436133"/>
            <a:ext cx="2085278" cy="83117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Automatic generation</a:t>
            </a:r>
          </a:p>
        </p:txBody>
      </p:sp>
      <p:sp>
        <p:nvSpPr>
          <p:cNvPr id="15" name="Rechthoek 14">
            <a:extLst>
              <a:ext uri="{FF2B5EF4-FFF2-40B4-BE49-F238E27FC236}">
                <a16:creationId xmlns:a16="http://schemas.microsoft.com/office/drawing/2014/main" id="{90936572-191C-9964-E853-F0178D63ACE7}"/>
              </a:ext>
            </a:extLst>
          </p:cNvPr>
          <p:cNvSpPr/>
          <p:nvPr/>
        </p:nvSpPr>
        <p:spPr>
          <a:xfrm>
            <a:off x="820773" y="4714913"/>
            <a:ext cx="2085278" cy="11478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Root cause analysis</a:t>
            </a:r>
            <a:endParaRPr lang="nl-NL" sz="1400"/>
          </a:p>
        </p:txBody>
      </p:sp>
      <p:sp>
        <p:nvSpPr>
          <p:cNvPr id="16" name="Rechthoek 15">
            <a:extLst>
              <a:ext uri="{FF2B5EF4-FFF2-40B4-BE49-F238E27FC236}">
                <a16:creationId xmlns:a16="http://schemas.microsoft.com/office/drawing/2014/main" id="{C000EB1D-5D17-18B1-A00C-F818005CFFC7}"/>
              </a:ext>
            </a:extLst>
          </p:cNvPr>
          <p:cNvSpPr/>
          <p:nvPr/>
        </p:nvSpPr>
        <p:spPr>
          <a:xfrm>
            <a:off x="808462" y="3590695"/>
            <a:ext cx="2085278" cy="8342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Modeling tests</a:t>
            </a:r>
            <a:endParaRPr lang="nl-NL"/>
          </a:p>
        </p:txBody>
      </p:sp>
      <p:sp>
        <p:nvSpPr>
          <p:cNvPr id="17" name="Titel 3">
            <a:extLst>
              <a:ext uri="{FF2B5EF4-FFF2-40B4-BE49-F238E27FC236}">
                <a16:creationId xmlns:a16="http://schemas.microsoft.com/office/drawing/2014/main" id="{B6F60B56-80BD-4FA2-50DC-6841B3E45271}"/>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Research question and key challenges</a:t>
            </a:r>
          </a:p>
          <a:p>
            <a:r>
              <a:rPr lang="nl-NL" sz="2400"/>
              <a:t>The thesis contains four contributions, which challenge is addressed in which contribution? </a:t>
            </a:r>
          </a:p>
        </p:txBody>
      </p:sp>
    </p:spTree>
    <p:extLst>
      <p:ext uri="{BB962C8B-B14F-4D97-AF65-F5344CB8AC3E}">
        <p14:creationId xmlns:p14="http://schemas.microsoft.com/office/powerpoint/2010/main" val="1018314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E44D2-4AE8-50B3-2D60-1AF6F03566D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C61A271-F02D-8760-D9F4-AF157DBE7BED}"/>
              </a:ext>
            </a:extLst>
          </p:cNvPr>
          <p:cNvSpPr>
            <a:spLocks noGrp="1"/>
          </p:cNvSpPr>
          <p:nvPr>
            <p:ph type="ctrTitle"/>
          </p:nvPr>
        </p:nvSpPr>
        <p:spPr/>
        <p:style>
          <a:lnRef idx="3">
            <a:schemeClr val="lt1"/>
          </a:lnRef>
          <a:fillRef idx="1">
            <a:schemeClr val="accent2"/>
          </a:fillRef>
          <a:effectRef idx="1">
            <a:schemeClr val="accent2"/>
          </a:effectRef>
          <a:fontRef idx="minor">
            <a:schemeClr val="lt1"/>
          </a:fontRef>
        </p:style>
        <p:txBody>
          <a:bodyPr rtlCol="0" anchor="ctr">
            <a:normAutofit/>
          </a:bodyPr>
          <a:lstStyle/>
          <a:p>
            <a:r>
              <a:rPr lang="nl-NL">
                <a:solidFill>
                  <a:schemeClr val="lt1"/>
                </a:solidFill>
                <a:latin typeface="+mn-lt"/>
                <a:ea typeface="+mn-ea"/>
                <a:cs typeface="+mn-cs"/>
              </a:rPr>
              <a:t>So what are influence diagrams?</a:t>
            </a:r>
          </a:p>
        </p:txBody>
      </p:sp>
      <p:sp>
        <p:nvSpPr>
          <p:cNvPr id="3" name="Ondertitel 2">
            <a:extLst>
              <a:ext uri="{FF2B5EF4-FFF2-40B4-BE49-F238E27FC236}">
                <a16:creationId xmlns:a16="http://schemas.microsoft.com/office/drawing/2014/main" id="{48BE3906-7825-94A5-0A10-CDFA28412A91}"/>
              </a:ext>
            </a:extLst>
          </p:cNvPr>
          <p:cNvSpPr>
            <a:spLocks noGrp="1"/>
          </p:cNvSpPr>
          <p:nvPr>
            <p:ph type="subTitle" idx="1"/>
          </p:nvPr>
        </p:nvSpPr>
        <p:spPr/>
        <p:txBody>
          <a:bodyPr/>
          <a:lstStyle/>
          <a:p>
            <a:r>
              <a:rPr lang="nl-NL" i="1"/>
              <a:t>Concepts, definition and example</a:t>
            </a:r>
          </a:p>
        </p:txBody>
      </p:sp>
    </p:spTree>
    <p:extLst>
      <p:ext uri="{BB962C8B-B14F-4D97-AF65-F5344CB8AC3E}">
        <p14:creationId xmlns:p14="http://schemas.microsoft.com/office/powerpoint/2010/main" val="297696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71A03CF7-7125-89BF-A7B6-63716324B7A5}"/>
              </a:ext>
            </a:extLst>
          </p:cNvPr>
          <p:cNvSpPr>
            <a:spLocks noGrp="1"/>
          </p:cNvSpPr>
          <p:nvPr>
            <p:ph idx="1"/>
          </p:nvPr>
        </p:nvSpPr>
        <p:spPr>
          <a:xfrm>
            <a:off x="3397355" y="1416821"/>
            <a:ext cx="7765906" cy="709933"/>
          </a:xfrm>
        </p:spPr>
        <p:txBody>
          <a:bodyPr>
            <a:normAutofit/>
          </a:bodyPr>
          <a:lstStyle/>
          <a:p>
            <a:pPr marL="0" indent="0">
              <a:buNone/>
            </a:pPr>
            <a:r>
              <a:rPr lang="nl-NL" sz="1600"/>
              <a:t>Beliefs and observations are the only information about the world available to an “agent”.</a:t>
            </a:r>
            <a:endParaRPr lang="nl-NL" sz="1600" b="0" i="0" u="none" strike="noStrike">
              <a:solidFill>
                <a:srgbClr val="000000"/>
              </a:solidFill>
              <a:effectLst/>
            </a:endParaRPr>
          </a:p>
        </p:txBody>
      </p:sp>
      <p:pic>
        <p:nvPicPr>
          <p:cNvPr id="11" name="Afbeelding 10">
            <a:extLst>
              <a:ext uri="{FF2B5EF4-FFF2-40B4-BE49-F238E27FC236}">
                <a16:creationId xmlns:a16="http://schemas.microsoft.com/office/drawing/2014/main" id="{44266551-4288-843E-6350-1DC4C389B129}"/>
              </a:ext>
            </a:extLst>
          </p:cNvPr>
          <p:cNvPicPr>
            <a:picLocks noChangeAspect="1"/>
          </p:cNvPicPr>
          <p:nvPr/>
        </p:nvPicPr>
        <p:blipFill>
          <a:blip r:embed="rId2"/>
          <a:srcRect b="34183"/>
          <a:stretch/>
        </p:blipFill>
        <p:spPr>
          <a:xfrm>
            <a:off x="572736" y="4770026"/>
            <a:ext cx="9457149" cy="2089686"/>
          </a:xfrm>
          <a:prstGeom prst="rect">
            <a:avLst/>
          </a:prstGeom>
        </p:spPr>
      </p:pic>
      <p:sp>
        <p:nvSpPr>
          <p:cNvPr id="5" name="Tijdelijke aanduiding voor inhoud 2">
            <a:extLst>
              <a:ext uri="{FF2B5EF4-FFF2-40B4-BE49-F238E27FC236}">
                <a16:creationId xmlns:a16="http://schemas.microsoft.com/office/drawing/2014/main" id="{29AB828E-5023-8CA1-1EF7-156978AC9FE5}"/>
              </a:ext>
            </a:extLst>
          </p:cNvPr>
          <p:cNvSpPr txBox="1">
            <a:spLocks/>
          </p:cNvSpPr>
          <p:nvPr/>
        </p:nvSpPr>
        <p:spPr>
          <a:xfrm>
            <a:off x="7371236" y="5325347"/>
            <a:ext cx="3056350" cy="10317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600">
                <a:solidFill>
                  <a:srgbClr val="000000"/>
                </a:solidFill>
              </a:rPr>
              <a:t>a good outcome less often and the disastrous outcome less often and some mediocre outcome most of the time. </a:t>
            </a:r>
            <a:endParaRPr lang="nl-NL" sz="1600"/>
          </a:p>
        </p:txBody>
      </p:sp>
      <p:sp>
        <p:nvSpPr>
          <p:cNvPr id="4" name="Tijdelijke aanduiding voor inhoud 2">
            <a:extLst>
              <a:ext uri="{FF2B5EF4-FFF2-40B4-BE49-F238E27FC236}">
                <a16:creationId xmlns:a16="http://schemas.microsoft.com/office/drawing/2014/main" id="{7D164F38-FA39-AA04-1CB0-114EA5D6225D}"/>
              </a:ext>
            </a:extLst>
          </p:cNvPr>
          <p:cNvSpPr txBox="1">
            <a:spLocks/>
          </p:cNvSpPr>
          <p:nvPr/>
        </p:nvSpPr>
        <p:spPr>
          <a:xfrm>
            <a:off x="735573" y="5262533"/>
            <a:ext cx="2661782" cy="1273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600">
                <a:solidFill>
                  <a:srgbClr val="000000"/>
                </a:solidFill>
              </a:rPr>
              <a:t>a good outcome most of the time, but a disastrous outcome sometimes</a:t>
            </a:r>
            <a:endParaRPr lang="nl-NL" sz="1600"/>
          </a:p>
        </p:txBody>
      </p:sp>
      <p:sp>
        <p:nvSpPr>
          <p:cNvPr id="13" name="Tekstvak 12">
            <a:extLst>
              <a:ext uri="{FF2B5EF4-FFF2-40B4-BE49-F238E27FC236}">
                <a16:creationId xmlns:a16="http://schemas.microsoft.com/office/drawing/2014/main" id="{3390CA37-6828-04A8-4B9D-FA7D5B5DF7D4}"/>
              </a:ext>
            </a:extLst>
          </p:cNvPr>
          <p:cNvSpPr txBox="1"/>
          <p:nvPr/>
        </p:nvSpPr>
        <p:spPr>
          <a:xfrm>
            <a:off x="3145326" y="4633667"/>
            <a:ext cx="6159674" cy="369332"/>
          </a:xfrm>
          <a:prstGeom prst="rect">
            <a:avLst/>
          </a:prstGeom>
          <a:noFill/>
        </p:spPr>
        <p:txBody>
          <a:bodyPr wrap="square">
            <a:spAutoFit/>
          </a:bodyPr>
          <a:lstStyle/>
          <a:p>
            <a:r>
              <a:rPr lang="nl-NL" b="1">
                <a:solidFill>
                  <a:srgbClr val="000000"/>
                </a:solidFill>
              </a:rPr>
              <a:t>How would you compare if an action results in … </a:t>
            </a:r>
            <a:endParaRPr lang="nl-NL" b="1"/>
          </a:p>
        </p:txBody>
      </p:sp>
      <p:sp>
        <p:nvSpPr>
          <p:cNvPr id="14" name="Rechthoek 13">
            <a:extLst>
              <a:ext uri="{FF2B5EF4-FFF2-40B4-BE49-F238E27FC236}">
                <a16:creationId xmlns:a16="http://schemas.microsoft.com/office/drawing/2014/main" id="{226AFBB1-FC22-7C6F-1569-E6958B5EA69A}"/>
              </a:ext>
            </a:extLst>
          </p:cNvPr>
          <p:cNvSpPr/>
          <p:nvPr/>
        </p:nvSpPr>
        <p:spPr>
          <a:xfrm>
            <a:off x="838200" y="1416896"/>
            <a:ext cx="2085278" cy="729422"/>
          </a:xfrm>
          <a:prstGeom prst="rect">
            <a:avLst/>
          </a:prstGeom>
          <a:solidFill>
            <a:schemeClr val="tx2">
              <a:lumMod val="75000"/>
              <a:lumOff val="2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Subjective beliefs</a:t>
            </a:r>
          </a:p>
        </p:txBody>
      </p:sp>
      <p:sp>
        <p:nvSpPr>
          <p:cNvPr id="15" name="Rechthoek 14">
            <a:extLst>
              <a:ext uri="{FF2B5EF4-FFF2-40B4-BE49-F238E27FC236}">
                <a16:creationId xmlns:a16="http://schemas.microsoft.com/office/drawing/2014/main" id="{626ABCE6-E510-8D94-B61C-6055B65D731E}"/>
              </a:ext>
            </a:extLst>
          </p:cNvPr>
          <p:cNvSpPr/>
          <p:nvPr/>
        </p:nvSpPr>
        <p:spPr>
          <a:xfrm>
            <a:off x="838200" y="2347694"/>
            <a:ext cx="2085278" cy="818857"/>
          </a:xfrm>
          <a:prstGeom prst="rect">
            <a:avLst/>
          </a:prstGeom>
          <a:solidFill>
            <a:schemeClr val="tx2">
              <a:lumMod val="75000"/>
              <a:lumOff val="2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Trade off instead of a goal</a:t>
            </a:r>
          </a:p>
        </p:txBody>
      </p:sp>
      <p:sp>
        <p:nvSpPr>
          <p:cNvPr id="16" name="Rechthoek 15">
            <a:extLst>
              <a:ext uri="{FF2B5EF4-FFF2-40B4-BE49-F238E27FC236}">
                <a16:creationId xmlns:a16="http://schemas.microsoft.com/office/drawing/2014/main" id="{F031D0E6-DC2A-B560-E535-65EB79C473B1}"/>
              </a:ext>
            </a:extLst>
          </p:cNvPr>
          <p:cNvSpPr/>
          <p:nvPr/>
        </p:nvSpPr>
        <p:spPr>
          <a:xfrm>
            <a:off x="838200" y="3415561"/>
            <a:ext cx="2085278" cy="969096"/>
          </a:xfrm>
          <a:prstGeom prst="rect">
            <a:avLst/>
          </a:prstGeom>
          <a:solidFill>
            <a:schemeClr val="tx2">
              <a:lumMod val="75000"/>
              <a:lumOff val="2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Preferences </a:t>
            </a:r>
          </a:p>
        </p:txBody>
      </p:sp>
      <p:sp>
        <p:nvSpPr>
          <p:cNvPr id="9" name="Tekstvak 8">
            <a:extLst>
              <a:ext uri="{FF2B5EF4-FFF2-40B4-BE49-F238E27FC236}">
                <a16:creationId xmlns:a16="http://schemas.microsoft.com/office/drawing/2014/main" id="{9EA6D510-AEC5-B2DE-F80A-96A7AE2F7DF3}"/>
              </a:ext>
            </a:extLst>
          </p:cNvPr>
          <p:cNvSpPr txBox="1"/>
          <p:nvPr/>
        </p:nvSpPr>
        <p:spPr>
          <a:xfrm>
            <a:off x="8186389" y="6637644"/>
            <a:ext cx="4084693" cy="230832"/>
          </a:xfrm>
          <a:prstGeom prst="rect">
            <a:avLst/>
          </a:prstGeom>
          <a:noFill/>
        </p:spPr>
        <p:txBody>
          <a:bodyPr wrap="square">
            <a:spAutoFit/>
          </a:bodyPr>
          <a:lstStyle/>
          <a:p>
            <a:r>
              <a:rPr lang="nl-NL" sz="900"/>
              <a:t>From: DAVID L. POOLE &amp; ALAN K. MACKWORTH ARTIFICIAL INTELLIGENCE 3E</a:t>
            </a:r>
            <a:endParaRPr lang="nl-NL" sz="1400"/>
          </a:p>
        </p:txBody>
      </p:sp>
      <p:sp>
        <p:nvSpPr>
          <p:cNvPr id="17" name="Titel 3">
            <a:extLst>
              <a:ext uri="{FF2B5EF4-FFF2-40B4-BE49-F238E27FC236}">
                <a16:creationId xmlns:a16="http://schemas.microsoft.com/office/drawing/2014/main" id="{1BA15FF0-2E8E-1F0E-BEFD-78B551A14686}"/>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nl-NL"/>
              <a:t>AI capability needed for diagnostics is decisioning under uncertainty.</a:t>
            </a:r>
          </a:p>
          <a:p>
            <a:pPr>
              <a:lnSpc>
                <a:spcPct val="100000"/>
              </a:lnSpc>
            </a:pPr>
            <a:r>
              <a:rPr lang="nl-NL" sz="2400"/>
              <a:t>What concepts does an ”AI agent” deciding under uncertainty need? </a:t>
            </a:r>
          </a:p>
        </p:txBody>
      </p:sp>
      <p:sp>
        <p:nvSpPr>
          <p:cNvPr id="20" name="Tijdelijke aanduiding voor inhoud 2">
            <a:extLst>
              <a:ext uri="{FF2B5EF4-FFF2-40B4-BE49-F238E27FC236}">
                <a16:creationId xmlns:a16="http://schemas.microsoft.com/office/drawing/2014/main" id="{BD3D263E-AEED-B48B-5B4D-E29FD2294304}"/>
              </a:ext>
            </a:extLst>
          </p:cNvPr>
          <p:cNvSpPr txBox="1">
            <a:spLocks/>
          </p:cNvSpPr>
          <p:nvPr/>
        </p:nvSpPr>
        <p:spPr>
          <a:xfrm>
            <a:off x="3397355" y="3426232"/>
            <a:ext cx="7765906" cy="8199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1600">
                <a:solidFill>
                  <a:srgbClr val="000000"/>
                </a:solidFill>
              </a:rPr>
              <a:t>Decision theory specifies how to trade off the desirability of outcomes with the probabilities of those outcomes. What an agent decides to do depend on its preferences. </a:t>
            </a:r>
          </a:p>
        </p:txBody>
      </p:sp>
      <p:sp>
        <p:nvSpPr>
          <p:cNvPr id="21" name="Tijdelijke aanduiding voor inhoud 2">
            <a:extLst>
              <a:ext uri="{FF2B5EF4-FFF2-40B4-BE49-F238E27FC236}">
                <a16:creationId xmlns:a16="http://schemas.microsoft.com/office/drawing/2014/main" id="{17D23A18-A984-88C6-C20B-18E010DDEAAC}"/>
              </a:ext>
            </a:extLst>
          </p:cNvPr>
          <p:cNvSpPr txBox="1">
            <a:spLocks/>
          </p:cNvSpPr>
          <p:nvPr/>
        </p:nvSpPr>
        <p:spPr>
          <a:xfrm>
            <a:off x="3397355" y="2346572"/>
            <a:ext cx="7765906" cy="847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1600"/>
              <a:t>Given uncertainty an agent h</a:t>
            </a:r>
            <a:r>
              <a:rPr lang="nl-NL" sz="1600">
                <a:solidFill>
                  <a:srgbClr val="000000"/>
                </a:solidFill>
              </a:rPr>
              <a:t>as to considers possible outcomes, some have much worse consequences than others. It’s not about a goal but a trade off.</a:t>
            </a:r>
            <a:br>
              <a:rPr lang="nl-NL" sz="1600">
                <a:solidFill>
                  <a:srgbClr val="000000"/>
                </a:solidFill>
              </a:rPr>
            </a:br>
            <a:endParaRPr lang="nl-NL" sz="1600">
              <a:solidFill>
                <a:srgbClr val="000000"/>
              </a:solidFill>
            </a:endParaRPr>
          </a:p>
        </p:txBody>
      </p:sp>
    </p:spTree>
    <p:extLst>
      <p:ext uri="{BB962C8B-B14F-4D97-AF65-F5344CB8AC3E}">
        <p14:creationId xmlns:p14="http://schemas.microsoft.com/office/powerpoint/2010/main" val="329796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Lettertype, diagram, schermopname&#10;&#10;Automatisch gegenereerde beschrijving">
            <a:extLst>
              <a:ext uri="{FF2B5EF4-FFF2-40B4-BE49-F238E27FC236}">
                <a16:creationId xmlns:a16="http://schemas.microsoft.com/office/drawing/2014/main" id="{72CA087D-7469-DF2B-6167-4DFCCE00CBF0}"/>
              </a:ext>
            </a:extLst>
          </p:cNvPr>
          <p:cNvPicPr>
            <a:picLocks noChangeAspect="1"/>
          </p:cNvPicPr>
          <p:nvPr/>
        </p:nvPicPr>
        <p:blipFill rotWithShape="1">
          <a:blip r:embed="rId2"/>
          <a:srcRect b="12443"/>
          <a:stretch/>
        </p:blipFill>
        <p:spPr>
          <a:xfrm>
            <a:off x="602760" y="2861049"/>
            <a:ext cx="5359040" cy="2523167"/>
          </a:xfrm>
          <a:prstGeom prst="rect">
            <a:avLst/>
          </a:prstGeom>
        </p:spPr>
      </p:pic>
      <p:sp>
        <p:nvSpPr>
          <p:cNvPr id="6" name="Tekstvak 5">
            <a:extLst>
              <a:ext uri="{FF2B5EF4-FFF2-40B4-BE49-F238E27FC236}">
                <a16:creationId xmlns:a16="http://schemas.microsoft.com/office/drawing/2014/main" id="{3E22CB9F-EAFF-A964-9E18-DC7C0186A2BB}"/>
              </a:ext>
            </a:extLst>
          </p:cNvPr>
          <p:cNvSpPr txBox="1"/>
          <p:nvPr/>
        </p:nvSpPr>
        <p:spPr>
          <a:xfrm>
            <a:off x="808463" y="1588652"/>
            <a:ext cx="10515600" cy="954107"/>
          </a:xfrm>
          <a:prstGeom prst="rect">
            <a:avLst/>
          </a:prstGeom>
          <a:noFill/>
        </p:spPr>
        <p:txBody>
          <a:bodyPr wrap="square">
            <a:spAutoFit/>
          </a:bodyPr>
          <a:lstStyle/>
          <a:p>
            <a:r>
              <a:rPr lang="nl-NL" sz="1400" i="1">
                <a:effectLst/>
                <a:latin typeface="NimbusRomNo9L"/>
              </a:rPr>
              <a:t>Clare’s football team, Melbourne, is going to play her friend John’s team, Carlton. John offers Clare </a:t>
            </a:r>
            <a:r>
              <a:rPr lang="nl-NL" sz="1400" b="1" i="1">
                <a:effectLst/>
                <a:latin typeface="NimbusRomNo9L"/>
              </a:rPr>
              <a:t>a friendly bet: whoever’s team loses will buy the wine </a:t>
            </a:r>
            <a:r>
              <a:rPr lang="nl-NL" sz="1400" i="1">
                <a:effectLst/>
                <a:latin typeface="NimbusRomNo9L"/>
              </a:rPr>
              <a:t>next time they go out for dinner. They never spend more than </a:t>
            </a:r>
            <a:r>
              <a:rPr lang="nl-NL" sz="1400">
                <a:effectLst/>
                <a:latin typeface="NimbusRomNo9L-Regu-Slant_167"/>
              </a:rPr>
              <a:t>$</a:t>
            </a:r>
            <a:r>
              <a:rPr lang="nl-NL" sz="1400" i="1">
                <a:effectLst/>
                <a:latin typeface="NimbusRomNo9L"/>
              </a:rPr>
              <a:t>15 on wine when they eat out. When deciding whether to accept this bet, </a:t>
            </a:r>
            <a:r>
              <a:rPr lang="nl-NL" sz="1400" b="1" i="1">
                <a:effectLst/>
                <a:latin typeface="NimbusRomNo9L"/>
              </a:rPr>
              <a:t>Clare will have to assess her team’s chances of winning </a:t>
            </a:r>
            <a:r>
              <a:rPr lang="nl-NL" sz="1400" i="1">
                <a:effectLst/>
                <a:latin typeface="NimbusRomNo9L"/>
              </a:rPr>
              <a:t>(which will vary according to the weather on the day). She also knows that </a:t>
            </a:r>
            <a:r>
              <a:rPr lang="nl-NL" sz="1400" b="1" i="1">
                <a:effectLst/>
                <a:latin typeface="NimbusRomNo9L"/>
              </a:rPr>
              <a:t>she will be happy if her team wins </a:t>
            </a:r>
            <a:r>
              <a:rPr lang="nl-NL" sz="1400" i="1">
                <a:effectLst/>
                <a:latin typeface="NimbusRomNo9L"/>
              </a:rPr>
              <a:t>and miserable if her team loses, regardless of the bet. </a:t>
            </a:r>
            <a:endParaRPr lang="nl-NL" sz="1400"/>
          </a:p>
        </p:txBody>
      </p:sp>
      <p:sp>
        <p:nvSpPr>
          <p:cNvPr id="7" name="Tekstvak 6">
            <a:extLst>
              <a:ext uri="{FF2B5EF4-FFF2-40B4-BE49-F238E27FC236}">
                <a16:creationId xmlns:a16="http://schemas.microsoft.com/office/drawing/2014/main" id="{BC53BEE5-1A25-9E92-23FD-1F83E37AE35C}"/>
              </a:ext>
            </a:extLst>
          </p:cNvPr>
          <p:cNvSpPr txBox="1"/>
          <p:nvPr/>
        </p:nvSpPr>
        <p:spPr>
          <a:xfrm>
            <a:off x="6626087" y="3106969"/>
            <a:ext cx="5448536" cy="2246769"/>
          </a:xfrm>
          <a:prstGeom prst="rect">
            <a:avLst/>
          </a:prstGeom>
          <a:noFill/>
        </p:spPr>
        <p:txBody>
          <a:bodyPr wrap="square">
            <a:spAutoFit/>
          </a:bodyPr>
          <a:lstStyle/>
          <a:p>
            <a:r>
              <a:rPr lang="nl-NL" sz="1400">
                <a:effectLst/>
                <a:latin typeface="NimbusRomNo9L"/>
              </a:rPr>
              <a:t>Description </a:t>
            </a:r>
          </a:p>
          <a:p>
            <a:r>
              <a:rPr lang="nl-NL" sz="1400">
                <a:effectLst/>
                <a:latin typeface="NimbusRomNo9L"/>
              </a:rPr>
              <a:t>Weather and Result are chance variables. Result causally depends on Weather. Prior probability dry Weather: 0.7.</a:t>
            </a:r>
          </a:p>
          <a:p>
            <a:endParaRPr lang="nl-NL" sz="1400">
              <a:effectLst/>
              <a:latin typeface="NimbusRomNo9L"/>
            </a:endParaRPr>
          </a:p>
          <a:p>
            <a:r>
              <a:rPr lang="nl-NL" sz="1400">
                <a:latin typeface="NimbusRomNo9L"/>
              </a:rPr>
              <a:t>Accept Bet is a decision node, </a:t>
            </a:r>
            <a:r>
              <a:rPr lang="nl-NL" sz="1400">
                <a:effectLst/>
                <a:latin typeface="NimbusRomNo9L"/>
              </a:rPr>
              <a:t>U is a utility node</a:t>
            </a:r>
          </a:p>
          <a:p>
            <a:r>
              <a:rPr lang="nl-NL" sz="1400">
                <a:latin typeface="NimbusRomNo9L"/>
              </a:rPr>
              <a:t>Utility values from function U(R, AB) are higher if team wins reflecting preferences.</a:t>
            </a:r>
          </a:p>
          <a:p>
            <a:endParaRPr lang="nl-NL" sz="1400">
              <a:effectLst/>
              <a:latin typeface="NimbusRomNo9L"/>
            </a:endParaRPr>
          </a:p>
          <a:p>
            <a:r>
              <a:rPr lang="nl-NL" sz="1400">
                <a:effectLst/>
                <a:latin typeface="NimbusRomNo9L"/>
              </a:rPr>
              <a:t>There is no outcome variable</a:t>
            </a:r>
          </a:p>
          <a:p>
            <a:endParaRPr lang="nl-NL" sz="1400"/>
          </a:p>
        </p:txBody>
      </p:sp>
      <p:sp>
        <p:nvSpPr>
          <p:cNvPr id="10" name="Titel 3">
            <a:extLst>
              <a:ext uri="{FF2B5EF4-FFF2-40B4-BE49-F238E27FC236}">
                <a16:creationId xmlns:a16="http://schemas.microsoft.com/office/drawing/2014/main" id="{E2448488-B20E-D59D-FE57-EE4F98D390B0}"/>
              </a:ext>
            </a:extLst>
          </p:cNvPr>
          <p:cNvSpPr txBox="1">
            <a:spLocks/>
          </p:cNvSpPr>
          <p:nvPr/>
        </p:nvSpPr>
        <p:spPr>
          <a:xfrm>
            <a:off x="808462" y="168330"/>
            <a:ext cx="10515600" cy="944252"/>
          </a:xfrm>
          <a:prstGeom prst="rect">
            <a:avLst/>
          </a:prstGeom>
          <a:solidFill>
            <a:schemeClr val="tx2">
              <a:lumMod val="75000"/>
              <a:lumOff val="25000"/>
            </a:schemeClr>
          </a:solidFill>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nl-NL">
                <a:solidFill>
                  <a:schemeClr val="bg1"/>
                </a:solidFill>
              </a:rPr>
              <a:t>Simple example</a:t>
            </a:r>
          </a:p>
          <a:p>
            <a:pPr>
              <a:lnSpc>
                <a:spcPct val="100000"/>
              </a:lnSpc>
            </a:pPr>
            <a:r>
              <a:rPr lang="nl-NL" sz="2400">
                <a:solidFill>
                  <a:schemeClr val="bg1"/>
                </a:solidFill>
                <a:effectLst/>
                <a:latin typeface="CMR10"/>
              </a:rPr>
              <a:t>Influence diagrams are </a:t>
            </a:r>
            <a:r>
              <a:rPr lang="nl-NL" sz="2400">
                <a:solidFill>
                  <a:schemeClr val="bg1"/>
                </a:solidFill>
                <a:latin typeface="CMR10"/>
              </a:rPr>
              <a:t>a probabilistic network for reasoning about decision making under uncertainty. </a:t>
            </a:r>
            <a:endParaRPr lang="nl-NL" sz="2400">
              <a:solidFill>
                <a:schemeClr val="bg1"/>
              </a:solidFill>
            </a:endParaRPr>
          </a:p>
        </p:txBody>
      </p:sp>
      <p:sp>
        <p:nvSpPr>
          <p:cNvPr id="11" name="Tekstvak 10">
            <a:extLst>
              <a:ext uri="{FF2B5EF4-FFF2-40B4-BE49-F238E27FC236}">
                <a16:creationId xmlns:a16="http://schemas.microsoft.com/office/drawing/2014/main" id="{83824DC6-7A8C-D859-2996-7956D50533C2}"/>
              </a:ext>
            </a:extLst>
          </p:cNvPr>
          <p:cNvSpPr txBox="1"/>
          <p:nvPr/>
        </p:nvSpPr>
        <p:spPr>
          <a:xfrm>
            <a:off x="8621917" y="6627168"/>
            <a:ext cx="3570083" cy="230832"/>
          </a:xfrm>
          <a:prstGeom prst="rect">
            <a:avLst/>
          </a:prstGeom>
          <a:noFill/>
        </p:spPr>
        <p:txBody>
          <a:bodyPr wrap="square">
            <a:spAutoFit/>
          </a:bodyPr>
          <a:lstStyle/>
          <a:p>
            <a:r>
              <a:rPr lang="nl-NL" sz="900"/>
              <a:t>From: KB Korb, AE Nicholson - Bayesian artificial intelligence</a:t>
            </a:r>
            <a:endParaRPr lang="nl-NL" sz="1400"/>
          </a:p>
        </p:txBody>
      </p:sp>
    </p:spTree>
    <p:extLst>
      <p:ext uri="{BB962C8B-B14F-4D97-AF65-F5344CB8AC3E}">
        <p14:creationId xmlns:p14="http://schemas.microsoft.com/office/powerpoint/2010/main" val="377114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84D8A02C-43F3-FD17-F035-B9C87B242B19}"/>
              </a:ext>
            </a:extLst>
          </p:cNvPr>
          <p:cNvSpPr/>
          <p:nvPr/>
        </p:nvSpPr>
        <p:spPr>
          <a:xfrm>
            <a:off x="477077" y="1699153"/>
            <a:ext cx="6440557" cy="4879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inhoud 2">
            <a:extLst>
              <a:ext uri="{FF2B5EF4-FFF2-40B4-BE49-F238E27FC236}">
                <a16:creationId xmlns:a16="http://schemas.microsoft.com/office/drawing/2014/main" id="{7DFF2589-A4EB-BC29-703E-E68F9B6D6D55}"/>
              </a:ext>
            </a:extLst>
          </p:cNvPr>
          <p:cNvSpPr>
            <a:spLocks noGrp="1"/>
          </p:cNvSpPr>
          <p:nvPr>
            <p:ph idx="1"/>
          </p:nvPr>
        </p:nvSpPr>
        <p:spPr>
          <a:xfrm>
            <a:off x="576942" y="1834089"/>
            <a:ext cx="6200424" cy="4626291"/>
          </a:xfrm>
        </p:spPr>
        <p:txBody>
          <a:bodyPr>
            <a:normAutofit fontScale="85000" lnSpcReduction="10000"/>
          </a:bodyPr>
          <a:lstStyle/>
          <a:p>
            <a:pPr marL="0" indent="0">
              <a:buNone/>
            </a:pPr>
            <a:r>
              <a:rPr lang="nl-NL" sz="2100" b="1">
                <a:solidFill>
                  <a:schemeClr val="bg1"/>
                </a:solidFill>
                <a:effectLst/>
                <a:latin typeface="CMR10"/>
              </a:rPr>
              <a:t>An influence diagram is a graphical knowledge representation:</a:t>
            </a:r>
          </a:p>
          <a:p>
            <a:r>
              <a:rPr lang="nl-NL" sz="1800">
                <a:solidFill>
                  <a:schemeClr val="bg1"/>
                </a:solidFill>
                <a:effectLst/>
                <a:latin typeface="CMR10"/>
              </a:rPr>
              <a:t>of a decision problem involving a sequence of decisions and observations</a:t>
            </a:r>
          </a:p>
          <a:p>
            <a:r>
              <a:rPr lang="nl-NL" sz="1800">
                <a:solidFill>
                  <a:schemeClr val="bg1"/>
                </a:solidFill>
                <a:effectLst/>
                <a:latin typeface="CMR10"/>
              </a:rPr>
              <a:t>describing dependence relations between entities of a problem domain</a:t>
            </a:r>
          </a:p>
          <a:p>
            <a:r>
              <a:rPr lang="nl-NL" sz="1800">
                <a:solidFill>
                  <a:schemeClr val="bg1"/>
                </a:solidFill>
                <a:effectLst/>
                <a:latin typeface="CMR10"/>
              </a:rPr>
              <a:t>specifying the order on decisions and observations</a:t>
            </a:r>
          </a:p>
          <a:p>
            <a:r>
              <a:rPr lang="nl-NL" sz="1800">
                <a:solidFill>
                  <a:schemeClr val="bg1"/>
                </a:solidFill>
                <a:latin typeface="CMR10"/>
              </a:rPr>
              <a:t>a quantification of the strengths of the dependence relations </a:t>
            </a:r>
          </a:p>
          <a:p>
            <a:r>
              <a:rPr lang="nl-NL" sz="1800">
                <a:solidFill>
                  <a:schemeClr val="bg1"/>
                </a:solidFill>
                <a:latin typeface="CMR10"/>
              </a:rPr>
              <a:t>a Bayesian network augmented with decision variables and utility functions specifying the preferences of the decision maker</a:t>
            </a:r>
          </a:p>
          <a:p>
            <a:r>
              <a:rPr lang="nl-NL" sz="1800">
                <a:solidFill>
                  <a:schemeClr val="bg1"/>
                </a:solidFill>
                <a:latin typeface="CMR10"/>
              </a:rPr>
              <a:t>the </a:t>
            </a:r>
            <a:r>
              <a:rPr lang="nl-NL" sz="1800">
                <a:solidFill>
                  <a:schemeClr val="bg1"/>
                </a:solidFill>
                <a:effectLst/>
                <a:latin typeface="CMR10"/>
              </a:rPr>
              <a:t>utility function </a:t>
            </a:r>
            <a:r>
              <a:rPr lang="nl-NL" sz="1800">
                <a:solidFill>
                  <a:schemeClr val="bg1"/>
                </a:solidFill>
                <a:effectLst/>
                <a:latin typeface="EURM10"/>
              </a:rPr>
              <a:t>U</a:t>
            </a:r>
            <a:r>
              <a:rPr lang="nl-NL" sz="1800">
                <a:solidFill>
                  <a:schemeClr val="bg1"/>
                </a:solidFill>
                <a:effectLst/>
                <a:latin typeface="EUFM10"/>
              </a:rPr>
              <a:t>(</a:t>
            </a:r>
            <a:r>
              <a:rPr lang="nl-NL" sz="1800">
                <a:solidFill>
                  <a:schemeClr val="bg1"/>
                </a:solidFill>
                <a:effectLst/>
                <a:latin typeface="CMSY10"/>
              </a:rPr>
              <a:t>·</a:t>
            </a:r>
            <a:r>
              <a:rPr lang="nl-NL" sz="1800">
                <a:solidFill>
                  <a:schemeClr val="bg1"/>
                </a:solidFill>
                <a:effectLst/>
                <a:latin typeface="EUFM10"/>
              </a:rPr>
              <a:t>) </a:t>
            </a:r>
            <a:r>
              <a:rPr lang="nl-NL" sz="1800">
                <a:solidFill>
                  <a:schemeClr val="bg1"/>
                </a:solidFill>
                <a:effectLst/>
                <a:latin typeface="CMR10"/>
              </a:rPr>
              <a:t>encodes preferences on a numerical scale, associating a utility value to each configuration of its domain variables</a:t>
            </a:r>
          </a:p>
          <a:p>
            <a:endParaRPr lang="nl-NL" sz="1800" i="1">
              <a:solidFill>
                <a:schemeClr val="bg1"/>
              </a:solidFill>
              <a:latin typeface="CMR10"/>
            </a:endParaRPr>
          </a:p>
          <a:p>
            <a:endParaRPr lang="nl-NL" sz="1800" i="1">
              <a:solidFill>
                <a:schemeClr val="bg1"/>
              </a:solidFill>
              <a:latin typeface="CMR10"/>
            </a:endParaRPr>
          </a:p>
          <a:p>
            <a:pPr marL="0" indent="0">
              <a:buNone/>
            </a:pPr>
            <a:r>
              <a:rPr lang="nl-NL" sz="2100" b="1">
                <a:solidFill>
                  <a:schemeClr val="bg1"/>
                </a:solidFill>
                <a:latin typeface="CMR10"/>
              </a:rPr>
              <a:t>Solving a decision problem amounts to:</a:t>
            </a:r>
          </a:p>
          <a:p>
            <a:pPr>
              <a:buFontTx/>
              <a:buChar char="-"/>
            </a:pPr>
            <a:r>
              <a:rPr lang="nl-NL" sz="1800">
                <a:solidFill>
                  <a:schemeClr val="bg1"/>
                </a:solidFill>
                <a:latin typeface="CMR10"/>
              </a:rPr>
              <a:t>determining an optimal strategy maximizing expected utility</a:t>
            </a:r>
          </a:p>
          <a:p>
            <a:pPr>
              <a:buFontTx/>
              <a:buChar char="-"/>
            </a:pPr>
            <a:r>
              <a:rPr lang="nl-NL" sz="1800">
                <a:solidFill>
                  <a:schemeClr val="bg1"/>
                </a:solidFill>
                <a:latin typeface="CMR10"/>
              </a:rPr>
              <a:t>compute the maximal expected utility of adhering to this strategy. </a:t>
            </a:r>
          </a:p>
        </p:txBody>
      </p:sp>
      <p:grpSp>
        <p:nvGrpSpPr>
          <p:cNvPr id="11" name="Groep 10">
            <a:extLst>
              <a:ext uri="{FF2B5EF4-FFF2-40B4-BE49-F238E27FC236}">
                <a16:creationId xmlns:a16="http://schemas.microsoft.com/office/drawing/2014/main" id="{002D8DF0-1F3C-9373-CC77-F873D8D6A6BF}"/>
              </a:ext>
            </a:extLst>
          </p:cNvPr>
          <p:cNvGrpSpPr/>
          <p:nvPr/>
        </p:nvGrpSpPr>
        <p:grpSpPr>
          <a:xfrm>
            <a:off x="7038624" y="1721380"/>
            <a:ext cx="5294488" cy="4440390"/>
            <a:chOff x="6587067" y="1556310"/>
            <a:chExt cx="5604933" cy="4440390"/>
          </a:xfrm>
        </p:grpSpPr>
        <p:sp>
          <p:nvSpPr>
            <p:cNvPr id="6" name="Tekstvak 5">
              <a:extLst>
                <a:ext uri="{FF2B5EF4-FFF2-40B4-BE49-F238E27FC236}">
                  <a16:creationId xmlns:a16="http://schemas.microsoft.com/office/drawing/2014/main" id="{83E8003C-E8CE-D3F0-5ACE-8F2941CE699D}"/>
                </a:ext>
              </a:extLst>
            </p:cNvPr>
            <p:cNvSpPr txBox="1"/>
            <p:nvPr/>
          </p:nvSpPr>
          <p:spPr>
            <a:xfrm>
              <a:off x="6587067" y="1556310"/>
              <a:ext cx="5604933" cy="3970318"/>
            </a:xfrm>
            <a:prstGeom prst="rect">
              <a:avLst/>
            </a:prstGeom>
            <a:noFill/>
          </p:spPr>
          <p:txBody>
            <a:bodyPr wrap="square">
              <a:spAutoFit/>
            </a:bodyPr>
            <a:lstStyle/>
            <a:p>
              <a:pPr lvl="1"/>
              <a:r>
                <a:rPr lang="nl-NL" sz="1800" b="1" i="1">
                  <a:effectLst/>
                  <a:latin typeface="CMR10"/>
                </a:rPr>
                <a:t>Given:</a:t>
              </a:r>
            </a:p>
            <a:p>
              <a:pPr lvl="1"/>
              <a:r>
                <a:rPr lang="nl-NL" sz="1800" i="1">
                  <a:effectLst/>
                  <a:latin typeface="CMR10"/>
                </a:rPr>
                <a:t>Decision variable A with options </a:t>
              </a:r>
              <a:r>
                <a:rPr lang="nl-NL" sz="1800" i="1">
                  <a:effectLst/>
                  <a:latin typeface="EURM10"/>
                </a:rPr>
                <a:t>a</a:t>
              </a:r>
              <a:r>
                <a:rPr lang="nl-NL" sz="1800" i="1" baseline="-25000">
                  <a:effectLst/>
                  <a:latin typeface="EURM7"/>
                </a:rPr>
                <a:t>1</a:t>
              </a:r>
              <a:r>
                <a:rPr lang="nl-NL" sz="1800" i="1">
                  <a:effectLst/>
                  <a:latin typeface="EURM10"/>
                </a:rPr>
                <a:t>,...,a</a:t>
              </a:r>
              <a:r>
                <a:rPr lang="nl-NL" sz="1800" i="1" baseline="-25000">
                  <a:effectLst/>
                  <a:latin typeface="EURM7"/>
                </a:rPr>
                <a:t>m</a:t>
              </a:r>
              <a:r>
                <a:rPr lang="nl-NL" sz="1800" i="1">
                  <a:effectLst/>
                  <a:latin typeface="CMR10"/>
                </a:rPr>
                <a:t>, </a:t>
              </a:r>
            </a:p>
            <a:p>
              <a:pPr lvl="1"/>
              <a:r>
                <a:rPr lang="nl-NL" sz="1800" i="1">
                  <a:effectLst/>
                  <a:latin typeface="EURM10"/>
                </a:rPr>
                <a:t>H</a:t>
              </a:r>
              <a:r>
                <a:rPr lang="nl-NL" sz="1800" i="1">
                  <a:effectLst/>
                  <a:latin typeface="CMR10"/>
                </a:rPr>
                <a:t>ypothesis H with states </a:t>
              </a:r>
              <a:r>
                <a:rPr lang="nl-NL" sz="1800" i="1">
                  <a:effectLst/>
                  <a:latin typeface="EURM10"/>
                </a:rPr>
                <a:t>h</a:t>
              </a:r>
              <a:r>
                <a:rPr lang="nl-NL" sz="1800" i="1" baseline="-25000">
                  <a:effectLst/>
                  <a:latin typeface="EURM7"/>
                </a:rPr>
                <a:t>1</a:t>
              </a:r>
              <a:r>
                <a:rPr lang="nl-NL" sz="1800" i="1">
                  <a:effectLst/>
                  <a:latin typeface="EURM10"/>
                </a:rPr>
                <a:t>,...,h</a:t>
              </a:r>
              <a:r>
                <a:rPr lang="nl-NL" sz="1800" i="1" baseline="-25000">
                  <a:effectLst/>
                  <a:latin typeface="EURM7"/>
                </a:rPr>
                <a:t>n</a:t>
              </a:r>
              <a:r>
                <a:rPr lang="nl-NL" sz="1800" i="1">
                  <a:effectLst/>
                  <a:latin typeface="CMR10"/>
                </a:rPr>
                <a:t>,</a:t>
              </a:r>
            </a:p>
            <a:p>
              <a:pPr lvl="1"/>
              <a:r>
                <a:rPr lang="nl-NL" sz="1800" i="1">
                  <a:effectLst/>
                  <a:latin typeface="CMR10"/>
                </a:rPr>
                <a:t>A set of observations (evidence) </a:t>
              </a:r>
              <a:r>
                <a:rPr lang="el-GR" sz="1800" i="1">
                  <a:effectLst/>
                  <a:latin typeface="EURM10"/>
                </a:rPr>
                <a:t>ε</a:t>
              </a:r>
              <a:r>
                <a:rPr lang="nl-NL" sz="1800" i="1">
                  <a:effectLst/>
                  <a:latin typeface="CMR10"/>
                </a:rPr>
                <a:t>, </a:t>
              </a:r>
            </a:p>
            <a:p>
              <a:pPr lvl="1"/>
              <a:r>
                <a:rPr lang="nl-NL" i="1">
                  <a:latin typeface="CMR10"/>
                </a:rPr>
                <a:t>U</a:t>
              </a:r>
              <a:r>
                <a:rPr lang="nl-NL" sz="1800" i="1">
                  <a:effectLst/>
                  <a:latin typeface="CMR10"/>
                </a:rPr>
                <a:t>tility function </a:t>
              </a:r>
              <a:r>
                <a:rPr lang="nl-NL" sz="1800" i="1">
                  <a:effectLst/>
                  <a:latin typeface="EURM10"/>
                </a:rPr>
                <a:t>U</a:t>
              </a:r>
              <a:r>
                <a:rPr lang="nl-NL" sz="1800" i="1">
                  <a:effectLst/>
                  <a:latin typeface="EUFM10"/>
                </a:rPr>
                <a:t>(</a:t>
              </a:r>
              <a:r>
                <a:rPr lang="nl-NL" sz="1800" i="1">
                  <a:effectLst/>
                  <a:latin typeface="CMSY10"/>
                </a:rPr>
                <a:t>·</a:t>
              </a:r>
              <a:r>
                <a:rPr lang="nl-NL" sz="1800" i="1">
                  <a:effectLst/>
                  <a:latin typeface="EUFM10"/>
                </a:rPr>
                <a:t>),</a:t>
              </a:r>
            </a:p>
            <a:p>
              <a:pPr lvl="1"/>
              <a:endParaRPr lang="nl-NL" sz="1800" i="1">
                <a:effectLst/>
                <a:latin typeface="CMR10"/>
              </a:endParaRPr>
            </a:p>
            <a:p>
              <a:pPr lvl="1"/>
              <a:endParaRPr lang="nl-NL" sz="1800" i="1">
                <a:effectLst/>
                <a:latin typeface="CMR10"/>
              </a:endParaRPr>
            </a:p>
            <a:p>
              <a:pPr lvl="1"/>
              <a:r>
                <a:rPr lang="nl-NL" sz="1800" b="1" i="1">
                  <a:effectLst/>
                  <a:latin typeface="CMR10"/>
                </a:rPr>
                <a:t>The expected utility of performing action </a:t>
              </a:r>
              <a:r>
                <a:rPr lang="nl-NL" sz="1800" b="1" i="1">
                  <a:effectLst/>
                  <a:latin typeface="EURM10"/>
                </a:rPr>
                <a:t>a</a:t>
              </a:r>
              <a:r>
                <a:rPr lang="nl-NL" sz="1800" b="1" i="1" baseline="-25000">
                  <a:effectLst/>
                  <a:latin typeface="EURM7"/>
                </a:rPr>
                <a:t>i</a:t>
              </a:r>
              <a:r>
                <a:rPr lang="nl-NL" sz="1800" i="1">
                  <a:effectLst/>
                  <a:latin typeface="EURM7"/>
                </a:rPr>
                <a:t> </a:t>
              </a:r>
              <a:r>
                <a:rPr lang="nl-NL" sz="1800" i="1">
                  <a:effectLst/>
                  <a:latin typeface="CMR10"/>
                </a:rPr>
                <a:t>is utility of outcome (a</a:t>
              </a:r>
              <a:r>
                <a:rPr lang="nl-NL" sz="1800" i="1" baseline="-25000">
                  <a:effectLst/>
                  <a:latin typeface="CMR10"/>
                </a:rPr>
                <a:t>i </a:t>
              </a:r>
              <a:r>
                <a:rPr lang="nl-NL" sz="1800" i="1">
                  <a:effectLst/>
                  <a:latin typeface="CMR10"/>
                </a:rPr>
                <a:t>, h</a:t>
              </a:r>
              <a:r>
                <a:rPr lang="nl-NL" sz="1800" i="1" baseline="-25000">
                  <a:effectLst/>
                  <a:latin typeface="CMR10"/>
                </a:rPr>
                <a:t>j </a:t>
              </a:r>
              <a:r>
                <a:rPr lang="nl-NL" sz="1800" i="1">
                  <a:effectLst/>
                  <a:latin typeface="CMR10"/>
                </a:rPr>
                <a:t>) * belief in H given </a:t>
              </a:r>
              <a:r>
                <a:rPr lang="el-GR" sz="1800" i="1">
                  <a:effectLst/>
                  <a:latin typeface="EURM10"/>
                </a:rPr>
                <a:t>ε</a:t>
              </a:r>
              <a:r>
                <a:rPr lang="nl-NL" sz="1800" i="1">
                  <a:effectLst/>
                  <a:latin typeface="CMR10"/>
                </a:rPr>
                <a:t>:</a:t>
              </a:r>
            </a:p>
            <a:p>
              <a:pPr lvl="1"/>
              <a:endParaRPr lang="nl-NL" i="1">
                <a:latin typeface="CMR10"/>
              </a:endParaRPr>
            </a:p>
            <a:p>
              <a:pPr lvl="1"/>
              <a:endParaRPr lang="nl-NL" sz="1800" i="1">
                <a:effectLst/>
                <a:latin typeface="CMR10"/>
              </a:endParaRPr>
            </a:p>
            <a:p>
              <a:pPr lvl="1"/>
              <a:endParaRPr lang="nl-NL" sz="1800" i="1">
                <a:effectLst/>
                <a:latin typeface="CMR10"/>
              </a:endParaRPr>
            </a:p>
            <a:p>
              <a:pPr lvl="1"/>
              <a:r>
                <a:rPr lang="nl-NL" sz="1800" b="1" i="1">
                  <a:effectLst/>
                  <a:latin typeface="CMR10"/>
                </a:rPr>
                <a:t>Calculate maximum expected utility </a:t>
              </a:r>
              <a:r>
                <a:rPr lang="nl-NL" sz="1800" i="1">
                  <a:effectLst/>
                  <a:latin typeface="CMR10"/>
                </a:rPr>
                <a:t>by selecting an option </a:t>
              </a:r>
              <a:r>
                <a:rPr lang="nl-NL" sz="1800" i="1">
                  <a:effectLst/>
                  <a:latin typeface="EURM10"/>
                </a:rPr>
                <a:t>a </a:t>
              </a:r>
              <a:r>
                <a:rPr lang="nl-NL" sz="1800" i="1">
                  <a:effectLst/>
                  <a:latin typeface="CMR10"/>
                </a:rPr>
                <a:t>such that a</a:t>
              </a:r>
              <a:r>
                <a:rPr lang="nl-NL" sz="1800" i="1" baseline="30000">
                  <a:effectLst/>
                  <a:latin typeface="CMSY7"/>
                </a:rPr>
                <a:t>∗ </a:t>
              </a:r>
              <a:r>
                <a:rPr lang="nl-NL" sz="1800" i="1">
                  <a:effectLst/>
                  <a:latin typeface="CMR10"/>
                </a:rPr>
                <a:t>:</a:t>
              </a:r>
              <a:endParaRPr lang="nl-NL" i="1"/>
            </a:p>
          </p:txBody>
        </p:sp>
        <p:pic>
          <p:nvPicPr>
            <p:cNvPr id="8" name="Afbeelding 7" descr="Afbeelding met Lettertype, tekst, wit, Graphics&#10;&#10;Automatisch gegenereerde beschrijving">
              <a:extLst>
                <a:ext uri="{FF2B5EF4-FFF2-40B4-BE49-F238E27FC236}">
                  <a16:creationId xmlns:a16="http://schemas.microsoft.com/office/drawing/2014/main" id="{829AB38D-F17C-DF54-9B59-546B4840FAB9}"/>
                </a:ext>
              </a:extLst>
            </p:cNvPr>
            <p:cNvPicPr>
              <a:picLocks noChangeAspect="1"/>
            </p:cNvPicPr>
            <p:nvPr/>
          </p:nvPicPr>
          <p:blipFill>
            <a:blip r:embed="rId2"/>
            <a:srcRect l="8419" t="24984" r="6324" b="9948"/>
            <a:stretch/>
          </p:blipFill>
          <p:spPr>
            <a:xfrm>
              <a:off x="8346916" y="5526628"/>
              <a:ext cx="2525261" cy="470072"/>
            </a:xfrm>
            <a:prstGeom prst="rect">
              <a:avLst/>
            </a:prstGeom>
          </p:spPr>
        </p:pic>
        <p:pic>
          <p:nvPicPr>
            <p:cNvPr id="10" name="Afbeelding 9" descr="Afbeelding met Lettertype, tekst, wit, typografie&#10;&#10;Automatisch gegenereerde beschrijving">
              <a:extLst>
                <a:ext uri="{FF2B5EF4-FFF2-40B4-BE49-F238E27FC236}">
                  <a16:creationId xmlns:a16="http://schemas.microsoft.com/office/drawing/2014/main" id="{733FC2E9-8726-0AB2-8B51-14C395E5DCA1}"/>
                </a:ext>
              </a:extLst>
            </p:cNvPr>
            <p:cNvPicPr>
              <a:picLocks noChangeAspect="1"/>
            </p:cNvPicPr>
            <p:nvPr/>
          </p:nvPicPr>
          <p:blipFill>
            <a:blip r:embed="rId3"/>
            <a:stretch>
              <a:fillRect/>
            </a:stretch>
          </p:blipFill>
          <p:spPr>
            <a:xfrm>
              <a:off x="8133644" y="4098148"/>
              <a:ext cx="3060700" cy="691423"/>
            </a:xfrm>
            <a:prstGeom prst="rect">
              <a:avLst/>
            </a:prstGeom>
          </p:spPr>
        </p:pic>
      </p:grpSp>
      <p:sp>
        <p:nvSpPr>
          <p:cNvPr id="5" name="Tekstvak 4">
            <a:extLst>
              <a:ext uri="{FF2B5EF4-FFF2-40B4-BE49-F238E27FC236}">
                <a16:creationId xmlns:a16="http://schemas.microsoft.com/office/drawing/2014/main" id="{A092F5C9-9D07-C423-86CD-28A719AEC981}"/>
              </a:ext>
            </a:extLst>
          </p:cNvPr>
          <p:cNvSpPr txBox="1"/>
          <p:nvPr/>
        </p:nvSpPr>
        <p:spPr>
          <a:xfrm>
            <a:off x="8621917" y="6627168"/>
            <a:ext cx="3570083" cy="230832"/>
          </a:xfrm>
          <a:prstGeom prst="rect">
            <a:avLst/>
          </a:prstGeom>
          <a:noFill/>
        </p:spPr>
        <p:txBody>
          <a:bodyPr wrap="square">
            <a:spAutoFit/>
          </a:bodyPr>
          <a:lstStyle/>
          <a:p>
            <a:r>
              <a:rPr lang="nl-NL" sz="900"/>
              <a:t>From: Uffe Kjaerulff - Bayesian Networks and Influence Diagrams</a:t>
            </a:r>
            <a:endParaRPr lang="nl-NL" sz="1400"/>
          </a:p>
        </p:txBody>
      </p:sp>
      <p:sp>
        <p:nvSpPr>
          <p:cNvPr id="7" name="Titel 3">
            <a:extLst>
              <a:ext uri="{FF2B5EF4-FFF2-40B4-BE49-F238E27FC236}">
                <a16:creationId xmlns:a16="http://schemas.microsoft.com/office/drawing/2014/main" id="{3193855A-D031-8173-6517-ADB38C1416DF}"/>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nl-NL"/>
              <a:t>Influence diagrams defined.</a:t>
            </a:r>
          </a:p>
          <a:p>
            <a:pPr>
              <a:lnSpc>
                <a:spcPct val="100000"/>
              </a:lnSpc>
            </a:pPr>
            <a:r>
              <a:rPr lang="nl-NL" sz="2400">
                <a:effectLst/>
                <a:latin typeface="CMR10"/>
              </a:rPr>
              <a:t>Influence diagrams are </a:t>
            </a:r>
            <a:r>
              <a:rPr lang="nl-NL" sz="2400">
                <a:latin typeface="CMR10"/>
              </a:rPr>
              <a:t>a probabilistic network for reasoning about decision making under uncertainty. </a:t>
            </a:r>
            <a:endParaRPr lang="nl-NL" sz="2400"/>
          </a:p>
        </p:txBody>
      </p:sp>
    </p:spTree>
    <p:extLst>
      <p:ext uri="{BB962C8B-B14F-4D97-AF65-F5344CB8AC3E}">
        <p14:creationId xmlns:p14="http://schemas.microsoft.com/office/powerpoint/2010/main" val="28944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5D834-4D63-2BC4-9212-FD9813A661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CEF7DF9-7315-E041-7685-04550C93AE34}"/>
              </a:ext>
            </a:extLst>
          </p:cNvPr>
          <p:cNvSpPr>
            <a:spLocks noGrp="1"/>
          </p:cNvSpPr>
          <p:nvPr>
            <p:ph type="ctrTitle"/>
          </p:nvPr>
        </p:nvSpPr>
        <p:spPr/>
        <p:style>
          <a:lnRef idx="3">
            <a:schemeClr val="lt1"/>
          </a:lnRef>
          <a:fillRef idx="1">
            <a:schemeClr val="accent2"/>
          </a:fillRef>
          <a:effectRef idx="1">
            <a:schemeClr val="accent2"/>
          </a:effectRef>
          <a:fontRef idx="minor">
            <a:schemeClr val="lt1"/>
          </a:fontRef>
        </p:style>
        <p:txBody>
          <a:bodyPr rtlCol="0" anchor="ctr">
            <a:normAutofit fontScale="90000"/>
          </a:bodyPr>
          <a:lstStyle/>
          <a:p>
            <a:r>
              <a:rPr lang="nl-NL">
                <a:solidFill>
                  <a:schemeClr val="lt1"/>
                </a:solidFill>
                <a:latin typeface="+mn-lt"/>
                <a:ea typeface="+mn-ea"/>
                <a:cs typeface="+mn-cs"/>
              </a:rPr>
              <a:t>Key challenge: automatic generation of influence diagrams?</a:t>
            </a:r>
          </a:p>
        </p:txBody>
      </p:sp>
      <p:sp>
        <p:nvSpPr>
          <p:cNvPr id="3" name="Ondertitel 2">
            <a:extLst>
              <a:ext uri="{FF2B5EF4-FFF2-40B4-BE49-F238E27FC236}">
                <a16:creationId xmlns:a16="http://schemas.microsoft.com/office/drawing/2014/main" id="{25B469A5-7D7A-7937-23BD-B80D6845BA66}"/>
              </a:ext>
            </a:extLst>
          </p:cNvPr>
          <p:cNvSpPr>
            <a:spLocks noGrp="1"/>
          </p:cNvSpPr>
          <p:nvPr>
            <p:ph type="subTitle" idx="1"/>
          </p:nvPr>
        </p:nvSpPr>
        <p:spPr/>
        <p:txBody>
          <a:bodyPr/>
          <a:lstStyle/>
          <a:p>
            <a:r>
              <a:rPr lang="nl-NL" i="1"/>
              <a:t>Approach and implementation</a:t>
            </a:r>
          </a:p>
        </p:txBody>
      </p:sp>
    </p:spTree>
    <p:extLst>
      <p:ext uri="{BB962C8B-B14F-4D97-AF65-F5344CB8AC3E}">
        <p14:creationId xmlns:p14="http://schemas.microsoft.com/office/powerpoint/2010/main" val="1022264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42360-042A-685A-5634-4FE27533AC32}"/>
              </a:ext>
            </a:extLst>
          </p:cNvPr>
          <p:cNvSpPr>
            <a:spLocks noGrp="1"/>
          </p:cNvSpPr>
          <p:nvPr>
            <p:ph type="title"/>
          </p:nvPr>
        </p:nvSpPr>
        <p:spPr>
          <a:xfrm>
            <a:off x="838200" y="365125"/>
            <a:ext cx="10515600" cy="905527"/>
          </a:xfrm>
        </p:spPr>
        <p:txBody>
          <a:bodyPr>
            <a:normAutofit fontScale="90000"/>
          </a:bodyPr>
          <a:lstStyle/>
          <a:p>
            <a:r>
              <a:rPr lang="nl-NL"/>
              <a:t>Automatically generate influence </a:t>
            </a:r>
            <a:r>
              <a:rPr lang="nl-NL" err="1"/>
              <a:t>diagrams</a:t>
            </a:r>
            <a:br>
              <a:rPr lang="nl-NL"/>
            </a:br>
            <a:r>
              <a:rPr lang="nl-NL" sz="2000"/>
              <a:t>Approach to turn captured knowledge into an influence diagram</a:t>
            </a:r>
            <a:endParaRPr lang="nl-NL"/>
          </a:p>
        </p:txBody>
      </p:sp>
      <p:sp>
        <p:nvSpPr>
          <p:cNvPr id="22" name="Rechthoek 21">
            <a:extLst>
              <a:ext uri="{FF2B5EF4-FFF2-40B4-BE49-F238E27FC236}">
                <a16:creationId xmlns:a16="http://schemas.microsoft.com/office/drawing/2014/main" id="{0B56BB33-C927-B9BD-EDDC-2790D6EB6C46}"/>
              </a:ext>
            </a:extLst>
          </p:cNvPr>
          <p:cNvSpPr/>
          <p:nvPr/>
        </p:nvSpPr>
        <p:spPr>
          <a:xfrm>
            <a:off x="769042" y="4534796"/>
            <a:ext cx="2085278" cy="10788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captured knowledge</a:t>
            </a:r>
          </a:p>
        </p:txBody>
      </p:sp>
      <p:sp>
        <p:nvSpPr>
          <p:cNvPr id="23" name="Rechthoek 22">
            <a:extLst>
              <a:ext uri="{FF2B5EF4-FFF2-40B4-BE49-F238E27FC236}">
                <a16:creationId xmlns:a16="http://schemas.microsoft.com/office/drawing/2014/main" id="{31B4F5BA-BF7B-9153-E55E-7AFF772867BC}"/>
              </a:ext>
            </a:extLst>
          </p:cNvPr>
          <p:cNvSpPr/>
          <p:nvPr/>
        </p:nvSpPr>
        <p:spPr>
          <a:xfrm>
            <a:off x="3372042" y="4534796"/>
            <a:ext cx="2085278" cy="107880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Object oriented influence diagram</a:t>
            </a:r>
          </a:p>
        </p:txBody>
      </p:sp>
      <p:sp>
        <p:nvSpPr>
          <p:cNvPr id="24" name="Rechthoek 23">
            <a:extLst>
              <a:ext uri="{FF2B5EF4-FFF2-40B4-BE49-F238E27FC236}">
                <a16:creationId xmlns:a16="http://schemas.microsoft.com/office/drawing/2014/main" id="{26A1B100-CFEB-2457-C279-E371DED57816}"/>
              </a:ext>
            </a:extLst>
          </p:cNvPr>
          <p:cNvSpPr/>
          <p:nvPr/>
        </p:nvSpPr>
        <p:spPr>
          <a:xfrm>
            <a:off x="5975042" y="4534795"/>
            <a:ext cx="2085278" cy="107880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generated influence diagram</a:t>
            </a:r>
          </a:p>
        </p:txBody>
      </p:sp>
      <p:sp>
        <p:nvSpPr>
          <p:cNvPr id="25" name="Rechthoek 24">
            <a:extLst>
              <a:ext uri="{FF2B5EF4-FFF2-40B4-BE49-F238E27FC236}">
                <a16:creationId xmlns:a16="http://schemas.microsoft.com/office/drawing/2014/main" id="{5E337C4B-F106-E700-92E2-B99E1AF70CE4}"/>
              </a:ext>
            </a:extLst>
          </p:cNvPr>
          <p:cNvSpPr/>
          <p:nvPr/>
        </p:nvSpPr>
        <p:spPr>
          <a:xfrm>
            <a:off x="8578041" y="4534795"/>
            <a:ext cx="2085278" cy="10788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support diagnosing system failures</a:t>
            </a:r>
            <a:endParaRPr lang="nl-NL"/>
          </a:p>
        </p:txBody>
      </p:sp>
      <p:cxnSp>
        <p:nvCxnSpPr>
          <p:cNvPr id="26" name="Rechte verbindingslijn met pijl 25">
            <a:extLst>
              <a:ext uri="{FF2B5EF4-FFF2-40B4-BE49-F238E27FC236}">
                <a16:creationId xmlns:a16="http://schemas.microsoft.com/office/drawing/2014/main" id="{2B2EFFC1-6C1D-BB3F-146C-C61343291A7B}"/>
              </a:ext>
            </a:extLst>
          </p:cNvPr>
          <p:cNvCxnSpPr>
            <a:cxnSpLocks/>
          </p:cNvCxnSpPr>
          <p:nvPr/>
        </p:nvCxnSpPr>
        <p:spPr>
          <a:xfrm>
            <a:off x="2860258" y="5141504"/>
            <a:ext cx="517722" cy="2"/>
          </a:xfrm>
          <a:prstGeom prst="straightConnector1">
            <a:avLst/>
          </a:prstGeom>
          <a:ln w="57150">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12B95C4E-34EE-CE06-09A7-163B423B1C6A}"/>
              </a:ext>
            </a:extLst>
          </p:cNvPr>
          <p:cNvCxnSpPr>
            <a:cxnSpLocks/>
          </p:cNvCxnSpPr>
          <p:nvPr/>
        </p:nvCxnSpPr>
        <p:spPr>
          <a:xfrm>
            <a:off x="5456916" y="5141500"/>
            <a:ext cx="517722" cy="2"/>
          </a:xfrm>
          <a:prstGeom prst="straightConnector1">
            <a:avLst/>
          </a:prstGeom>
          <a:ln w="57150">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9D2B9525-E8D2-0E9A-2CDA-6DABB4955EFB}"/>
              </a:ext>
            </a:extLst>
          </p:cNvPr>
          <p:cNvCxnSpPr>
            <a:cxnSpLocks/>
          </p:cNvCxnSpPr>
          <p:nvPr/>
        </p:nvCxnSpPr>
        <p:spPr>
          <a:xfrm>
            <a:off x="8053572" y="5141502"/>
            <a:ext cx="517722" cy="2"/>
          </a:xfrm>
          <a:prstGeom prst="straightConnector1">
            <a:avLst/>
          </a:prstGeom>
          <a:ln w="57150">
            <a:headEnd type="none"/>
            <a:tailEnd type="triangle"/>
          </a:ln>
        </p:spPr>
        <p:style>
          <a:lnRef idx="2">
            <a:schemeClr val="accent1"/>
          </a:lnRef>
          <a:fillRef idx="0">
            <a:schemeClr val="accent1"/>
          </a:fillRef>
          <a:effectRef idx="1">
            <a:schemeClr val="accent1"/>
          </a:effectRef>
          <a:fontRef idx="minor">
            <a:schemeClr val="tx1"/>
          </a:fontRef>
        </p:style>
      </p:cxnSp>
      <p:sp>
        <p:nvSpPr>
          <p:cNvPr id="31" name="Tekstvak 30">
            <a:extLst>
              <a:ext uri="{FF2B5EF4-FFF2-40B4-BE49-F238E27FC236}">
                <a16:creationId xmlns:a16="http://schemas.microsoft.com/office/drawing/2014/main" id="{7C49238F-B6DB-D5F3-9BCB-191A58C19CB0}"/>
              </a:ext>
            </a:extLst>
          </p:cNvPr>
          <p:cNvSpPr txBox="1"/>
          <p:nvPr/>
        </p:nvSpPr>
        <p:spPr>
          <a:xfrm>
            <a:off x="3310734" y="5724644"/>
            <a:ext cx="2417321" cy="954107"/>
          </a:xfrm>
          <a:prstGeom prst="rect">
            <a:avLst/>
          </a:prstGeom>
          <a:noFill/>
        </p:spPr>
        <p:txBody>
          <a:bodyPr wrap="square" rtlCol="0">
            <a:spAutoFit/>
          </a:bodyPr>
          <a:lstStyle/>
          <a:p>
            <a:r>
              <a:rPr lang="nl-NL" sz="1400"/>
              <a:t>Convert captured knowledge into OO influence diagram model using network classes.</a:t>
            </a:r>
          </a:p>
        </p:txBody>
      </p:sp>
      <p:sp>
        <p:nvSpPr>
          <p:cNvPr id="32" name="Tekstvak 31">
            <a:extLst>
              <a:ext uri="{FF2B5EF4-FFF2-40B4-BE49-F238E27FC236}">
                <a16:creationId xmlns:a16="http://schemas.microsoft.com/office/drawing/2014/main" id="{639A016D-CAB6-1531-2A88-41FBDEAC56BE}"/>
              </a:ext>
            </a:extLst>
          </p:cNvPr>
          <p:cNvSpPr txBox="1"/>
          <p:nvPr/>
        </p:nvSpPr>
        <p:spPr>
          <a:xfrm>
            <a:off x="769042" y="5724644"/>
            <a:ext cx="2353034" cy="738664"/>
          </a:xfrm>
          <a:prstGeom prst="rect">
            <a:avLst/>
          </a:prstGeom>
          <a:noFill/>
        </p:spPr>
        <p:txBody>
          <a:bodyPr wrap="square" rtlCol="0">
            <a:spAutoFit/>
          </a:bodyPr>
          <a:lstStyle/>
          <a:p>
            <a:r>
              <a:rPr lang="nl-NL" sz="1400"/>
              <a:t>Convert knowledge on system and tests into structured descriptions.</a:t>
            </a:r>
          </a:p>
        </p:txBody>
      </p:sp>
      <p:sp>
        <p:nvSpPr>
          <p:cNvPr id="33" name="Tekstvak 32">
            <a:extLst>
              <a:ext uri="{FF2B5EF4-FFF2-40B4-BE49-F238E27FC236}">
                <a16:creationId xmlns:a16="http://schemas.microsoft.com/office/drawing/2014/main" id="{D6FCA65C-3BED-B605-0A89-996EF4E04DF7}"/>
              </a:ext>
            </a:extLst>
          </p:cNvPr>
          <p:cNvSpPr txBox="1"/>
          <p:nvPr/>
        </p:nvSpPr>
        <p:spPr>
          <a:xfrm>
            <a:off x="5916713" y="5724644"/>
            <a:ext cx="2360389" cy="954107"/>
          </a:xfrm>
          <a:prstGeom prst="rect">
            <a:avLst/>
          </a:prstGeom>
          <a:noFill/>
        </p:spPr>
        <p:txBody>
          <a:bodyPr wrap="square" rtlCol="0">
            <a:spAutoFit/>
          </a:bodyPr>
          <a:lstStyle/>
          <a:p>
            <a:r>
              <a:rPr lang="nl-NL" sz="1400"/>
              <a:t>Generate influence diagram containing only basic nodes (chance, decision, utility) by expanding objects.</a:t>
            </a:r>
          </a:p>
        </p:txBody>
      </p:sp>
      <p:sp>
        <p:nvSpPr>
          <p:cNvPr id="34" name="Tekstvak 33">
            <a:extLst>
              <a:ext uri="{FF2B5EF4-FFF2-40B4-BE49-F238E27FC236}">
                <a16:creationId xmlns:a16="http://schemas.microsoft.com/office/drawing/2014/main" id="{B5FA44F2-5350-0D40-C5D6-C7F0B207A77D}"/>
              </a:ext>
            </a:extLst>
          </p:cNvPr>
          <p:cNvSpPr txBox="1"/>
          <p:nvPr/>
        </p:nvSpPr>
        <p:spPr>
          <a:xfrm>
            <a:off x="8571294" y="5724644"/>
            <a:ext cx="2645940" cy="738664"/>
          </a:xfrm>
          <a:prstGeom prst="rect">
            <a:avLst/>
          </a:prstGeom>
          <a:noFill/>
        </p:spPr>
        <p:txBody>
          <a:bodyPr wrap="square" rtlCol="0">
            <a:spAutoFit/>
          </a:bodyPr>
          <a:lstStyle/>
          <a:p>
            <a:r>
              <a:rPr lang="nl-NL" sz="1400"/>
              <a:t>Given evidence infer belief in status of system, advise next steps.</a:t>
            </a:r>
          </a:p>
        </p:txBody>
      </p:sp>
      <p:sp>
        <p:nvSpPr>
          <p:cNvPr id="4" name="Rechthoek 3">
            <a:extLst>
              <a:ext uri="{FF2B5EF4-FFF2-40B4-BE49-F238E27FC236}">
                <a16:creationId xmlns:a16="http://schemas.microsoft.com/office/drawing/2014/main" id="{B1EF0834-9258-48B5-CCBD-1B43AFDFDCD5}"/>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Automatic Generation of ID’s</a:t>
            </a:r>
            <a:endParaRPr lang="nl-NL" sz="1400">
              <a:solidFill>
                <a:schemeClr val="tx1"/>
              </a:solidFill>
            </a:endParaRPr>
          </a:p>
        </p:txBody>
      </p:sp>
      <p:sp>
        <p:nvSpPr>
          <p:cNvPr id="10" name="Tekstvak 9">
            <a:extLst>
              <a:ext uri="{FF2B5EF4-FFF2-40B4-BE49-F238E27FC236}">
                <a16:creationId xmlns:a16="http://schemas.microsoft.com/office/drawing/2014/main" id="{8480462A-697A-48B4-4CCF-B8FE9DF7DB3A}"/>
              </a:ext>
            </a:extLst>
          </p:cNvPr>
          <p:cNvSpPr txBox="1"/>
          <p:nvPr/>
        </p:nvSpPr>
        <p:spPr>
          <a:xfrm>
            <a:off x="2870293" y="4739733"/>
            <a:ext cx="465556" cy="230832"/>
          </a:xfrm>
          <a:prstGeom prst="rect">
            <a:avLst/>
          </a:prstGeom>
          <a:noFill/>
        </p:spPr>
        <p:txBody>
          <a:bodyPr wrap="square" rtlCol="0">
            <a:spAutoFit/>
          </a:bodyPr>
          <a:lstStyle/>
          <a:p>
            <a:r>
              <a:rPr lang="nl-NL" sz="900"/>
              <a:t>script</a:t>
            </a:r>
          </a:p>
        </p:txBody>
      </p:sp>
      <p:sp>
        <p:nvSpPr>
          <p:cNvPr id="12" name="Tekstvak 11">
            <a:extLst>
              <a:ext uri="{FF2B5EF4-FFF2-40B4-BE49-F238E27FC236}">
                <a16:creationId xmlns:a16="http://schemas.microsoft.com/office/drawing/2014/main" id="{D7204CF6-011C-0F59-39D9-C46E694C9134}"/>
              </a:ext>
            </a:extLst>
          </p:cNvPr>
          <p:cNvSpPr txBox="1"/>
          <p:nvPr/>
        </p:nvSpPr>
        <p:spPr>
          <a:xfrm>
            <a:off x="5456915" y="4739733"/>
            <a:ext cx="465556" cy="230832"/>
          </a:xfrm>
          <a:prstGeom prst="rect">
            <a:avLst/>
          </a:prstGeom>
          <a:noFill/>
        </p:spPr>
        <p:txBody>
          <a:bodyPr wrap="square" rtlCol="0">
            <a:spAutoFit/>
          </a:bodyPr>
          <a:lstStyle/>
          <a:p>
            <a:r>
              <a:rPr lang="nl-NL" sz="900"/>
              <a:t>script</a:t>
            </a:r>
          </a:p>
        </p:txBody>
      </p:sp>
      <p:sp>
        <p:nvSpPr>
          <p:cNvPr id="13" name="Tekstvak 12">
            <a:extLst>
              <a:ext uri="{FF2B5EF4-FFF2-40B4-BE49-F238E27FC236}">
                <a16:creationId xmlns:a16="http://schemas.microsoft.com/office/drawing/2014/main" id="{D88820DE-5B44-C69B-90F9-6CA9EBAFA660}"/>
              </a:ext>
            </a:extLst>
          </p:cNvPr>
          <p:cNvSpPr txBox="1"/>
          <p:nvPr/>
        </p:nvSpPr>
        <p:spPr>
          <a:xfrm>
            <a:off x="8007344" y="4739733"/>
            <a:ext cx="661643" cy="230832"/>
          </a:xfrm>
          <a:prstGeom prst="rect">
            <a:avLst/>
          </a:prstGeom>
          <a:noFill/>
        </p:spPr>
        <p:txBody>
          <a:bodyPr wrap="square" rtlCol="0">
            <a:spAutoFit/>
          </a:bodyPr>
          <a:lstStyle/>
          <a:p>
            <a:r>
              <a:rPr lang="nl-NL" sz="900"/>
              <a:t>pyAgrum</a:t>
            </a:r>
          </a:p>
        </p:txBody>
      </p:sp>
      <p:sp>
        <p:nvSpPr>
          <p:cNvPr id="15" name="Tekstvak 14">
            <a:extLst>
              <a:ext uri="{FF2B5EF4-FFF2-40B4-BE49-F238E27FC236}">
                <a16:creationId xmlns:a16="http://schemas.microsoft.com/office/drawing/2014/main" id="{0E014F65-120B-039E-30AC-92A85029A335}"/>
              </a:ext>
            </a:extLst>
          </p:cNvPr>
          <p:cNvSpPr txBox="1"/>
          <p:nvPr/>
        </p:nvSpPr>
        <p:spPr>
          <a:xfrm>
            <a:off x="3174381" y="1448166"/>
            <a:ext cx="8173843" cy="954107"/>
          </a:xfrm>
          <a:prstGeom prst="rect">
            <a:avLst/>
          </a:prstGeom>
          <a:noFill/>
        </p:spPr>
        <p:txBody>
          <a:bodyPr wrap="square" rtlCol="0">
            <a:spAutoFit/>
          </a:bodyPr>
          <a:lstStyle/>
          <a:p>
            <a:r>
              <a:rPr lang="nl-NL" sz="1400"/>
              <a:t>High-tech systems contain a large # of components and structures are complex.</a:t>
            </a:r>
          </a:p>
          <a:p>
            <a:r>
              <a:rPr lang="nl-NL" sz="1400"/>
              <a:t>Creating a influence diagram manually is hard to and error prone.</a:t>
            </a:r>
          </a:p>
          <a:p>
            <a:r>
              <a:rPr lang="nl-NL" sz="1400"/>
              <a:t>No software was found to </a:t>
            </a:r>
            <a:r>
              <a:rPr lang="nl-NL" sz="1400" err="1"/>
              <a:t>automatically create influence diagrams.</a:t>
            </a:r>
            <a:endParaRPr lang="nl-NL" sz="1400"/>
          </a:p>
          <a:p>
            <a:endParaRPr lang="nl-NL" sz="1400"/>
          </a:p>
        </p:txBody>
      </p:sp>
      <p:sp>
        <p:nvSpPr>
          <p:cNvPr id="16" name="Tekstvak 15">
            <a:extLst>
              <a:ext uri="{FF2B5EF4-FFF2-40B4-BE49-F238E27FC236}">
                <a16:creationId xmlns:a16="http://schemas.microsoft.com/office/drawing/2014/main" id="{D5620DB8-8ABD-DF6B-DB8C-6ACC346D6EFB}"/>
              </a:ext>
            </a:extLst>
          </p:cNvPr>
          <p:cNvSpPr txBox="1"/>
          <p:nvPr/>
        </p:nvSpPr>
        <p:spPr>
          <a:xfrm>
            <a:off x="3150218" y="2298669"/>
            <a:ext cx="8173843" cy="738664"/>
          </a:xfrm>
          <a:prstGeom prst="rect">
            <a:avLst/>
          </a:prstGeom>
          <a:noFill/>
        </p:spPr>
        <p:txBody>
          <a:bodyPr wrap="square" rtlCol="0">
            <a:spAutoFit/>
          </a:bodyPr>
          <a:lstStyle/>
          <a:p>
            <a:r>
              <a:rPr lang="nl-NL" sz="1400"/>
              <a:t>High tech systems contains many recurring components, enabling reuse is essential.</a:t>
            </a:r>
          </a:p>
          <a:p>
            <a:r>
              <a:rPr lang="nl-NL" sz="1400"/>
              <a:t>Apply steps for manual creation; first causal structure then variable configuration.</a:t>
            </a:r>
          </a:p>
          <a:p>
            <a:r>
              <a:rPr lang="nl-NL" sz="1400"/>
              <a:t>Use software solutions for probability networks as much as possible.</a:t>
            </a:r>
          </a:p>
        </p:txBody>
      </p:sp>
      <p:sp>
        <p:nvSpPr>
          <p:cNvPr id="17" name="Tekstvak 16">
            <a:extLst>
              <a:ext uri="{FF2B5EF4-FFF2-40B4-BE49-F238E27FC236}">
                <a16:creationId xmlns:a16="http://schemas.microsoft.com/office/drawing/2014/main" id="{72C26649-681A-4ADE-CD56-DF517E512E4A}"/>
              </a:ext>
            </a:extLst>
          </p:cNvPr>
          <p:cNvSpPr txBox="1"/>
          <p:nvPr/>
        </p:nvSpPr>
        <p:spPr>
          <a:xfrm>
            <a:off x="3150218" y="3216286"/>
            <a:ext cx="8173843" cy="738664"/>
          </a:xfrm>
          <a:prstGeom prst="rect">
            <a:avLst/>
          </a:prstGeom>
          <a:noFill/>
        </p:spPr>
        <p:txBody>
          <a:bodyPr wrap="square" rtlCol="0">
            <a:spAutoFit/>
          </a:bodyPr>
          <a:lstStyle/>
          <a:p>
            <a:r>
              <a:rPr lang="nl-NL" sz="1400"/>
              <a:t>Converts structured knowledge on systems and tests via 2 steps into an influence diagram.</a:t>
            </a:r>
          </a:p>
          <a:p>
            <a:r>
              <a:rPr lang="nl-NL" sz="1400"/>
              <a:t>Uses object orientation to enable reuse and easier validation of parts.</a:t>
            </a:r>
          </a:p>
          <a:p>
            <a:r>
              <a:rPr lang="nl-NL" sz="1400"/>
              <a:t>Uses general programming language were needed reuses existing software were possible. </a:t>
            </a:r>
          </a:p>
        </p:txBody>
      </p:sp>
      <p:sp>
        <p:nvSpPr>
          <p:cNvPr id="18" name="Rechthoek 17">
            <a:extLst>
              <a:ext uri="{FF2B5EF4-FFF2-40B4-BE49-F238E27FC236}">
                <a16:creationId xmlns:a16="http://schemas.microsoft.com/office/drawing/2014/main" id="{2B24F3F7-2185-C149-A3A7-9B47B529F809}"/>
              </a:ext>
            </a:extLst>
          </p:cNvPr>
          <p:cNvSpPr/>
          <p:nvPr/>
        </p:nvSpPr>
        <p:spPr>
          <a:xfrm>
            <a:off x="867937" y="1448167"/>
            <a:ext cx="2085278" cy="717822"/>
          </a:xfrm>
          <a:prstGeom prst="rect">
            <a:avLst/>
          </a:prstGeom>
          <a:noFill/>
        </p:spPr>
        <p:style>
          <a:lnRef idx="3">
            <a:schemeClr val="lt1"/>
          </a:lnRef>
          <a:fillRef idx="1">
            <a:schemeClr val="accent3"/>
          </a:fillRef>
          <a:effectRef idx="1">
            <a:schemeClr val="accent3"/>
          </a:effectRef>
          <a:fontRef idx="minor">
            <a:schemeClr val="lt1"/>
          </a:fontRef>
        </p:style>
        <p:txBody>
          <a:bodyPr rtlCol="0" anchor="t"/>
          <a:lstStyle/>
          <a:p>
            <a:r>
              <a:rPr lang="nl-NL" sz="1400" b="1">
                <a:solidFill>
                  <a:schemeClr val="tx1"/>
                </a:solidFill>
              </a:rPr>
              <a:t>Complication: </a:t>
            </a:r>
          </a:p>
        </p:txBody>
      </p:sp>
      <p:sp>
        <p:nvSpPr>
          <p:cNvPr id="19" name="Rechthoek 18">
            <a:extLst>
              <a:ext uri="{FF2B5EF4-FFF2-40B4-BE49-F238E27FC236}">
                <a16:creationId xmlns:a16="http://schemas.microsoft.com/office/drawing/2014/main" id="{7F48D414-5343-E1C5-200C-0F15ED499EF9}"/>
              </a:ext>
            </a:extLst>
          </p:cNvPr>
          <p:cNvSpPr/>
          <p:nvPr/>
        </p:nvSpPr>
        <p:spPr>
          <a:xfrm>
            <a:off x="843776" y="2298669"/>
            <a:ext cx="2085278" cy="806567"/>
          </a:xfrm>
          <a:prstGeom prst="rect">
            <a:avLst/>
          </a:prstGeom>
          <a:noFill/>
        </p:spPr>
        <p:style>
          <a:lnRef idx="3">
            <a:schemeClr val="lt1"/>
          </a:lnRef>
          <a:fillRef idx="1">
            <a:schemeClr val="accent2"/>
          </a:fillRef>
          <a:effectRef idx="1">
            <a:schemeClr val="accent2"/>
          </a:effectRef>
          <a:fontRef idx="minor">
            <a:schemeClr val="lt1"/>
          </a:fontRef>
        </p:style>
        <p:txBody>
          <a:bodyPr rtlCol="0" anchor="t"/>
          <a:lstStyle/>
          <a:p>
            <a:r>
              <a:rPr lang="nl-NL" sz="1400" b="1">
                <a:solidFill>
                  <a:schemeClr val="tx1"/>
                </a:solidFill>
              </a:rPr>
              <a:t>Solution requirements:  </a:t>
            </a:r>
          </a:p>
        </p:txBody>
      </p:sp>
      <p:sp>
        <p:nvSpPr>
          <p:cNvPr id="20" name="Rechthoek 19">
            <a:extLst>
              <a:ext uri="{FF2B5EF4-FFF2-40B4-BE49-F238E27FC236}">
                <a16:creationId xmlns:a16="http://schemas.microsoft.com/office/drawing/2014/main" id="{7B31DA83-1EB1-72F0-B6C3-58A6C5F7CABD}"/>
              </a:ext>
            </a:extLst>
          </p:cNvPr>
          <p:cNvSpPr/>
          <p:nvPr/>
        </p:nvSpPr>
        <p:spPr>
          <a:xfrm>
            <a:off x="843777" y="3216285"/>
            <a:ext cx="2085278" cy="830997"/>
          </a:xfrm>
          <a:prstGeom prst="rect">
            <a:avLst/>
          </a:prstGeom>
          <a:noFill/>
        </p:spPr>
        <p:style>
          <a:lnRef idx="3">
            <a:schemeClr val="lt1"/>
          </a:lnRef>
          <a:fillRef idx="1">
            <a:schemeClr val="accent5"/>
          </a:fillRef>
          <a:effectRef idx="1">
            <a:schemeClr val="accent5"/>
          </a:effectRef>
          <a:fontRef idx="minor">
            <a:schemeClr val="lt1"/>
          </a:fontRef>
        </p:style>
        <p:txBody>
          <a:bodyPr rtlCol="0" anchor="t"/>
          <a:lstStyle/>
          <a:p>
            <a:r>
              <a:rPr lang="nl-NL" sz="1400" b="1">
                <a:solidFill>
                  <a:schemeClr val="tx1"/>
                </a:solidFill>
              </a:rPr>
              <a:t>Approach:   </a:t>
            </a:r>
          </a:p>
        </p:txBody>
      </p:sp>
    </p:spTree>
    <p:extLst>
      <p:ext uri="{BB962C8B-B14F-4D97-AF65-F5344CB8AC3E}">
        <p14:creationId xmlns:p14="http://schemas.microsoft.com/office/powerpoint/2010/main" val="2782918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93967970-F0A6-5E42-DF0E-996882068B4B}"/>
              </a:ext>
            </a:extLst>
          </p:cNvPr>
          <p:cNvSpPr>
            <a:spLocks noGrp="1"/>
          </p:cNvSpPr>
          <p:nvPr>
            <p:ph idx="1"/>
          </p:nvPr>
        </p:nvSpPr>
        <p:spPr>
          <a:xfrm>
            <a:off x="516583" y="1473582"/>
            <a:ext cx="11239988" cy="1279772"/>
          </a:xfrm>
        </p:spPr>
        <p:style>
          <a:lnRef idx="3">
            <a:schemeClr val="lt1"/>
          </a:lnRef>
          <a:fillRef idx="1">
            <a:schemeClr val="accent5"/>
          </a:fillRef>
          <a:effectRef idx="1">
            <a:schemeClr val="accent5"/>
          </a:effectRef>
          <a:fontRef idx="minor">
            <a:schemeClr val="lt1"/>
          </a:fontRef>
        </p:style>
        <p:txBody>
          <a:bodyPr rtlCol="0" anchor="ctr"/>
          <a:lstStyle/>
          <a:p>
            <a:pPr marL="0"/>
            <a:r>
              <a:rPr lang="nl-NL" sz="1400">
                <a:solidFill>
                  <a:schemeClr val="lt1"/>
                </a:solidFill>
              </a:rPr>
              <a:t>Object orientation for influence diagrams uses network classes, small influence diagrams that serve as blueprints for objects. </a:t>
            </a:r>
          </a:p>
          <a:p>
            <a:pPr marL="0"/>
            <a:r>
              <a:rPr lang="nl-NL" sz="1400">
                <a:solidFill>
                  <a:schemeClr val="lt1"/>
                </a:solidFill>
              </a:rPr>
              <a:t>An ”assembly” defines which objects collectively form an object-oriented influence diagram. </a:t>
            </a:r>
          </a:p>
          <a:p>
            <a:pPr marL="0"/>
            <a:r>
              <a:rPr lang="nl-NL" sz="1400">
                <a:solidFill>
                  <a:schemeClr val="lt1"/>
                </a:solidFill>
              </a:rPr>
              <a:t>Network classes are natural fit for components, connections, tests or other elements from the problem domain.</a:t>
            </a:r>
          </a:p>
          <a:p>
            <a:pPr marL="0"/>
            <a:r>
              <a:rPr lang="nl-NL" sz="1400">
                <a:solidFill>
                  <a:schemeClr val="lt1"/>
                </a:solidFill>
              </a:rPr>
              <a:t>Reuse, validation and scaling of diagrams becomes easier.</a:t>
            </a:r>
          </a:p>
        </p:txBody>
      </p:sp>
      <p:sp>
        <p:nvSpPr>
          <p:cNvPr id="4" name="Rechthoek 3">
            <a:extLst>
              <a:ext uri="{FF2B5EF4-FFF2-40B4-BE49-F238E27FC236}">
                <a16:creationId xmlns:a16="http://schemas.microsoft.com/office/drawing/2014/main" id="{564C6A70-8C75-C86F-8832-93EAFA37B5D5}"/>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Automatic Generation of ID’s</a:t>
            </a:r>
            <a:endParaRPr lang="nl-NL" sz="1400">
              <a:solidFill>
                <a:schemeClr val="tx1"/>
              </a:solidFill>
            </a:endParaRPr>
          </a:p>
        </p:txBody>
      </p:sp>
      <p:pic>
        <p:nvPicPr>
          <p:cNvPr id="6" name="Afbeelding 5">
            <a:extLst>
              <a:ext uri="{FF2B5EF4-FFF2-40B4-BE49-F238E27FC236}">
                <a16:creationId xmlns:a16="http://schemas.microsoft.com/office/drawing/2014/main" id="{5D4FCFB1-0EAD-F338-23F1-1904B05BFE7E}"/>
              </a:ext>
            </a:extLst>
          </p:cNvPr>
          <p:cNvPicPr>
            <a:picLocks noChangeAspect="1"/>
          </p:cNvPicPr>
          <p:nvPr/>
        </p:nvPicPr>
        <p:blipFill>
          <a:blip r:embed="rId2"/>
          <a:stretch>
            <a:fillRect/>
          </a:stretch>
        </p:blipFill>
        <p:spPr>
          <a:xfrm>
            <a:off x="410688" y="2924431"/>
            <a:ext cx="2553036" cy="2446317"/>
          </a:xfrm>
          <a:prstGeom prst="rect">
            <a:avLst/>
          </a:prstGeom>
        </p:spPr>
      </p:pic>
      <p:sp>
        <p:nvSpPr>
          <p:cNvPr id="7" name="Tekstvak 6">
            <a:extLst>
              <a:ext uri="{FF2B5EF4-FFF2-40B4-BE49-F238E27FC236}">
                <a16:creationId xmlns:a16="http://schemas.microsoft.com/office/drawing/2014/main" id="{2D078781-B60C-91C7-A7F8-15B97C53A101}"/>
              </a:ext>
            </a:extLst>
          </p:cNvPr>
          <p:cNvSpPr txBox="1"/>
          <p:nvPr/>
        </p:nvSpPr>
        <p:spPr>
          <a:xfrm>
            <a:off x="259366" y="5703259"/>
            <a:ext cx="2941035" cy="738664"/>
          </a:xfrm>
          <a:prstGeom prst="rect">
            <a:avLst/>
          </a:prstGeom>
          <a:noFill/>
        </p:spPr>
        <p:txBody>
          <a:bodyPr wrap="square" rtlCol="0">
            <a:spAutoFit/>
          </a:bodyPr>
          <a:lstStyle/>
          <a:p>
            <a:r>
              <a:rPr lang="nl-NL" sz="1400"/>
              <a:t>Network class for component defines inputs, output, health + interfaces</a:t>
            </a:r>
          </a:p>
        </p:txBody>
      </p:sp>
      <p:sp>
        <p:nvSpPr>
          <p:cNvPr id="8" name="Tekstvak 7">
            <a:extLst>
              <a:ext uri="{FF2B5EF4-FFF2-40B4-BE49-F238E27FC236}">
                <a16:creationId xmlns:a16="http://schemas.microsoft.com/office/drawing/2014/main" id="{C7649F53-C3BD-A33E-CC04-37298F1CC1F5}"/>
              </a:ext>
            </a:extLst>
          </p:cNvPr>
          <p:cNvSpPr txBox="1"/>
          <p:nvPr/>
        </p:nvSpPr>
        <p:spPr>
          <a:xfrm>
            <a:off x="3342909" y="5697320"/>
            <a:ext cx="4460727" cy="954107"/>
          </a:xfrm>
          <a:prstGeom prst="rect">
            <a:avLst/>
          </a:prstGeom>
          <a:noFill/>
        </p:spPr>
        <p:txBody>
          <a:bodyPr wrap="square" rtlCol="0">
            <a:spAutoFit/>
          </a:bodyPr>
          <a:lstStyle/>
          <a:p>
            <a:r>
              <a:rPr lang="nl-NL" sz="1400"/>
              <a:t>Objects are created from network class and description. </a:t>
            </a:r>
          </a:p>
          <a:p>
            <a:r>
              <a:rPr lang="nl-NL" sz="1400"/>
              <a:t>Objects contain all info: structure, states probabilities, connections, ..</a:t>
            </a:r>
          </a:p>
        </p:txBody>
      </p:sp>
      <p:sp>
        <p:nvSpPr>
          <p:cNvPr id="9" name="Tekstvak 8">
            <a:extLst>
              <a:ext uri="{FF2B5EF4-FFF2-40B4-BE49-F238E27FC236}">
                <a16:creationId xmlns:a16="http://schemas.microsoft.com/office/drawing/2014/main" id="{338AD566-E2C4-7FCE-0879-C1D6354709A3}"/>
              </a:ext>
            </a:extLst>
          </p:cNvPr>
          <p:cNvSpPr txBox="1"/>
          <p:nvPr/>
        </p:nvSpPr>
        <p:spPr>
          <a:xfrm>
            <a:off x="8197933" y="5697320"/>
            <a:ext cx="3566556" cy="738664"/>
          </a:xfrm>
          <a:prstGeom prst="rect">
            <a:avLst/>
          </a:prstGeom>
          <a:noFill/>
        </p:spPr>
        <p:txBody>
          <a:bodyPr wrap="square" rtlCol="0">
            <a:spAutoFit/>
          </a:bodyPr>
          <a:lstStyle/>
          <a:p>
            <a:r>
              <a:rPr lang="nl-NL" sz="1400"/>
              <a:t>Objects are “expanded” to chance, decision, utility nodes as part of an pyAgrum influence diagram.</a:t>
            </a:r>
          </a:p>
        </p:txBody>
      </p:sp>
      <p:pic>
        <p:nvPicPr>
          <p:cNvPr id="11" name="Afbeelding 10" descr="Afbeelding met tekst, ontvangst, Lettertype, algebra&#10;&#10;Automatisch gegenereerde beschrijving">
            <a:extLst>
              <a:ext uri="{FF2B5EF4-FFF2-40B4-BE49-F238E27FC236}">
                <a16:creationId xmlns:a16="http://schemas.microsoft.com/office/drawing/2014/main" id="{D2681C64-AD64-8BC9-35A6-8D3A71CF2DF2}"/>
              </a:ext>
            </a:extLst>
          </p:cNvPr>
          <p:cNvPicPr>
            <a:picLocks noChangeAspect="1"/>
          </p:cNvPicPr>
          <p:nvPr/>
        </p:nvPicPr>
        <p:blipFill>
          <a:blip r:embed="rId3"/>
          <a:srcRect r="17289"/>
          <a:stretch/>
        </p:blipFill>
        <p:spPr>
          <a:xfrm>
            <a:off x="3548311" y="3469581"/>
            <a:ext cx="3440319" cy="1795403"/>
          </a:xfrm>
          <a:prstGeom prst="rect">
            <a:avLst/>
          </a:prstGeom>
        </p:spPr>
      </p:pic>
      <p:pic>
        <p:nvPicPr>
          <p:cNvPr id="15" name="Afbeelding 14" descr="Afbeelding met tekst, schermopname, cirkel, diagram&#10;&#10;Automatisch gegenereerde beschrijving">
            <a:extLst>
              <a:ext uri="{FF2B5EF4-FFF2-40B4-BE49-F238E27FC236}">
                <a16:creationId xmlns:a16="http://schemas.microsoft.com/office/drawing/2014/main" id="{8E31A1C0-903A-E7CA-7159-A2F39B709F25}"/>
              </a:ext>
            </a:extLst>
          </p:cNvPr>
          <p:cNvPicPr>
            <a:picLocks noChangeAspect="1"/>
          </p:cNvPicPr>
          <p:nvPr/>
        </p:nvPicPr>
        <p:blipFill>
          <a:blip r:embed="rId4"/>
          <a:stretch>
            <a:fillRect/>
          </a:stretch>
        </p:blipFill>
        <p:spPr>
          <a:xfrm>
            <a:off x="8197933" y="3254748"/>
            <a:ext cx="3343345" cy="2225067"/>
          </a:xfrm>
          <a:prstGeom prst="rect">
            <a:avLst/>
          </a:prstGeom>
        </p:spPr>
      </p:pic>
      <p:sp>
        <p:nvSpPr>
          <p:cNvPr id="18" name="Titel 3">
            <a:extLst>
              <a:ext uri="{FF2B5EF4-FFF2-40B4-BE49-F238E27FC236}">
                <a16:creationId xmlns:a16="http://schemas.microsoft.com/office/drawing/2014/main" id="{3CE6F924-58B2-3E39-7266-A69F26E3C211}"/>
              </a:ext>
            </a:extLst>
          </p:cNvPr>
          <p:cNvSpPr txBox="1">
            <a:spLocks/>
          </p:cNvSpPr>
          <p:nvPr/>
        </p:nvSpPr>
        <p:spPr>
          <a:xfrm>
            <a:off x="838200" y="250683"/>
            <a:ext cx="10515600" cy="112750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nl-NL"/>
              <a:t>Object orientation facilitates automatic generation</a:t>
            </a:r>
          </a:p>
          <a:p>
            <a:pPr>
              <a:lnSpc>
                <a:spcPct val="100000"/>
              </a:lnSpc>
            </a:pPr>
            <a:r>
              <a:rPr lang="nl-NL" sz="2400"/>
              <a:t>Deepdive into OO influence diagram step? </a:t>
            </a:r>
          </a:p>
        </p:txBody>
      </p:sp>
      <p:cxnSp>
        <p:nvCxnSpPr>
          <p:cNvPr id="20" name="Rechte verbindingslijn 19">
            <a:extLst>
              <a:ext uri="{FF2B5EF4-FFF2-40B4-BE49-F238E27FC236}">
                <a16:creationId xmlns:a16="http://schemas.microsoft.com/office/drawing/2014/main" id="{D733B3C9-F2FF-70D7-C55F-A15BB45FF21B}"/>
              </a:ext>
            </a:extLst>
          </p:cNvPr>
          <p:cNvCxnSpPr>
            <a:cxnSpLocks/>
          </p:cNvCxnSpPr>
          <p:nvPr/>
        </p:nvCxnSpPr>
        <p:spPr>
          <a:xfrm>
            <a:off x="3200401" y="3019435"/>
            <a:ext cx="0" cy="3607154"/>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Rechte verbindingslijn 20">
            <a:extLst>
              <a:ext uri="{FF2B5EF4-FFF2-40B4-BE49-F238E27FC236}">
                <a16:creationId xmlns:a16="http://schemas.microsoft.com/office/drawing/2014/main" id="{48451C59-4D93-1F12-D7E3-F15BB672E316}"/>
              </a:ext>
            </a:extLst>
          </p:cNvPr>
          <p:cNvCxnSpPr>
            <a:cxnSpLocks/>
          </p:cNvCxnSpPr>
          <p:nvPr/>
        </p:nvCxnSpPr>
        <p:spPr>
          <a:xfrm>
            <a:off x="7942612" y="3019435"/>
            <a:ext cx="0" cy="360715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400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2424BF-50FB-C91A-F11E-E5107980CBF2}"/>
              </a:ext>
            </a:extLst>
          </p:cNvPr>
          <p:cNvSpPr>
            <a:spLocks noGrp="1"/>
          </p:cNvSpPr>
          <p:nvPr>
            <p:ph type="title"/>
          </p:nvPr>
        </p:nvSpPr>
        <p:spPr>
          <a:xfrm>
            <a:off x="838200" y="365125"/>
            <a:ext cx="10515600" cy="826815"/>
          </a:xfrm>
        </p:spPr>
        <p:txBody>
          <a:bodyPr>
            <a:noAutofit/>
          </a:bodyPr>
          <a:lstStyle/>
          <a:p>
            <a:r>
              <a:rPr lang="nl-NL" sz="2800"/>
              <a:t>Exploring application of AI capabilities in high-tech system diagnostics</a:t>
            </a:r>
          </a:p>
        </p:txBody>
      </p:sp>
      <p:sp>
        <p:nvSpPr>
          <p:cNvPr id="3" name="Tijdelijke aanduiding voor inhoud 2">
            <a:extLst>
              <a:ext uri="{FF2B5EF4-FFF2-40B4-BE49-F238E27FC236}">
                <a16:creationId xmlns:a16="http://schemas.microsoft.com/office/drawing/2014/main" id="{0BAC3911-EAE0-CE94-9360-2BB5C070A19A}"/>
              </a:ext>
            </a:extLst>
          </p:cNvPr>
          <p:cNvSpPr>
            <a:spLocks noGrp="1"/>
          </p:cNvSpPr>
          <p:nvPr>
            <p:ph idx="1"/>
          </p:nvPr>
        </p:nvSpPr>
        <p:spPr>
          <a:xfrm>
            <a:off x="3254298" y="2600707"/>
            <a:ext cx="8175702" cy="688469"/>
          </a:xfrm>
        </p:spPr>
        <p:txBody>
          <a:bodyPr>
            <a:noAutofit/>
          </a:bodyPr>
          <a:lstStyle/>
          <a:p>
            <a:pPr marL="0" indent="0">
              <a:buNone/>
            </a:pPr>
            <a:r>
              <a:rPr lang="nl-NL" sz="1200"/>
              <a:t>- This research builds on work by TNO-ESI and others. They used Bayesian networks for high-tech system diagnostics but this implementation lacks decision-making and preferences.</a:t>
            </a:r>
            <a:br>
              <a:rPr lang="nl-NL" sz="1200"/>
            </a:br>
            <a:r>
              <a:rPr lang="nl-NL" sz="1200"/>
              <a:t>- Aim is to reduce knowledge and training requirements for service engineers as systems become increasingly complex.</a:t>
            </a:r>
          </a:p>
        </p:txBody>
      </p:sp>
      <p:sp>
        <p:nvSpPr>
          <p:cNvPr id="4" name="Rechthoek 3">
            <a:extLst>
              <a:ext uri="{FF2B5EF4-FFF2-40B4-BE49-F238E27FC236}">
                <a16:creationId xmlns:a16="http://schemas.microsoft.com/office/drawing/2014/main" id="{38C16807-EA13-9138-6EDB-F2EF812070CF}"/>
              </a:ext>
            </a:extLst>
          </p:cNvPr>
          <p:cNvSpPr/>
          <p:nvPr/>
        </p:nvSpPr>
        <p:spPr>
          <a:xfrm>
            <a:off x="820775" y="1492421"/>
            <a:ext cx="2085278" cy="969096"/>
          </a:xfrm>
          <a:prstGeom prst="rect">
            <a:avLst/>
          </a:prstGeom>
          <a:solidFill>
            <a:schemeClr val="tx2">
              <a:lumMod val="75000"/>
              <a:lumOff val="2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AI capabilities needed for diagnostics</a:t>
            </a:r>
          </a:p>
        </p:txBody>
      </p:sp>
      <p:sp>
        <p:nvSpPr>
          <p:cNvPr id="5" name="Rechthoek 4">
            <a:extLst>
              <a:ext uri="{FF2B5EF4-FFF2-40B4-BE49-F238E27FC236}">
                <a16:creationId xmlns:a16="http://schemas.microsoft.com/office/drawing/2014/main" id="{F829C5AD-8873-E878-4FB2-620C7884CDD7}"/>
              </a:ext>
            </a:extLst>
          </p:cNvPr>
          <p:cNvSpPr/>
          <p:nvPr/>
        </p:nvSpPr>
        <p:spPr>
          <a:xfrm>
            <a:off x="827049" y="2600707"/>
            <a:ext cx="2085278" cy="738664"/>
          </a:xfrm>
          <a:prstGeom prst="rect">
            <a:avLst/>
          </a:prstGeom>
          <a:solidFill>
            <a:schemeClr val="tx2">
              <a:lumMod val="75000"/>
              <a:lumOff val="2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TNO-ESI research using Bayesian Networks</a:t>
            </a:r>
          </a:p>
        </p:txBody>
      </p:sp>
      <p:sp>
        <p:nvSpPr>
          <p:cNvPr id="6" name="Rechthoek 5">
            <a:extLst>
              <a:ext uri="{FF2B5EF4-FFF2-40B4-BE49-F238E27FC236}">
                <a16:creationId xmlns:a16="http://schemas.microsoft.com/office/drawing/2014/main" id="{A59934CE-DC56-EC85-28A1-E8B2113A45AD}"/>
              </a:ext>
            </a:extLst>
          </p:cNvPr>
          <p:cNvSpPr/>
          <p:nvPr/>
        </p:nvSpPr>
        <p:spPr>
          <a:xfrm>
            <a:off x="838200" y="3569803"/>
            <a:ext cx="2085278" cy="738664"/>
          </a:xfrm>
          <a:prstGeom prst="rect">
            <a:avLst/>
          </a:prstGeom>
          <a:solidFill>
            <a:schemeClr val="tx2">
              <a:lumMod val="75000"/>
              <a:lumOff val="2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Key challenges using inflence diagram</a:t>
            </a:r>
            <a:endParaRPr lang="nl-NL" sz="1400"/>
          </a:p>
        </p:txBody>
      </p:sp>
      <p:sp>
        <p:nvSpPr>
          <p:cNvPr id="7" name="Rechthoek 6">
            <a:extLst>
              <a:ext uri="{FF2B5EF4-FFF2-40B4-BE49-F238E27FC236}">
                <a16:creationId xmlns:a16="http://schemas.microsoft.com/office/drawing/2014/main" id="{E3D5062E-406E-72A7-E7E2-9505B7988DA7}"/>
              </a:ext>
            </a:extLst>
          </p:cNvPr>
          <p:cNvSpPr/>
          <p:nvPr/>
        </p:nvSpPr>
        <p:spPr>
          <a:xfrm>
            <a:off x="820775" y="4644808"/>
            <a:ext cx="2085278" cy="738664"/>
          </a:xfrm>
          <a:prstGeom prst="rect">
            <a:avLst/>
          </a:prstGeom>
          <a:solidFill>
            <a:schemeClr val="tx2">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Wieringa’s design science approach</a:t>
            </a:r>
            <a:endParaRPr lang="nl-NL"/>
          </a:p>
        </p:txBody>
      </p:sp>
      <p:sp>
        <p:nvSpPr>
          <p:cNvPr id="8" name="Tijdelijke aanduiding voor inhoud 2">
            <a:extLst>
              <a:ext uri="{FF2B5EF4-FFF2-40B4-BE49-F238E27FC236}">
                <a16:creationId xmlns:a16="http://schemas.microsoft.com/office/drawing/2014/main" id="{C65C30CE-85DA-B2E7-3B4E-D2E09032E692}"/>
              </a:ext>
            </a:extLst>
          </p:cNvPr>
          <p:cNvSpPr txBox="1">
            <a:spLocks/>
          </p:cNvSpPr>
          <p:nvPr/>
        </p:nvSpPr>
        <p:spPr>
          <a:xfrm>
            <a:off x="3254298" y="3571704"/>
            <a:ext cx="8175702" cy="9285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a:t>- This research is scoped to address key challenges critical to the feasibility of an influence diagram-based implementation. </a:t>
            </a:r>
            <a:br>
              <a:rPr lang="nl-NL" sz="1200"/>
            </a:br>
            <a:r>
              <a:rPr lang="nl-NL" sz="1200"/>
              <a:t>1. Automatic generation of influence diagrams </a:t>
            </a:r>
            <a:br>
              <a:rPr lang="nl-NL" sz="1200"/>
            </a:br>
            <a:r>
              <a:rPr lang="nl-NL" sz="1200"/>
              <a:t>2. modeling systems and tests </a:t>
            </a:r>
            <a:br>
              <a:rPr lang="nl-NL" sz="1200"/>
            </a:br>
            <a:r>
              <a:rPr lang="nl-NL" sz="1200"/>
              <a:t>3. select the next best action for service engineers from multiple decisions in an influence diagram.</a:t>
            </a:r>
          </a:p>
        </p:txBody>
      </p:sp>
      <p:sp>
        <p:nvSpPr>
          <p:cNvPr id="9" name="Tijdelijke aanduiding voor inhoud 2">
            <a:extLst>
              <a:ext uri="{FF2B5EF4-FFF2-40B4-BE49-F238E27FC236}">
                <a16:creationId xmlns:a16="http://schemas.microsoft.com/office/drawing/2014/main" id="{E819E167-B893-9DFC-1B9B-AC5439976F8F}"/>
              </a:ext>
            </a:extLst>
          </p:cNvPr>
          <p:cNvSpPr txBox="1">
            <a:spLocks/>
          </p:cNvSpPr>
          <p:nvPr/>
        </p:nvSpPr>
        <p:spPr>
          <a:xfrm>
            <a:off x="3254298" y="1486277"/>
            <a:ext cx="8175702" cy="826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a:t>- AI capabilities needed are: reasoning under uncertainty, problem-solving, knowledge representation, and decision-making. Capabilities implemented via an Influence Diagram.</a:t>
            </a:r>
            <a:br>
              <a:rPr lang="nl-NL" sz="1200"/>
            </a:br>
            <a:r>
              <a:rPr lang="nl-NL" sz="1200"/>
              <a:t>- An Influence Diagram is a probability network augmented with decision-support elements. An influence diagram infers a subjective belief on a system's health from observed behaviors. These beliefs combined with embedded preferences determine optimal decisions. </a:t>
            </a:r>
          </a:p>
        </p:txBody>
      </p:sp>
      <p:sp>
        <p:nvSpPr>
          <p:cNvPr id="10" name="Tijdelijke aanduiding voor inhoud 2">
            <a:extLst>
              <a:ext uri="{FF2B5EF4-FFF2-40B4-BE49-F238E27FC236}">
                <a16:creationId xmlns:a16="http://schemas.microsoft.com/office/drawing/2014/main" id="{818F2444-3E3A-F789-5E89-E12E38F01E6C}"/>
              </a:ext>
            </a:extLst>
          </p:cNvPr>
          <p:cNvSpPr txBox="1">
            <a:spLocks/>
          </p:cNvSpPr>
          <p:nvPr/>
        </p:nvSpPr>
        <p:spPr>
          <a:xfrm>
            <a:off x="3254298" y="4644808"/>
            <a:ext cx="8175702" cy="8138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1200"/>
              <a:t>- This research uses the solution oriented design science approach described by Wieringa. </a:t>
            </a:r>
            <a:br>
              <a:rPr lang="nl-NL" sz="1200"/>
            </a:br>
            <a:r>
              <a:rPr lang="nl-NL" sz="1200"/>
              <a:t>- Several prototypes helped to explore designs in a simulated problem context. The problem context for this research consists of stakeholders who produce, use and repair high tech systems. Real life implementations are out of scope.</a:t>
            </a:r>
          </a:p>
        </p:txBody>
      </p:sp>
    </p:spTree>
    <p:extLst>
      <p:ext uri="{BB962C8B-B14F-4D97-AF65-F5344CB8AC3E}">
        <p14:creationId xmlns:p14="http://schemas.microsoft.com/office/powerpoint/2010/main" val="1037619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43094" y="3476022"/>
            <a:ext cx="4051080" cy="2246769"/>
          </a:xfrm>
          <a:prstGeom prst="rect">
            <a:avLst/>
          </a:prstGeom>
          <a:noFill/>
        </p:spPr>
        <p:txBody>
          <a:bodyPr wrap="square" rtlCol="0">
            <a:spAutoFit/>
          </a:bodyPr>
          <a:lstStyle/>
          <a:p>
            <a:r>
              <a:rPr lang="nl-NL" sz="1400"/>
              <a:t>The approach for the automatic generation of influence diagrams is demonstrated to work, it delivers a valid influence diagram for use in standard library pyAgrum</a:t>
            </a:r>
          </a:p>
          <a:p>
            <a:r>
              <a:rPr lang="nl-NL" sz="1400"/>
              <a:t>Dynamic creation of influence diagrams is possible, for example extending diagram based on additional incoming evidence.</a:t>
            </a:r>
          </a:p>
          <a:p>
            <a:r>
              <a:rPr lang="nl-NL" sz="1400"/>
              <a:t>While shown effective for small systems and limited tests, it is expected to scale to larger systems.</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19" y="1497408"/>
            <a:ext cx="4091831" cy="1600438"/>
          </a:xfrm>
          <a:prstGeom prst="rect">
            <a:avLst/>
          </a:prstGeom>
          <a:noFill/>
        </p:spPr>
        <p:txBody>
          <a:bodyPr wrap="square" rtlCol="0">
            <a:spAutoFit/>
          </a:bodyPr>
          <a:lstStyle/>
          <a:p>
            <a:r>
              <a:rPr lang="nl-NL" sz="1400"/>
              <a:t>Contribution on ”type II test” showed additional tests can be added to the approach via new network classes. Even when test is a system wide test as is the case for this test.</a:t>
            </a:r>
          </a:p>
          <a:p>
            <a:r>
              <a:rPr lang="nl-NL" sz="1400"/>
              <a:t>Contribution on “central decision” proved having a seperate network class for tests next to a network class for a component is more flexible.</a:t>
            </a:r>
          </a:p>
        </p:txBody>
      </p:sp>
      <p:sp>
        <p:nvSpPr>
          <p:cNvPr id="13" name="Rechthoek 12">
            <a:extLst>
              <a:ext uri="{FF2B5EF4-FFF2-40B4-BE49-F238E27FC236}">
                <a16:creationId xmlns:a16="http://schemas.microsoft.com/office/drawing/2014/main" id="{A77F6886-A8EA-BBF5-7E1F-401F99B636FB}"/>
              </a:ext>
            </a:extLst>
          </p:cNvPr>
          <p:cNvSpPr/>
          <p:nvPr/>
        </p:nvSpPr>
        <p:spPr>
          <a:xfrm>
            <a:off x="836649" y="3476022"/>
            <a:ext cx="2085278" cy="224676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Validation and conclusion </a:t>
            </a:r>
          </a:p>
        </p:txBody>
      </p:sp>
      <p:sp>
        <p:nvSpPr>
          <p:cNvPr id="14" name="Rechthoek 13">
            <a:extLst>
              <a:ext uri="{FF2B5EF4-FFF2-40B4-BE49-F238E27FC236}">
                <a16:creationId xmlns:a16="http://schemas.microsoft.com/office/drawing/2014/main" id="{54FFD574-227E-ED69-D5EF-CEEE3F030311}"/>
              </a:ext>
            </a:extLst>
          </p:cNvPr>
          <p:cNvSpPr/>
          <p:nvPr/>
        </p:nvSpPr>
        <p:spPr>
          <a:xfrm>
            <a:off x="832728" y="1497407"/>
            <a:ext cx="2085278" cy="160043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Extending approach for  tests</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276578"/>
            <a:ext cx="10515600" cy="1052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Extensions and validation</a:t>
            </a:r>
          </a:p>
          <a:p>
            <a:r>
              <a:rPr lang="nl-NL" sz="2400"/>
              <a:t>Multiple contributions of our research extended the approach.</a:t>
            </a:r>
          </a:p>
        </p:txBody>
      </p:sp>
      <p:sp>
        <p:nvSpPr>
          <p:cNvPr id="2" name="Rechthoek 1">
            <a:extLst>
              <a:ext uri="{FF2B5EF4-FFF2-40B4-BE49-F238E27FC236}">
                <a16:creationId xmlns:a16="http://schemas.microsoft.com/office/drawing/2014/main" id="{9803DCA3-05B2-39B0-6337-8CFEFBA4D7AD}"/>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Automatic Generation of ID’s</a:t>
            </a:r>
            <a:endParaRPr lang="nl-NL" sz="1400">
              <a:solidFill>
                <a:schemeClr val="tx1"/>
              </a:solidFill>
            </a:endParaRPr>
          </a:p>
        </p:txBody>
      </p:sp>
      <p:pic>
        <p:nvPicPr>
          <p:cNvPr id="4" name="Afbeelding 3" descr="Afbeelding met tekst, schermopname, Lettertype&#10;&#10;Automatisch gegenereerde beschrijving">
            <a:extLst>
              <a:ext uri="{FF2B5EF4-FFF2-40B4-BE49-F238E27FC236}">
                <a16:creationId xmlns:a16="http://schemas.microsoft.com/office/drawing/2014/main" id="{B465D0C3-694E-40EA-6A23-AE73B0243062}"/>
              </a:ext>
            </a:extLst>
          </p:cNvPr>
          <p:cNvPicPr>
            <a:picLocks noChangeAspect="1"/>
          </p:cNvPicPr>
          <p:nvPr/>
        </p:nvPicPr>
        <p:blipFill>
          <a:blip r:embed="rId2"/>
          <a:srcRect b="44787"/>
          <a:stretch/>
        </p:blipFill>
        <p:spPr>
          <a:xfrm>
            <a:off x="7463215" y="1497408"/>
            <a:ext cx="4646317" cy="2188590"/>
          </a:xfrm>
          <a:prstGeom prst="rect">
            <a:avLst/>
          </a:prstGeom>
        </p:spPr>
      </p:pic>
      <p:sp>
        <p:nvSpPr>
          <p:cNvPr id="5" name="Tekstvak 4">
            <a:extLst>
              <a:ext uri="{FF2B5EF4-FFF2-40B4-BE49-F238E27FC236}">
                <a16:creationId xmlns:a16="http://schemas.microsoft.com/office/drawing/2014/main" id="{E26D7EF8-6EA9-0481-539C-68E2F8441D03}"/>
              </a:ext>
            </a:extLst>
          </p:cNvPr>
          <p:cNvSpPr txBox="1"/>
          <p:nvPr/>
        </p:nvSpPr>
        <p:spPr>
          <a:xfrm>
            <a:off x="7758201" y="4840191"/>
            <a:ext cx="4351330" cy="584775"/>
          </a:xfrm>
          <a:prstGeom prst="rect">
            <a:avLst/>
          </a:prstGeom>
          <a:noFill/>
        </p:spPr>
        <p:txBody>
          <a:bodyPr wrap="square" rtlCol="0">
            <a:spAutoFit/>
          </a:bodyPr>
          <a:lstStyle/>
          <a:p>
            <a:r>
              <a:rPr lang="nl-NL" sz="1600"/>
              <a:t>Script to expand objects into pyAgrum influence diagram</a:t>
            </a:r>
          </a:p>
        </p:txBody>
      </p:sp>
      <p:pic>
        <p:nvPicPr>
          <p:cNvPr id="6" name="Afbeelding 5" descr="Afbeelding met tekst, schermopname, Lettertype&#10;&#10;Automatisch gegenereerde beschrijving">
            <a:extLst>
              <a:ext uri="{FF2B5EF4-FFF2-40B4-BE49-F238E27FC236}">
                <a16:creationId xmlns:a16="http://schemas.microsoft.com/office/drawing/2014/main" id="{4755E5C8-9D9B-7EAD-823E-F5D50CD3117C}"/>
              </a:ext>
            </a:extLst>
          </p:cNvPr>
          <p:cNvPicPr>
            <a:picLocks noChangeAspect="1"/>
          </p:cNvPicPr>
          <p:nvPr/>
        </p:nvPicPr>
        <p:blipFill>
          <a:blip r:embed="rId2"/>
          <a:srcRect t="76179"/>
          <a:stretch/>
        </p:blipFill>
        <p:spPr>
          <a:xfrm>
            <a:off x="7463214" y="3636893"/>
            <a:ext cx="4646317" cy="944253"/>
          </a:xfrm>
          <a:prstGeom prst="rect">
            <a:avLst/>
          </a:prstGeom>
        </p:spPr>
      </p:pic>
    </p:spTree>
    <p:extLst>
      <p:ext uri="{BB962C8B-B14F-4D97-AF65-F5344CB8AC3E}">
        <p14:creationId xmlns:p14="http://schemas.microsoft.com/office/powerpoint/2010/main" val="757460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26996-2FF6-39AB-01BB-E8D7AA70FD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CCD0397-E48D-2CC0-F04D-B193B9699CBB}"/>
              </a:ext>
            </a:extLst>
          </p:cNvPr>
          <p:cNvSpPr>
            <a:spLocks noGrp="1"/>
          </p:cNvSpPr>
          <p:nvPr>
            <p:ph type="ctrTitle"/>
          </p:nvPr>
        </p:nvSpPr>
        <p:spPr/>
        <p:style>
          <a:lnRef idx="3">
            <a:schemeClr val="lt1"/>
          </a:lnRef>
          <a:fillRef idx="1">
            <a:schemeClr val="accent2"/>
          </a:fillRef>
          <a:effectRef idx="1">
            <a:schemeClr val="accent2"/>
          </a:effectRef>
          <a:fontRef idx="minor">
            <a:schemeClr val="lt1"/>
          </a:fontRef>
        </p:style>
        <p:txBody>
          <a:bodyPr rtlCol="0" anchor="ctr">
            <a:normAutofit/>
          </a:bodyPr>
          <a:lstStyle/>
          <a:p>
            <a:r>
              <a:rPr lang="nl-NL">
                <a:solidFill>
                  <a:schemeClr val="lt1"/>
                </a:solidFill>
                <a:latin typeface="+mn-lt"/>
                <a:ea typeface="+mn-ea"/>
                <a:cs typeface="+mn-cs"/>
              </a:rPr>
              <a:t>Key challenge: modeling tests?</a:t>
            </a:r>
          </a:p>
        </p:txBody>
      </p:sp>
      <p:sp>
        <p:nvSpPr>
          <p:cNvPr id="3" name="Ondertitel 2">
            <a:extLst>
              <a:ext uri="{FF2B5EF4-FFF2-40B4-BE49-F238E27FC236}">
                <a16:creationId xmlns:a16="http://schemas.microsoft.com/office/drawing/2014/main" id="{80A458B4-E870-FFB3-6BCA-D3B07F8FFF83}"/>
              </a:ext>
            </a:extLst>
          </p:cNvPr>
          <p:cNvSpPr>
            <a:spLocks noGrp="1"/>
          </p:cNvSpPr>
          <p:nvPr>
            <p:ph type="subTitle" idx="1"/>
          </p:nvPr>
        </p:nvSpPr>
        <p:spPr/>
        <p:txBody>
          <a:bodyPr/>
          <a:lstStyle/>
          <a:p>
            <a:r>
              <a:rPr lang="nl-NL" i="1"/>
              <a:t>How to generate, model tests and perform root cause analysis with influence diagrams.</a:t>
            </a:r>
          </a:p>
        </p:txBody>
      </p:sp>
    </p:spTree>
    <p:extLst>
      <p:ext uri="{BB962C8B-B14F-4D97-AF65-F5344CB8AC3E}">
        <p14:creationId xmlns:p14="http://schemas.microsoft.com/office/powerpoint/2010/main" val="1294240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4EBF-1CFC-152D-4019-6E1B1E351A7C}"/>
            </a:ext>
          </a:extLst>
        </p:cNvPr>
        <p:cNvGrpSpPr/>
        <p:nvPr/>
      </p:nvGrpSpPr>
      <p:grpSpPr>
        <a:xfrm>
          <a:off x="0" y="0"/>
          <a:ext cx="0" cy="0"/>
          <a:chOff x="0" y="0"/>
          <a:chExt cx="0" cy="0"/>
        </a:xfrm>
      </p:grpSpPr>
      <p:sp>
        <p:nvSpPr>
          <p:cNvPr id="17" name="Rechthoek 16">
            <a:extLst>
              <a:ext uri="{FF2B5EF4-FFF2-40B4-BE49-F238E27FC236}">
                <a16:creationId xmlns:a16="http://schemas.microsoft.com/office/drawing/2014/main" id="{713EC812-FDEE-B100-E37A-0F53DB7AE600}"/>
              </a:ext>
            </a:extLst>
          </p:cNvPr>
          <p:cNvSpPr/>
          <p:nvPr/>
        </p:nvSpPr>
        <p:spPr>
          <a:xfrm>
            <a:off x="84184" y="4230920"/>
            <a:ext cx="3918206" cy="25142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8" name="Rechthoek 17">
            <a:extLst>
              <a:ext uri="{FF2B5EF4-FFF2-40B4-BE49-F238E27FC236}">
                <a16:creationId xmlns:a16="http://schemas.microsoft.com/office/drawing/2014/main" id="{07781C2D-ED24-E3DE-4C15-DE44779634F6}"/>
              </a:ext>
            </a:extLst>
          </p:cNvPr>
          <p:cNvSpPr/>
          <p:nvPr/>
        </p:nvSpPr>
        <p:spPr>
          <a:xfrm>
            <a:off x="4132513" y="4230920"/>
            <a:ext cx="3918206" cy="25142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9" name="Rechthoek 18">
            <a:extLst>
              <a:ext uri="{FF2B5EF4-FFF2-40B4-BE49-F238E27FC236}">
                <a16:creationId xmlns:a16="http://schemas.microsoft.com/office/drawing/2014/main" id="{33428600-2352-B8D7-D874-E719E39DA41A}"/>
              </a:ext>
            </a:extLst>
          </p:cNvPr>
          <p:cNvSpPr/>
          <p:nvPr/>
        </p:nvSpPr>
        <p:spPr>
          <a:xfrm>
            <a:off x="8180842" y="4230920"/>
            <a:ext cx="3918206" cy="25142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nl-NL"/>
          </a:p>
        </p:txBody>
      </p:sp>
      <p:pic>
        <p:nvPicPr>
          <p:cNvPr id="5" name="Afbeelding 4" descr="Afbeelding met tekst, diagram, lijn, Lettertype&#10;&#10;Automatisch gegenereerde beschrijving">
            <a:extLst>
              <a:ext uri="{FF2B5EF4-FFF2-40B4-BE49-F238E27FC236}">
                <a16:creationId xmlns:a16="http://schemas.microsoft.com/office/drawing/2014/main" id="{FE06C335-2AAE-C72A-E213-4D728A31EAB5}"/>
              </a:ext>
            </a:extLst>
          </p:cNvPr>
          <p:cNvPicPr>
            <a:picLocks noChangeAspect="1"/>
          </p:cNvPicPr>
          <p:nvPr/>
        </p:nvPicPr>
        <p:blipFill rotWithShape="1">
          <a:blip r:embed="rId2"/>
          <a:srcRect b="11369"/>
          <a:stretch/>
        </p:blipFill>
        <p:spPr>
          <a:xfrm>
            <a:off x="4218307" y="1501067"/>
            <a:ext cx="4052268" cy="2368169"/>
          </a:xfrm>
          <a:prstGeom prst="rect">
            <a:avLst/>
          </a:prstGeom>
        </p:spPr>
      </p:pic>
      <p:pic>
        <p:nvPicPr>
          <p:cNvPr id="4" name="Tijdelijke aanduiding voor inhoud 4" descr="Afbeelding met schets, tekening, diagram, cirkel&#10;&#10;Automatisch gegenereerde beschrijving">
            <a:extLst>
              <a:ext uri="{FF2B5EF4-FFF2-40B4-BE49-F238E27FC236}">
                <a16:creationId xmlns:a16="http://schemas.microsoft.com/office/drawing/2014/main" id="{010F740C-D665-3461-DC6E-E7D0CB14E538}"/>
              </a:ext>
            </a:extLst>
          </p:cNvPr>
          <p:cNvPicPr>
            <a:picLocks noChangeAspect="1"/>
          </p:cNvPicPr>
          <p:nvPr/>
        </p:nvPicPr>
        <p:blipFill>
          <a:blip r:embed="rId3"/>
          <a:srcRect b="12072"/>
          <a:stretch/>
        </p:blipFill>
        <p:spPr>
          <a:xfrm>
            <a:off x="178781" y="1690688"/>
            <a:ext cx="4369468" cy="2178548"/>
          </a:xfrm>
          <a:prstGeom prst="rect">
            <a:avLst/>
          </a:prstGeom>
        </p:spPr>
      </p:pic>
      <p:pic>
        <p:nvPicPr>
          <p:cNvPr id="3" name="Afbeelding 2" descr="Afbeelding met diagram, lijn, Technische tekening, origami&#10;&#10;Automatisch gegenereerde beschrijving">
            <a:extLst>
              <a:ext uri="{FF2B5EF4-FFF2-40B4-BE49-F238E27FC236}">
                <a16:creationId xmlns:a16="http://schemas.microsoft.com/office/drawing/2014/main" id="{7063A24B-3C18-0677-C198-009F5465066C}"/>
              </a:ext>
            </a:extLst>
          </p:cNvPr>
          <p:cNvPicPr>
            <a:picLocks noChangeAspect="1"/>
          </p:cNvPicPr>
          <p:nvPr/>
        </p:nvPicPr>
        <p:blipFill rotWithShape="1">
          <a:blip r:embed="rId4"/>
          <a:srcRect l="8552" r="49710" b="18556"/>
          <a:stretch/>
        </p:blipFill>
        <p:spPr>
          <a:xfrm>
            <a:off x="8383061" y="1394776"/>
            <a:ext cx="2110116" cy="2034224"/>
          </a:xfrm>
          <a:prstGeom prst="rect">
            <a:avLst/>
          </a:prstGeom>
        </p:spPr>
      </p:pic>
      <p:pic>
        <p:nvPicPr>
          <p:cNvPr id="6" name="Afbeelding 5" descr="Afbeelding met diagram, lijn, Technische tekening, origami&#10;&#10;Automatisch gegenereerde beschrijving">
            <a:extLst>
              <a:ext uri="{FF2B5EF4-FFF2-40B4-BE49-F238E27FC236}">
                <a16:creationId xmlns:a16="http://schemas.microsoft.com/office/drawing/2014/main" id="{2632C6C4-81EE-FBB6-ECEE-E1A16FCF9167}"/>
              </a:ext>
            </a:extLst>
          </p:cNvPr>
          <p:cNvPicPr>
            <a:picLocks noChangeAspect="1"/>
          </p:cNvPicPr>
          <p:nvPr/>
        </p:nvPicPr>
        <p:blipFill rotWithShape="1">
          <a:blip r:embed="rId4"/>
          <a:srcRect l="52795" r="8552" b="18556"/>
          <a:stretch/>
        </p:blipFill>
        <p:spPr>
          <a:xfrm>
            <a:off x="10144891" y="2153252"/>
            <a:ext cx="1954157" cy="2034224"/>
          </a:xfrm>
          <a:prstGeom prst="rect">
            <a:avLst/>
          </a:prstGeom>
        </p:spPr>
      </p:pic>
      <p:sp>
        <p:nvSpPr>
          <p:cNvPr id="7" name="Tekstvak 6">
            <a:extLst>
              <a:ext uri="{FF2B5EF4-FFF2-40B4-BE49-F238E27FC236}">
                <a16:creationId xmlns:a16="http://schemas.microsoft.com/office/drawing/2014/main" id="{4AC4B8B9-C749-C325-53E6-CE294DF4F7A3}"/>
              </a:ext>
            </a:extLst>
          </p:cNvPr>
          <p:cNvSpPr txBox="1"/>
          <p:nvPr/>
        </p:nvSpPr>
        <p:spPr>
          <a:xfrm>
            <a:off x="4218307" y="4326276"/>
            <a:ext cx="3630480" cy="1831271"/>
          </a:xfrm>
          <a:prstGeom prst="rect">
            <a:avLst/>
          </a:prstGeom>
          <a:noFill/>
        </p:spPr>
        <p:txBody>
          <a:bodyPr wrap="square" rtlCol="0">
            <a:spAutoFit/>
          </a:bodyPr>
          <a:lstStyle/>
          <a:p>
            <a:r>
              <a:rPr lang="nl-NL" sz="1400" b="1" err="1">
                <a:solidFill>
                  <a:schemeClr val="bg1"/>
                </a:solidFill>
              </a:rPr>
              <a:t>Decision design patterns I</a:t>
            </a:r>
          </a:p>
          <a:p>
            <a:r>
              <a:rPr lang="nl-NL" sz="1100" b="1" err="1">
                <a:solidFill>
                  <a:schemeClr val="bg1"/>
                </a:solidFill>
              </a:rPr>
              <a:t>Conditional</a:t>
            </a:r>
            <a:r>
              <a:rPr lang="nl-NL" sz="1100" b="1">
                <a:solidFill>
                  <a:schemeClr val="bg1"/>
                </a:solidFill>
              </a:rPr>
              <a:t> decision</a:t>
            </a:r>
            <a:r>
              <a:rPr lang="nl-NL" sz="1100">
                <a:solidFill>
                  <a:schemeClr val="bg1"/>
                </a:solidFill>
              </a:rPr>
              <a:t> </a:t>
            </a:r>
            <a:br>
              <a:rPr lang="nl-NL" sz="1100">
                <a:solidFill>
                  <a:schemeClr val="bg1"/>
                </a:solidFill>
              </a:rPr>
            </a:br>
            <a:r>
              <a:rPr lang="nl-NL" sz="1100">
                <a:solidFill>
                  <a:schemeClr val="bg1"/>
                </a:solidFill>
              </a:rPr>
              <a:t>information link </a:t>
            </a:r>
            <a:r>
              <a:rPr lang="nl-NL" sz="1100" err="1">
                <a:solidFill>
                  <a:schemeClr val="bg1"/>
                </a:solidFill>
              </a:rPr>
              <a:t>indicates</a:t>
            </a:r>
            <a:r>
              <a:rPr lang="nl-NL" sz="1100">
                <a:solidFill>
                  <a:schemeClr val="bg1"/>
                </a:solidFill>
              </a:rPr>
              <a:t> chance node </a:t>
            </a:r>
            <a:r>
              <a:rPr lang="nl-NL" sz="1100" err="1">
                <a:solidFill>
                  <a:schemeClr val="bg1"/>
                </a:solidFill>
              </a:rPr>
              <a:t>observed</a:t>
            </a:r>
            <a:r>
              <a:rPr lang="nl-NL" sz="1100">
                <a:solidFill>
                  <a:schemeClr val="bg1"/>
                </a:solidFill>
              </a:rPr>
              <a:t> </a:t>
            </a:r>
            <a:r>
              <a:rPr lang="nl-NL" sz="1100" err="1">
                <a:solidFill>
                  <a:schemeClr val="bg1"/>
                </a:solidFill>
              </a:rPr>
              <a:t>before</a:t>
            </a:r>
            <a:r>
              <a:rPr lang="nl-NL" sz="1100">
                <a:solidFill>
                  <a:schemeClr val="bg1"/>
                </a:solidFill>
              </a:rPr>
              <a:t> decision.</a:t>
            </a:r>
          </a:p>
          <a:p>
            <a:endParaRPr lang="nl-NL" sz="1100">
              <a:solidFill>
                <a:schemeClr val="bg1"/>
              </a:solidFill>
            </a:endParaRPr>
          </a:p>
          <a:p>
            <a:r>
              <a:rPr lang="nl-NL" sz="1100" b="1" err="1">
                <a:solidFill>
                  <a:schemeClr val="bg1"/>
                </a:solidFill>
              </a:rPr>
              <a:t>Sequential</a:t>
            </a:r>
            <a:r>
              <a:rPr lang="nl-NL" sz="1100" b="1">
                <a:solidFill>
                  <a:schemeClr val="bg1"/>
                </a:solidFill>
              </a:rPr>
              <a:t> decision</a:t>
            </a:r>
            <a:r>
              <a:rPr lang="nl-NL" sz="1100">
                <a:solidFill>
                  <a:schemeClr val="bg1"/>
                </a:solidFill>
              </a:rPr>
              <a:t> or a plan</a:t>
            </a:r>
          </a:p>
          <a:p>
            <a:r>
              <a:rPr lang="nl-NL" sz="1100">
                <a:solidFill>
                  <a:schemeClr val="bg1"/>
                </a:solidFill>
              </a:rPr>
              <a:t>Test/</a:t>
            </a:r>
            <a:r>
              <a:rPr lang="nl-NL" sz="1100" err="1">
                <a:solidFill>
                  <a:schemeClr val="bg1"/>
                </a:solidFill>
              </a:rPr>
              <a:t>observe</a:t>
            </a:r>
            <a:r>
              <a:rPr lang="nl-NL" sz="1100">
                <a:solidFill>
                  <a:schemeClr val="bg1"/>
                </a:solidFill>
              </a:rPr>
              <a:t> decision </a:t>
            </a:r>
            <a:r>
              <a:rPr lang="nl-NL" sz="1100" i="1" err="1">
                <a:solidFill>
                  <a:schemeClr val="bg1"/>
                </a:solidFill>
              </a:rPr>
              <a:t>before</a:t>
            </a:r>
            <a:r>
              <a:rPr lang="nl-NL" sz="1100" i="1">
                <a:solidFill>
                  <a:schemeClr val="bg1"/>
                </a:solidFill>
              </a:rPr>
              <a:t> </a:t>
            </a:r>
            <a:r>
              <a:rPr lang="nl-NL" sz="1100">
                <a:solidFill>
                  <a:schemeClr val="bg1"/>
                </a:solidFill>
              </a:rPr>
              <a:t> action </a:t>
            </a:r>
            <a:r>
              <a:rPr lang="nl-NL" sz="1100" err="1">
                <a:solidFill>
                  <a:schemeClr val="bg1"/>
                </a:solidFill>
              </a:rPr>
              <a:t>carrying</a:t>
            </a:r>
            <a:r>
              <a:rPr lang="nl-NL" sz="1100">
                <a:solidFill>
                  <a:schemeClr val="bg1"/>
                </a:solidFill>
              </a:rPr>
              <a:t> a </a:t>
            </a:r>
            <a:r>
              <a:rPr lang="nl-NL" sz="1100" err="1">
                <a:solidFill>
                  <a:schemeClr val="bg1"/>
                </a:solidFill>
              </a:rPr>
              <a:t>cost</a:t>
            </a:r>
            <a:r>
              <a:rPr lang="nl-NL" sz="1100">
                <a:solidFill>
                  <a:schemeClr val="bg1"/>
                </a:solidFill>
              </a:rPr>
              <a:t>.</a:t>
            </a:r>
          </a:p>
          <a:p>
            <a:r>
              <a:rPr lang="nl-NL" sz="1100" err="1">
                <a:solidFill>
                  <a:schemeClr val="bg1"/>
                </a:solidFill>
              </a:rPr>
              <a:t>Precedence</a:t>
            </a:r>
            <a:r>
              <a:rPr lang="nl-NL" sz="1100">
                <a:solidFill>
                  <a:schemeClr val="bg1"/>
                </a:solidFill>
              </a:rPr>
              <a:t> link </a:t>
            </a:r>
            <a:r>
              <a:rPr lang="nl-NL" sz="1100" err="1">
                <a:solidFill>
                  <a:schemeClr val="bg1"/>
                </a:solidFill>
              </a:rPr>
              <a:t>indicates</a:t>
            </a:r>
            <a:r>
              <a:rPr lang="nl-NL" sz="1100">
                <a:solidFill>
                  <a:schemeClr val="bg1"/>
                </a:solidFill>
              </a:rPr>
              <a:t> ordering of </a:t>
            </a:r>
            <a:r>
              <a:rPr lang="nl-NL" sz="1100" err="1">
                <a:solidFill>
                  <a:schemeClr val="bg1"/>
                </a:solidFill>
              </a:rPr>
              <a:t>decisions</a:t>
            </a:r>
            <a:r>
              <a:rPr lang="nl-NL" sz="1100">
                <a:solidFill>
                  <a:schemeClr val="bg1"/>
                </a:solidFill>
              </a:rPr>
              <a:t>. </a:t>
            </a:r>
            <a:r>
              <a:rPr lang="nl-NL" sz="1100" err="1">
                <a:solidFill>
                  <a:schemeClr val="bg1"/>
                </a:solidFill>
              </a:rPr>
              <a:t>Uses</a:t>
            </a:r>
            <a:r>
              <a:rPr lang="nl-NL" sz="1100">
                <a:solidFill>
                  <a:schemeClr val="bg1"/>
                </a:solidFill>
              </a:rPr>
              <a:t> no-</a:t>
            </a:r>
            <a:r>
              <a:rPr lang="nl-NL" sz="1100" err="1">
                <a:solidFill>
                  <a:schemeClr val="bg1"/>
                </a:solidFill>
              </a:rPr>
              <a:t>forgetting</a:t>
            </a:r>
            <a:r>
              <a:rPr lang="nl-NL" sz="1100">
                <a:solidFill>
                  <a:schemeClr val="bg1"/>
                </a:solidFill>
              </a:rPr>
              <a:t> </a:t>
            </a:r>
            <a:r>
              <a:rPr lang="nl-NL" sz="1100" err="1">
                <a:solidFill>
                  <a:schemeClr val="bg1"/>
                </a:solidFill>
              </a:rPr>
              <a:t>assumption</a:t>
            </a:r>
            <a:r>
              <a:rPr lang="nl-NL" sz="1100">
                <a:solidFill>
                  <a:schemeClr val="bg1"/>
                </a:solidFill>
              </a:rPr>
              <a:t>.</a:t>
            </a:r>
          </a:p>
          <a:p>
            <a:endParaRPr lang="nl-NL" sz="1100">
              <a:solidFill>
                <a:schemeClr val="bg1"/>
              </a:solidFill>
            </a:endParaRPr>
          </a:p>
        </p:txBody>
      </p:sp>
      <p:sp>
        <p:nvSpPr>
          <p:cNvPr id="9" name="Tekstvak 8">
            <a:extLst>
              <a:ext uri="{FF2B5EF4-FFF2-40B4-BE49-F238E27FC236}">
                <a16:creationId xmlns:a16="http://schemas.microsoft.com/office/drawing/2014/main" id="{A26764C0-034D-73C0-E324-5E3A39DF1863}"/>
              </a:ext>
            </a:extLst>
          </p:cNvPr>
          <p:cNvSpPr txBox="1"/>
          <p:nvPr/>
        </p:nvSpPr>
        <p:spPr>
          <a:xfrm>
            <a:off x="8270575" y="4330368"/>
            <a:ext cx="3630480" cy="2000548"/>
          </a:xfrm>
          <a:prstGeom prst="rect">
            <a:avLst/>
          </a:prstGeom>
          <a:noFill/>
        </p:spPr>
        <p:txBody>
          <a:bodyPr wrap="square" rtlCol="0">
            <a:spAutoFit/>
          </a:bodyPr>
          <a:lstStyle/>
          <a:p>
            <a:r>
              <a:rPr lang="nl-NL" sz="1400" b="1" err="1">
                <a:solidFill>
                  <a:schemeClr val="bg1"/>
                </a:solidFill>
              </a:rPr>
              <a:t>Decision design patterns II</a:t>
            </a:r>
          </a:p>
          <a:p>
            <a:r>
              <a:rPr lang="nl-NL" sz="1100" b="1" err="1">
                <a:solidFill>
                  <a:schemeClr val="bg1"/>
                </a:solidFill>
              </a:rPr>
              <a:t>Two</a:t>
            </a:r>
            <a:r>
              <a:rPr lang="nl-NL" sz="1100" b="1">
                <a:solidFill>
                  <a:schemeClr val="bg1"/>
                </a:solidFill>
              </a:rPr>
              <a:t> types of actions in decision </a:t>
            </a:r>
            <a:r>
              <a:rPr lang="nl-NL" sz="1100" b="1" err="1">
                <a:solidFill>
                  <a:schemeClr val="bg1"/>
                </a:solidFill>
              </a:rPr>
              <a:t>problems</a:t>
            </a:r>
            <a:r>
              <a:rPr lang="nl-NL" sz="1100">
                <a:solidFill>
                  <a:schemeClr val="bg1"/>
                </a:solidFill>
              </a:rPr>
              <a:t>:</a:t>
            </a:r>
          </a:p>
          <a:p>
            <a:endParaRPr lang="nl-NL" sz="1100">
              <a:solidFill>
                <a:schemeClr val="bg1"/>
              </a:solidFill>
            </a:endParaRPr>
          </a:p>
          <a:p>
            <a:r>
              <a:rPr lang="nl-NL" sz="1100" i="1">
                <a:solidFill>
                  <a:schemeClr val="bg1"/>
                </a:solidFill>
              </a:rPr>
              <a:t>Figure a: non </a:t>
            </a:r>
            <a:r>
              <a:rPr lang="nl-NL" sz="1100" i="1" err="1">
                <a:solidFill>
                  <a:schemeClr val="bg1"/>
                </a:solidFill>
              </a:rPr>
              <a:t>intervening</a:t>
            </a:r>
            <a:r>
              <a:rPr lang="nl-NL" sz="1100">
                <a:solidFill>
                  <a:schemeClr val="bg1"/>
                </a:solidFill>
              </a:rPr>
              <a:t>: no direct effect on chance variables. </a:t>
            </a:r>
            <a:r>
              <a:rPr lang="nl-NL" sz="1100" err="1">
                <a:solidFill>
                  <a:schemeClr val="bg1"/>
                </a:solidFill>
              </a:rPr>
              <a:t>About</a:t>
            </a:r>
            <a:r>
              <a:rPr lang="nl-NL" sz="1100">
                <a:solidFill>
                  <a:schemeClr val="bg1"/>
                </a:solidFill>
              </a:rPr>
              <a:t> </a:t>
            </a:r>
            <a:r>
              <a:rPr lang="nl-NL" sz="1100" err="1">
                <a:solidFill>
                  <a:schemeClr val="bg1"/>
                </a:solidFill>
              </a:rPr>
              <a:t>optimizing</a:t>
            </a:r>
            <a:r>
              <a:rPr lang="nl-NL" sz="1100">
                <a:solidFill>
                  <a:schemeClr val="bg1"/>
                </a:solidFill>
              </a:rPr>
              <a:t> a utility drive decision.</a:t>
            </a:r>
          </a:p>
          <a:p>
            <a:endParaRPr lang="nl-NL" sz="1100">
              <a:solidFill>
                <a:schemeClr val="bg1"/>
              </a:solidFill>
            </a:endParaRPr>
          </a:p>
          <a:p>
            <a:r>
              <a:rPr lang="nl-NL" sz="1100" i="1">
                <a:solidFill>
                  <a:schemeClr val="bg1"/>
                </a:solidFill>
              </a:rPr>
              <a:t>Figure b: (</a:t>
            </a:r>
            <a:r>
              <a:rPr lang="nl-NL" sz="1100" i="1" err="1">
                <a:solidFill>
                  <a:schemeClr val="bg1"/>
                </a:solidFill>
              </a:rPr>
              <a:t>causal</a:t>
            </a:r>
            <a:r>
              <a:rPr lang="nl-NL" sz="1100" i="1">
                <a:solidFill>
                  <a:schemeClr val="bg1"/>
                </a:solidFill>
              </a:rPr>
              <a:t>) </a:t>
            </a:r>
            <a:r>
              <a:rPr lang="nl-NL" sz="1100" i="1" err="1">
                <a:solidFill>
                  <a:schemeClr val="bg1"/>
                </a:solidFill>
              </a:rPr>
              <a:t>intervening</a:t>
            </a:r>
            <a:r>
              <a:rPr lang="nl-NL" sz="1100">
                <a:solidFill>
                  <a:schemeClr val="bg1"/>
                </a:solidFill>
              </a:rPr>
              <a:t>: direct effect on ‘</a:t>
            </a:r>
            <a:r>
              <a:rPr lang="nl-NL" sz="1100" err="1">
                <a:solidFill>
                  <a:schemeClr val="bg1"/>
                </a:solidFill>
              </a:rPr>
              <a:t>the</a:t>
            </a:r>
            <a:r>
              <a:rPr lang="nl-NL" sz="1100">
                <a:solidFill>
                  <a:schemeClr val="bg1"/>
                </a:solidFill>
              </a:rPr>
              <a:t> </a:t>
            </a:r>
            <a:r>
              <a:rPr lang="nl-NL" sz="1100" err="1">
                <a:solidFill>
                  <a:schemeClr val="bg1"/>
                </a:solidFill>
              </a:rPr>
              <a:t>world</a:t>
            </a:r>
            <a:r>
              <a:rPr lang="nl-NL" sz="1100">
                <a:solidFill>
                  <a:schemeClr val="bg1"/>
                </a:solidFill>
              </a:rPr>
              <a:t>’ </a:t>
            </a:r>
            <a:r>
              <a:rPr lang="nl-NL" sz="1100" err="1">
                <a:solidFill>
                  <a:schemeClr val="bg1"/>
                </a:solidFill>
              </a:rPr>
              <a:t>due</a:t>
            </a:r>
            <a:r>
              <a:rPr lang="nl-NL" sz="1100">
                <a:solidFill>
                  <a:schemeClr val="bg1"/>
                </a:solidFill>
              </a:rPr>
              <a:t> to </a:t>
            </a:r>
            <a:r>
              <a:rPr lang="nl-NL" sz="1100" err="1">
                <a:solidFill>
                  <a:schemeClr val="bg1"/>
                </a:solidFill>
              </a:rPr>
              <a:t>causal</a:t>
            </a:r>
            <a:r>
              <a:rPr lang="nl-NL" sz="1100">
                <a:solidFill>
                  <a:schemeClr val="bg1"/>
                </a:solidFill>
              </a:rPr>
              <a:t> </a:t>
            </a:r>
            <a:r>
              <a:rPr lang="nl-NL" sz="1100" err="1">
                <a:solidFill>
                  <a:schemeClr val="bg1"/>
                </a:solidFill>
              </a:rPr>
              <a:t>modelling</a:t>
            </a:r>
            <a:r>
              <a:rPr lang="nl-NL" sz="1100">
                <a:solidFill>
                  <a:schemeClr val="bg1"/>
                </a:solidFill>
              </a:rPr>
              <a:t>. </a:t>
            </a:r>
            <a:r>
              <a:rPr lang="nl-NL" sz="1100" err="1">
                <a:solidFill>
                  <a:schemeClr val="bg1"/>
                </a:solidFill>
              </a:rPr>
              <a:t>This</a:t>
            </a:r>
            <a:r>
              <a:rPr lang="nl-NL" sz="1100">
                <a:solidFill>
                  <a:schemeClr val="bg1"/>
                </a:solidFill>
              </a:rPr>
              <a:t> is </a:t>
            </a:r>
            <a:r>
              <a:rPr lang="nl-NL" sz="1100" err="1">
                <a:solidFill>
                  <a:schemeClr val="bg1"/>
                </a:solidFill>
              </a:rPr>
              <a:t>about</a:t>
            </a:r>
            <a:r>
              <a:rPr lang="nl-NL" sz="1100">
                <a:solidFill>
                  <a:schemeClr val="bg1"/>
                </a:solidFill>
              </a:rPr>
              <a:t> </a:t>
            </a:r>
            <a:r>
              <a:rPr lang="nl-NL" sz="1100" err="1">
                <a:solidFill>
                  <a:schemeClr val="bg1"/>
                </a:solidFill>
              </a:rPr>
              <a:t>explaining</a:t>
            </a:r>
            <a:r>
              <a:rPr lang="nl-NL" sz="1100">
                <a:solidFill>
                  <a:schemeClr val="bg1"/>
                </a:solidFill>
              </a:rPr>
              <a:t> and </a:t>
            </a:r>
            <a:r>
              <a:rPr lang="nl-NL" sz="1100" err="1">
                <a:solidFill>
                  <a:schemeClr val="bg1"/>
                </a:solidFill>
              </a:rPr>
              <a:t>predicting</a:t>
            </a:r>
            <a:r>
              <a:rPr lang="nl-NL" sz="1100">
                <a:solidFill>
                  <a:schemeClr val="bg1"/>
                </a:solidFill>
              </a:rPr>
              <a:t> a </a:t>
            </a:r>
            <a:r>
              <a:rPr lang="nl-NL" sz="1100" err="1">
                <a:solidFill>
                  <a:schemeClr val="bg1"/>
                </a:solidFill>
              </a:rPr>
              <a:t>causal</a:t>
            </a:r>
            <a:r>
              <a:rPr lang="nl-NL" sz="1100">
                <a:solidFill>
                  <a:schemeClr val="bg1"/>
                </a:solidFill>
              </a:rPr>
              <a:t> </a:t>
            </a:r>
            <a:r>
              <a:rPr lang="nl-NL" sz="1100" err="1">
                <a:solidFill>
                  <a:schemeClr val="bg1"/>
                </a:solidFill>
              </a:rPr>
              <a:t>process</a:t>
            </a:r>
            <a:r>
              <a:rPr lang="nl-NL" sz="1100">
                <a:solidFill>
                  <a:schemeClr val="bg1"/>
                </a:solidFill>
              </a:rPr>
              <a:t> </a:t>
            </a:r>
            <a:r>
              <a:rPr lang="nl-NL" sz="1100" err="1">
                <a:solidFill>
                  <a:schemeClr val="bg1"/>
                </a:solidFill>
              </a:rPr>
              <a:t>under</a:t>
            </a:r>
            <a:r>
              <a:rPr lang="nl-NL" sz="1100">
                <a:solidFill>
                  <a:schemeClr val="bg1"/>
                </a:solidFill>
              </a:rPr>
              <a:t> </a:t>
            </a:r>
            <a:r>
              <a:rPr lang="nl-NL" sz="1100" err="1">
                <a:solidFill>
                  <a:schemeClr val="bg1"/>
                </a:solidFill>
              </a:rPr>
              <a:t>external</a:t>
            </a:r>
            <a:r>
              <a:rPr lang="nl-NL" sz="1100">
                <a:solidFill>
                  <a:schemeClr val="bg1"/>
                </a:solidFill>
              </a:rPr>
              <a:t> </a:t>
            </a:r>
            <a:r>
              <a:rPr lang="nl-NL" sz="1100" err="1">
                <a:solidFill>
                  <a:schemeClr val="bg1"/>
                </a:solidFill>
              </a:rPr>
              <a:t>perturbation</a:t>
            </a:r>
            <a:r>
              <a:rPr lang="nl-NL" sz="1100">
                <a:solidFill>
                  <a:schemeClr val="bg1"/>
                </a:solidFill>
              </a:rPr>
              <a:t>. </a:t>
            </a:r>
            <a:r>
              <a:rPr lang="nl-NL" sz="1100" err="1">
                <a:solidFill>
                  <a:schemeClr val="bg1"/>
                </a:solidFill>
              </a:rPr>
              <a:t>Mostly</a:t>
            </a:r>
            <a:r>
              <a:rPr lang="nl-NL" sz="1100">
                <a:solidFill>
                  <a:schemeClr val="bg1"/>
                </a:solidFill>
              </a:rPr>
              <a:t> </a:t>
            </a:r>
            <a:r>
              <a:rPr lang="nl-NL" sz="1100" err="1">
                <a:solidFill>
                  <a:schemeClr val="bg1"/>
                </a:solidFill>
              </a:rPr>
              <a:t>focussed</a:t>
            </a:r>
            <a:r>
              <a:rPr lang="nl-NL" sz="1100">
                <a:solidFill>
                  <a:schemeClr val="bg1"/>
                </a:solidFill>
              </a:rPr>
              <a:t> on a single chance node.</a:t>
            </a:r>
          </a:p>
          <a:p>
            <a:endParaRPr lang="nl-NL" sz="1100">
              <a:solidFill>
                <a:schemeClr val="bg1"/>
              </a:solidFill>
            </a:endParaRPr>
          </a:p>
        </p:txBody>
      </p:sp>
      <p:sp>
        <p:nvSpPr>
          <p:cNvPr id="12" name="Tekstvak 11">
            <a:extLst>
              <a:ext uri="{FF2B5EF4-FFF2-40B4-BE49-F238E27FC236}">
                <a16:creationId xmlns:a16="http://schemas.microsoft.com/office/drawing/2014/main" id="{20C6DCC6-39AB-3182-C9F3-937AF23831CC}"/>
              </a:ext>
            </a:extLst>
          </p:cNvPr>
          <p:cNvSpPr txBox="1"/>
          <p:nvPr/>
        </p:nvSpPr>
        <p:spPr>
          <a:xfrm>
            <a:off x="181452" y="4326276"/>
            <a:ext cx="3760722" cy="2215991"/>
          </a:xfrm>
          <a:prstGeom prst="rect">
            <a:avLst/>
          </a:prstGeom>
          <a:noFill/>
        </p:spPr>
        <p:txBody>
          <a:bodyPr wrap="square" rtlCol="0">
            <a:spAutoFit/>
          </a:bodyPr>
          <a:lstStyle>
            <a:defPPr>
              <a:defRPr lang="nl-NL"/>
            </a:defPPr>
            <a:lvl1pPr>
              <a:defRPr sz="1400" b="1"/>
            </a:lvl1pPr>
          </a:lstStyle>
          <a:p>
            <a:r>
              <a:rPr lang="nl-NL" err="1">
                <a:solidFill>
                  <a:schemeClr val="bg1"/>
                </a:solidFill>
              </a:rPr>
              <a:t>Causal perspective: problem solving </a:t>
            </a:r>
            <a:r>
              <a:rPr lang="nl-NL" sz="1100" err="1">
                <a:solidFill>
                  <a:schemeClr val="bg1"/>
                </a:solidFill>
              </a:rPr>
              <a:t>Bayesian Network</a:t>
            </a:r>
          </a:p>
          <a:p>
            <a:r>
              <a:rPr lang="nl-NL" sz="1100" err="1">
                <a:solidFill>
                  <a:schemeClr val="bg1"/>
                </a:solidFill>
              </a:rPr>
              <a:t>Symptom variables</a:t>
            </a:r>
            <a:r>
              <a:rPr lang="nl-NL" sz="1100">
                <a:solidFill>
                  <a:schemeClr val="bg1"/>
                </a:solidFill>
              </a:rPr>
              <a:t> </a:t>
            </a:r>
            <a:br>
              <a:rPr lang="nl-NL" sz="1100">
                <a:solidFill>
                  <a:schemeClr val="bg1"/>
                </a:solidFill>
              </a:rPr>
            </a:br>
            <a:r>
              <a:rPr lang="nl-NL" sz="1100">
                <a:solidFill>
                  <a:schemeClr val="bg1"/>
                </a:solidFill>
              </a:rPr>
              <a:t>information link </a:t>
            </a:r>
            <a:r>
              <a:rPr lang="nl-NL" sz="1100" err="1">
                <a:solidFill>
                  <a:schemeClr val="bg1"/>
                </a:solidFill>
              </a:rPr>
              <a:t>indicates</a:t>
            </a:r>
            <a:r>
              <a:rPr lang="nl-NL" sz="1100">
                <a:solidFill>
                  <a:schemeClr val="bg1"/>
                </a:solidFill>
              </a:rPr>
              <a:t> chance node </a:t>
            </a:r>
            <a:r>
              <a:rPr lang="nl-NL" sz="1100" err="1">
                <a:solidFill>
                  <a:schemeClr val="bg1"/>
                </a:solidFill>
              </a:rPr>
              <a:t>observed</a:t>
            </a:r>
            <a:r>
              <a:rPr lang="nl-NL" sz="1100">
                <a:solidFill>
                  <a:schemeClr val="bg1"/>
                </a:solidFill>
              </a:rPr>
              <a:t> </a:t>
            </a:r>
            <a:r>
              <a:rPr lang="nl-NL" sz="1100" err="1">
                <a:solidFill>
                  <a:schemeClr val="bg1"/>
                </a:solidFill>
              </a:rPr>
              <a:t>before</a:t>
            </a:r>
            <a:r>
              <a:rPr lang="nl-NL" sz="1100">
                <a:solidFill>
                  <a:schemeClr val="bg1"/>
                </a:solidFill>
              </a:rPr>
              <a:t> decision.</a:t>
            </a:r>
          </a:p>
          <a:p>
            <a:r>
              <a:rPr lang="nl-NL" sz="1100">
                <a:solidFill>
                  <a:schemeClr val="bg1"/>
                </a:solidFill>
              </a:rPr>
              <a:t>Problem variables</a:t>
            </a:r>
          </a:p>
          <a:p>
            <a:r>
              <a:rPr lang="nl-NL" sz="1100">
                <a:solidFill>
                  <a:schemeClr val="bg1"/>
                </a:solidFill>
              </a:rPr>
              <a:t>Sdfdsfklj</a:t>
            </a:r>
          </a:p>
          <a:p>
            <a:r>
              <a:rPr lang="nl-NL" sz="1100">
                <a:solidFill>
                  <a:schemeClr val="bg1"/>
                </a:solidFill>
              </a:rPr>
              <a:t>Background variables</a:t>
            </a:r>
          </a:p>
          <a:p>
            <a:r>
              <a:rPr lang="nl-NL" sz="1100">
                <a:solidFill>
                  <a:schemeClr val="bg1"/>
                </a:solidFill>
              </a:rPr>
              <a:t>Dfsafdfsa</a:t>
            </a:r>
          </a:p>
          <a:p>
            <a:r>
              <a:rPr lang="nl-NL" sz="1100">
                <a:solidFill>
                  <a:schemeClr val="bg1"/>
                </a:solidFill>
              </a:rPr>
              <a:t>Mediating variables</a:t>
            </a:r>
          </a:p>
          <a:p>
            <a:r>
              <a:rPr lang="nl-NL" sz="1100">
                <a:solidFill>
                  <a:schemeClr val="bg1"/>
                </a:solidFill>
              </a:rPr>
              <a:t>dfsf</a:t>
            </a:r>
          </a:p>
          <a:p>
            <a:r>
              <a:rPr lang="nl-NL">
                <a:solidFill>
                  <a:schemeClr val="bg1"/>
                </a:solidFill>
              </a:rPr>
              <a:t>df</a:t>
            </a:r>
          </a:p>
        </p:txBody>
      </p:sp>
      <p:sp>
        <p:nvSpPr>
          <p:cNvPr id="16" name="Titel 3">
            <a:extLst>
              <a:ext uri="{FF2B5EF4-FFF2-40B4-BE49-F238E27FC236}">
                <a16:creationId xmlns:a16="http://schemas.microsoft.com/office/drawing/2014/main" id="{EA7E6733-9C91-01AC-A47B-0725CECBDCED}"/>
              </a:ext>
            </a:extLst>
          </p:cNvPr>
          <p:cNvSpPr txBox="1">
            <a:spLocks/>
          </p:cNvSpPr>
          <p:nvPr/>
        </p:nvSpPr>
        <p:spPr>
          <a:xfrm>
            <a:off x="808462" y="276578"/>
            <a:ext cx="10515600" cy="1052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Design patterns used in design test</a:t>
            </a:r>
          </a:p>
          <a:p>
            <a:r>
              <a:rPr lang="nl-NL" sz="2400"/>
              <a:t>Bayesian Network or Influence diagram decisioning patterns overview</a:t>
            </a:r>
          </a:p>
        </p:txBody>
      </p:sp>
    </p:spTree>
    <p:extLst>
      <p:ext uri="{BB962C8B-B14F-4D97-AF65-F5344CB8AC3E}">
        <p14:creationId xmlns:p14="http://schemas.microsoft.com/office/powerpoint/2010/main" val="266142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10D2D04-C237-4BB5-5555-99B5CE91D92F}"/>
              </a:ext>
            </a:extLst>
          </p:cNvPr>
          <p:cNvCxnSpPr>
            <a:cxnSpLocks/>
            <a:stCxn id="17" idx="4"/>
            <a:endCxn id="14" idx="0"/>
          </p:cNvCxnSpPr>
          <p:nvPr/>
        </p:nvCxnSpPr>
        <p:spPr>
          <a:xfrm>
            <a:off x="4459438" y="5028748"/>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4556466-DE45-94EA-35CE-D400071A6838}"/>
              </a:ext>
            </a:extLst>
          </p:cNvPr>
          <p:cNvSpPr/>
          <p:nvPr/>
        </p:nvSpPr>
        <p:spPr>
          <a:xfrm>
            <a:off x="3672259" y="5352580"/>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7" name="Oval 16">
            <a:extLst>
              <a:ext uri="{FF2B5EF4-FFF2-40B4-BE49-F238E27FC236}">
                <a16:creationId xmlns:a16="http://schemas.microsoft.com/office/drawing/2014/main" id="{46981338-2BA6-88AB-4880-D99AA4473464}"/>
              </a:ext>
            </a:extLst>
          </p:cNvPr>
          <p:cNvSpPr/>
          <p:nvPr/>
        </p:nvSpPr>
        <p:spPr>
          <a:xfrm>
            <a:off x="3672259" y="4655037"/>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a:t>
            </a:r>
            <a:endParaRPr lang="en-US" sz="1400"/>
          </a:p>
        </p:txBody>
      </p:sp>
      <p:sp>
        <p:nvSpPr>
          <p:cNvPr id="12" name="Oval 11">
            <a:extLst>
              <a:ext uri="{FF2B5EF4-FFF2-40B4-BE49-F238E27FC236}">
                <a16:creationId xmlns:a16="http://schemas.microsoft.com/office/drawing/2014/main" id="{45307083-9CE4-9D92-B26F-24ED084C93A2}"/>
              </a:ext>
            </a:extLst>
          </p:cNvPr>
          <p:cNvSpPr/>
          <p:nvPr/>
        </p:nvSpPr>
        <p:spPr>
          <a:xfrm>
            <a:off x="5640090" y="4115819"/>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C3</a:t>
            </a:r>
            <a:endParaRPr lang="en-US" sz="1400"/>
          </a:p>
        </p:txBody>
      </p:sp>
      <p:sp>
        <p:nvSpPr>
          <p:cNvPr id="27" name="Rectangle 26">
            <a:extLst>
              <a:ext uri="{FF2B5EF4-FFF2-40B4-BE49-F238E27FC236}">
                <a16:creationId xmlns:a16="http://schemas.microsoft.com/office/drawing/2014/main" id="{F645A314-5C8F-7814-44C4-F12C04182932}"/>
              </a:ext>
            </a:extLst>
          </p:cNvPr>
          <p:cNvSpPr/>
          <p:nvPr/>
        </p:nvSpPr>
        <p:spPr>
          <a:xfrm>
            <a:off x="9887330" y="723494"/>
            <a:ext cx="1574358" cy="373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a:solidFill>
                  <a:schemeClr val="bg1"/>
                </a:solidFill>
              </a:rPr>
              <a:t>Decision</a:t>
            </a:r>
            <a:endParaRPr lang="en-US" sz="1400">
              <a:solidFill>
                <a:schemeClr val="bg1"/>
              </a:solidFill>
            </a:endParaRPr>
          </a:p>
        </p:txBody>
      </p:sp>
      <p:sp>
        <p:nvSpPr>
          <p:cNvPr id="29" name="Diamond 28">
            <a:extLst>
              <a:ext uri="{FF2B5EF4-FFF2-40B4-BE49-F238E27FC236}">
                <a16:creationId xmlns:a16="http://schemas.microsoft.com/office/drawing/2014/main" id="{952DFA05-3A44-4A4E-2C7E-E01D219D281F}"/>
              </a:ext>
            </a:extLst>
          </p:cNvPr>
          <p:cNvSpPr/>
          <p:nvPr/>
        </p:nvSpPr>
        <p:spPr>
          <a:xfrm>
            <a:off x="8609479" y="2220469"/>
            <a:ext cx="1514680" cy="682435"/>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400">
                <a:solidFill>
                  <a:schemeClr val="bg1"/>
                </a:solidFill>
              </a:rPr>
              <a:t>Utility</a:t>
            </a:r>
            <a:endParaRPr lang="en-US" sz="1200">
              <a:solidFill>
                <a:schemeClr val="bg1"/>
              </a:solidFill>
            </a:endParaRPr>
          </a:p>
        </p:txBody>
      </p:sp>
      <p:cxnSp>
        <p:nvCxnSpPr>
          <p:cNvPr id="70" name="Straight Arrow Connector 7">
            <a:extLst>
              <a:ext uri="{FF2B5EF4-FFF2-40B4-BE49-F238E27FC236}">
                <a16:creationId xmlns:a16="http://schemas.microsoft.com/office/drawing/2014/main" id="{B8922BF7-D1C2-B676-79DA-6570BE43C3A5}"/>
              </a:ext>
            </a:extLst>
          </p:cNvPr>
          <p:cNvCxnSpPr>
            <a:cxnSpLocks/>
            <a:stCxn id="72" idx="4"/>
            <a:endCxn id="71" idx="7"/>
          </p:cNvCxnSpPr>
          <p:nvPr/>
        </p:nvCxnSpPr>
        <p:spPr>
          <a:xfrm flipH="1">
            <a:off x="9548797" y="2119950"/>
            <a:ext cx="1134635" cy="1302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Oval 13">
            <a:extLst>
              <a:ext uri="{FF2B5EF4-FFF2-40B4-BE49-F238E27FC236}">
                <a16:creationId xmlns:a16="http://schemas.microsoft.com/office/drawing/2014/main" id="{AD29B46A-C12A-D1BC-7AF5-3C43EF316555}"/>
              </a:ext>
            </a:extLst>
          </p:cNvPr>
          <p:cNvSpPr/>
          <p:nvPr/>
        </p:nvSpPr>
        <p:spPr>
          <a:xfrm>
            <a:off x="8204998" y="3367418"/>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C1c</a:t>
            </a:r>
            <a:endParaRPr lang="en-US" sz="1400"/>
          </a:p>
        </p:txBody>
      </p:sp>
      <p:sp>
        <p:nvSpPr>
          <p:cNvPr id="72" name="Oval 16">
            <a:extLst>
              <a:ext uri="{FF2B5EF4-FFF2-40B4-BE49-F238E27FC236}">
                <a16:creationId xmlns:a16="http://schemas.microsoft.com/office/drawing/2014/main" id="{190A60AD-5293-B6A5-6A4F-D84FECDB9B9E}"/>
              </a:ext>
            </a:extLst>
          </p:cNvPr>
          <p:cNvSpPr/>
          <p:nvPr/>
        </p:nvSpPr>
        <p:spPr>
          <a:xfrm>
            <a:off x="9896253" y="174623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cxnSp>
        <p:nvCxnSpPr>
          <p:cNvPr id="2" name="Straight Arrow Connector 7">
            <a:extLst>
              <a:ext uri="{FF2B5EF4-FFF2-40B4-BE49-F238E27FC236}">
                <a16:creationId xmlns:a16="http://schemas.microsoft.com/office/drawing/2014/main" id="{625346AD-37E5-E787-7741-E9B8FC1C066D}"/>
              </a:ext>
            </a:extLst>
          </p:cNvPr>
          <p:cNvCxnSpPr>
            <a:cxnSpLocks/>
            <a:stCxn id="5" idx="4"/>
            <a:endCxn id="4" idx="0"/>
          </p:cNvCxnSpPr>
          <p:nvPr/>
        </p:nvCxnSpPr>
        <p:spPr>
          <a:xfrm>
            <a:off x="4459438" y="1631559"/>
            <a:ext cx="0" cy="897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Oval 13">
            <a:extLst>
              <a:ext uri="{FF2B5EF4-FFF2-40B4-BE49-F238E27FC236}">
                <a16:creationId xmlns:a16="http://schemas.microsoft.com/office/drawing/2014/main" id="{3750D4DD-F0A2-BEC6-D98D-8AC6F8334CE4}"/>
              </a:ext>
            </a:extLst>
          </p:cNvPr>
          <p:cNvSpPr/>
          <p:nvPr/>
        </p:nvSpPr>
        <p:spPr>
          <a:xfrm>
            <a:off x="3672259" y="2529411"/>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a:t>
            </a:r>
            <a:endParaRPr lang="en-US" sz="1400"/>
          </a:p>
        </p:txBody>
      </p:sp>
      <p:sp>
        <p:nvSpPr>
          <p:cNvPr id="5" name="Oval 16">
            <a:extLst>
              <a:ext uri="{FF2B5EF4-FFF2-40B4-BE49-F238E27FC236}">
                <a16:creationId xmlns:a16="http://schemas.microsoft.com/office/drawing/2014/main" id="{B53FD411-0FF5-018D-6CBE-E16A8B582D7A}"/>
              </a:ext>
            </a:extLst>
          </p:cNvPr>
          <p:cNvSpPr/>
          <p:nvPr/>
        </p:nvSpPr>
        <p:spPr>
          <a:xfrm>
            <a:off x="3672259" y="1257848"/>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16" name="Straight Arrow Connector 7">
            <a:extLst>
              <a:ext uri="{FF2B5EF4-FFF2-40B4-BE49-F238E27FC236}">
                <a16:creationId xmlns:a16="http://schemas.microsoft.com/office/drawing/2014/main" id="{86E1A096-AEFD-5DE2-783D-BFD925A46AB3}"/>
              </a:ext>
            </a:extLst>
          </p:cNvPr>
          <p:cNvCxnSpPr>
            <a:cxnSpLocks/>
            <a:stCxn id="21" idx="4"/>
            <a:endCxn id="18" idx="0"/>
          </p:cNvCxnSpPr>
          <p:nvPr/>
        </p:nvCxnSpPr>
        <p:spPr>
          <a:xfrm>
            <a:off x="4459438" y="3670134"/>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3">
            <a:extLst>
              <a:ext uri="{FF2B5EF4-FFF2-40B4-BE49-F238E27FC236}">
                <a16:creationId xmlns:a16="http://schemas.microsoft.com/office/drawing/2014/main" id="{4D90AD08-C898-6749-FB3A-63897CBDA3DF}"/>
              </a:ext>
            </a:extLst>
          </p:cNvPr>
          <p:cNvSpPr/>
          <p:nvPr/>
        </p:nvSpPr>
        <p:spPr>
          <a:xfrm>
            <a:off x="3672259" y="3993966"/>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a:t>
            </a:r>
            <a:endParaRPr lang="en-US" sz="1400"/>
          </a:p>
        </p:txBody>
      </p:sp>
      <p:sp>
        <p:nvSpPr>
          <p:cNvPr id="21" name="Oval 16">
            <a:extLst>
              <a:ext uri="{FF2B5EF4-FFF2-40B4-BE49-F238E27FC236}">
                <a16:creationId xmlns:a16="http://schemas.microsoft.com/office/drawing/2014/main" id="{A19FA9F4-8F33-CC27-A605-85F97EB7E0D3}"/>
              </a:ext>
            </a:extLst>
          </p:cNvPr>
          <p:cNvSpPr/>
          <p:nvPr/>
        </p:nvSpPr>
        <p:spPr>
          <a:xfrm>
            <a:off x="3672259" y="3296423"/>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a:t>
            </a:r>
            <a:endParaRPr lang="en-US" sz="1400"/>
          </a:p>
        </p:txBody>
      </p:sp>
      <p:sp>
        <p:nvSpPr>
          <p:cNvPr id="28" name="Oval 11">
            <a:extLst>
              <a:ext uri="{FF2B5EF4-FFF2-40B4-BE49-F238E27FC236}">
                <a16:creationId xmlns:a16="http://schemas.microsoft.com/office/drawing/2014/main" id="{8C330ABD-0715-E73C-68A5-3E0622E43517}"/>
              </a:ext>
            </a:extLst>
          </p:cNvPr>
          <p:cNvSpPr/>
          <p:nvPr/>
        </p:nvSpPr>
        <p:spPr>
          <a:xfrm>
            <a:off x="5672142" y="3353909"/>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C2</a:t>
            </a:r>
            <a:endParaRPr lang="en-US" sz="1400"/>
          </a:p>
        </p:txBody>
      </p:sp>
      <p:sp>
        <p:nvSpPr>
          <p:cNvPr id="35" name="Oval 11">
            <a:extLst>
              <a:ext uri="{FF2B5EF4-FFF2-40B4-BE49-F238E27FC236}">
                <a16:creationId xmlns:a16="http://schemas.microsoft.com/office/drawing/2014/main" id="{FDDAF19C-18F4-51BD-4E85-A09F2E508A9F}"/>
              </a:ext>
            </a:extLst>
          </p:cNvPr>
          <p:cNvSpPr/>
          <p:nvPr/>
        </p:nvSpPr>
        <p:spPr>
          <a:xfrm>
            <a:off x="5672142" y="1848230"/>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C1</a:t>
            </a:r>
            <a:endParaRPr lang="en-US" sz="1400"/>
          </a:p>
        </p:txBody>
      </p:sp>
      <p:sp>
        <p:nvSpPr>
          <p:cNvPr id="50" name="Oval 16">
            <a:extLst>
              <a:ext uri="{FF2B5EF4-FFF2-40B4-BE49-F238E27FC236}">
                <a16:creationId xmlns:a16="http://schemas.microsoft.com/office/drawing/2014/main" id="{6D9EBE53-743B-F10F-B6E6-32CE2F6EF0E0}"/>
              </a:ext>
            </a:extLst>
          </p:cNvPr>
          <p:cNvSpPr/>
          <p:nvPr/>
        </p:nvSpPr>
        <p:spPr>
          <a:xfrm>
            <a:off x="5672142" y="1273175"/>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C1</a:t>
            </a:r>
            <a:endParaRPr lang="en-US" sz="1200"/>
          </a:p>
        </p:txBody>
      </p:sp>
      <p:cxnSp>
        <p:nvCxnSpPr>
          <p:cNvPr id="52" name="Straight Arrow Connector 7">
            <a:extLst>
              <a:ext uri="{FF2B5EF4-FFF2-40B4-BE49-F238E27FC236}">
                <a16:creationId xmlns:a16="http://schemas.microsoft.com/office/drawing/2014/main" id="{0D064ACB-78C2-276D-02CA-B18A7AFE0D20}"/>
              </a:ext>
            </a:extLst>
          </p:cNvPr>
          <p:cNvCxnSpPr>
            <a:cxnSpLocks/>
            <a:stCxn id="4" idx="4"/>
            <a:endCxn id="21" idx="0"/>
          </p:cNvCxnSpPr>
          <p:nvPr/>
        </p:nvCxnSpPr>
        <p:spPr>
          <a:xfrm>
            <a:off x="4459438" y="2903122"/>
            <a:ext cx="0" cy="39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7">
            <a:extLst>
              <a:ext uri="{FF2B5EF4-FFF2-40B4-BE49-F238E27FC236}">
                <a16:creationId xmlns:a16="http://schemas.microsoft.com/office/drawing/2014/main" id="{C09795F7-95C2-4652-94EE-96D2F63D9F27}"/>
              </a:ext>
            </a:extLst>
          </p:cNvPr>
          <p:cNvCxnSpPr>
            <a:cxnSpLocks/>
            <a:stCxn id="18" idx="4"/>
            <a:endCxn id="17" idx="0"/>
          </p:cNvCxnSpPr>
          <p:nvPr/>
        </p:nvCxnSpPr>
        <p:spPr>
          <a:xfrm>
            <a:off x="4459438" y="4367677"/>
            <a:ext cx="0" cy="28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
            <a:extLst>
              <a:ext uri="{FF2B5EF4-FFF2-40B4-BE49-F238E27FC236}">
                <a16:creationId xmlns:a16="http://schemas.microsoft.com/office/drawing/2014/main" id="{EF19B213-A7FD-9508-EADB-50AFF3E30C3D}"/>
              </a:ext>
            </a:extLst>
          </p:cNvPr>
          <p:cNvCxnSpPr>
            <a:cxnSpLocks/>
            <a:stCxn id="50" idx="3"/>
            <a:endCxn id="4" idx="7"/>
          </p:cNvCxnSpPr>
          <p:nvPr/>
        </p:nvCxnSpPr>
        <p:spPr>
          <a:xfrm flipH="1">
            <a:off x="5016058" y="1592157"/>
            <a:ext cx="861353" cy="991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7">
            <a:extLst>
              <a:ext uri="{FF2B5EF4-FFF2-40B4-BE49-F238E27FC236}">
                <a16:creationId xmlns:a16="http://schemas.microsoft.com/office/drawing/2014/main" id="{F1B20670-3E15-3C0F-501A-F8B29EBC14AA}"/>
              </a:ext>
            </a:extLst>
          </p:cNvPr>
          <p:cNvCxnSpPr>
            <a:cxnSpLocks/>
            <a:stCxn id="32" idx="3"/>
            <a:endCxn id="14" idx="6"/>
          </p:cNvCxnSpPr>
          <p:nvPr/>
        </p:nvCxnSpPr>
        <p:spPr>
          <a:xfrm flipH="1">
            <a:off x="5246617" y="5063720"/>
            <a:ext cx="598742" cy="475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7">
            <a:extLst>
              <a:ext uri="{FF2B5EF4-FFF2-40B4-BE49-F238E27FC236}">
                <a16:creationId xmlns:a16="http://schemas.microsoft.com/office/drawing/2014/main" id="{55E66168-FABB-6628-6A93-0863B5E1201D}"/>
              </a:ext>
            </a:extLst>
          </p:cNvPr>
          <p:cNvCxnSpPr>
            <a:cxnSpLocks/>
            <a:stCxn id="28" idx="3"/>
            <a:endCxn id="18" idx="6"/>
          </p:cNvCxnSpPr>
          <p:nvPr/>
        </p:nvCxnSpPr>
        <p:spPr>
          <a:xfrm flipH="1">
            <a:off x="5246617" y="3672891"/>
            <a:ext cx="656084" cy="507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7">
            <a:extLst>
              <a:ext uri="{FF2B5EF4-FFF2-40B4-BE49-F238E27FC236}">
                <a16:creationId xmlns:a16="http://schemas.microsoft.com/office/drawing/2014/main" id="{A59B5C6A-8041-73F7-C011-22A515C5CFDF}"/>
              </a:ext>
            </a:extLst>
          </p:cNvPr>
          <p:cNvCxnSpPr>
            <a:cxnSpLocks/>
            <a:stCxn id="35" idx="3"/>
            <a:endCxn id="4" idx="6"/>
          </p:cNvCxnSpPr>
          <p:nvPr/>
        </p:nvCxnSpPr>
        <p:spPr>
          <a:xfrm flipH="1">
            <a:off x="5246617" y="2167212"/>
            <a:ext cx="656084" cy="54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7">
            <a:extLst>
              <a:ext uri="{FF2B5EF4-FFF2-40B4-BE49-F238E27FC236}">
                <a16:creationId xmlns:a16="http://schemas.microsoft.com/office/drawing/2014/main" id="{8CA674BB-4C7A-C972-950C-90AD7A15D898}"/>
              </a:ext>
            </a:extLst>
          </p:cNvPr>
          <p:cNvCxnSpPr>
            <a:cxnSpLocks/>
            <a:stCxn id="12" idx="3"/>
            <a:endCxn id="14" idx="7"/>
          </p:cNvCxnSpPr>
          <p:nvPr/>
        </p:nvCxnSpPr>
        <p:spPr>
          <a:xfrm flipH="1">
            <a:off x="5016058" y="4434801"/>
            <a:ext cx="854591" cy="97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7">
            <a:extLst>
              <a:ext uri="{FF2B5EF4-FFF2-40B4-BE49-F238E27FC236}">
                <a16:creationId xmlns:a16="http://schemas.microsoft.com/office/drawing/2014/main" id="{205024FD-9E92-B7AC-6F4F-4D20AD3EBEFF}"/>
              </a:ext>
            </a:extLst>
          </p:cNvPr>
          <p:cNvCxnSpPr>
            <a:cxnSpLocks/>
            <a:stCxn id="110" idx="4"/>
            <a:endCxn id="109" idx="0"/>
          </p:cNvCxnSpPr>
          <p:nvPr/>
        </p:nvCxnSpPr>
        <p:spPr>
          <a:xfrm>
            <a:off x="8992177" y="4480142"/>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Oval 13">
            <a:extLst>
              <a:ext uri="{FF2B5EF4-FFF2-40B4-BE49-F238E27FC236}">
                <a16:creationId xmlns:a16="http://schemas.microsoft.com/office/drawing/2014/main" id="{7E5C0044-247E-8C5F-16DF-EFED3023F36D}"/>
              </a:ext>
            </a:extLst>
          </p:cNvPr>
          <p:cNvSpPr/>
          <p:nvPr/>
        </p:nvSpPr>
        <p:spPr>
          <a:xfrm>
            <a:off x="8204998" y="487117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C2c</a:t>
            </a:r>
            <a:endParaRPr lang="en-US" sz="1400"/>
          </a:p>
        </p:txBody>
      </p:sp>
      <p:sp>
        <p:nvSpPr>
          <p:cNvPr id="110" name="Oval 16">
            <a:extLst>
              <a:ext uri="{FF2B5EF4-FFF2-40B4-BE49-F238E27FC236}">
                <a16:creationId xmlns:a16="http://schemas.microsoft.com/office/drawing/2014/main" id="{8143C6BC-ADD0-008A-573E-D36DECD91BB5}"/>
              </a:ext>
            </a:extLst>
          </p:cNvPr>
          <p:cNvSpPr/>
          <p:nvPr/>
        </p:nvSpPr>
        <p:spPr>
          <a:xfrm>
            <a:off x="8204998" y="4106431"/>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C2c</a:t>
            </a:r>
            <a:endParaRPr lang="en-US" sz="1400"/>
          </a:p>
        </p:txBody>
      </p:sp>
      <p:grpSp>
        <p:nvGrpSpPr>
          <p:cNvPr id="121" name="Groep 120">
            <a:extLst>
              <a:ext uri="{FF2B5EF4-FFF2-40B4-BE49-F238E27FC236}">
                <a16:creationId xmlns:a16="http://schemas.microsoft.com/office/drawing/2014/main" id="{922B9C43-00EC-9E68-6789-55C5CECECDC9}"/>
              </a:ext>
            </a:extLst>
          </p:cNvPr>
          <p:cNvGrpSpPr/>
          <p:nvPr/>
        </p:nvGrpSpPr>
        <p:grpSpPr>
          <a:xfrm>
            <a:off x="10190873" y="3837473"/>
            <a:ext cx="1953269" cy="1710725"/>
            <a:chOff x="9683501" y="2738110"/>
            <a:chExt cx="1953269" cy="1710725"/>
          </a:xfrm>
        </p:grpSpPr>
        <p:sp>
          <p:nvSpPr>
            <p:cNvPr id="37" name="Tekstvak 36">
              <a:extLst>
                <a:ext uri="{FF2B5EF4-FFF2-40B4-BE49-F238E27FC236}">
                  <a16:creationId xmlns:a16="http://schemas.microsoft.com/office/drawing/2014/main" id="{B2118409-0388-0628-ACEC-CAFCD7AA6C18}"/>
                </a:ext>
              </a:extLst>
            </p:cNvPr>
            <p:cNvSpPr txBox="1"/>
            <p:nvPr/>
          </p:nvSpPr>
          <p:spPr>
            <a:xfrm>
              <a:off x="9683501" y="2738110"/>
              <a:ext cx="1953269" cy="276999"/>
            </a:xfrm>
            <a:prstGeom prst="rect">
              <a:avLst/>
            </a:prstGeom>
            <a:noFill/>
          </p:spPr>
          <p:txBody>
            <a:bodyPr wrap="square" rtlCol="0">
              <a:spAutoFit/>
            </a:bodyPr>
            <a:lstStyle/>
            <a:p>
              <a:r>
                <a:rPr lang="nl-NL" sz="1200"/>
                <a:t>C1: component 1</a:t>
              </a:r>
            </a:p>
          </p:txBody>
        </p:sp>
        <p:sp>
          <p:nvSpPr>
            <p:cNvPr id="38" name="Tekstvak 37">
              <a:extLst>
                <a:ext uri="{FF2B5EF4-FFF2-40B4-BE49-F238E27FC236}">
                  <a16:creationId xmlns:a16="http://schemas.microsoft.com/office/drawing/2014/main" id="{AE3990EF-8FDF-899F-9515-DB5F11DAB0BD}"/>
                </a:ext>
              </a:extLst>
            </p:cNvPr>
            <p:cNvSpPr txBox="1"/>
            <p:nvPr/>
          </p:nvSpPr>
          <p:spPr>
            <a:xfrm>
              <a:off x="9683501" y="3024855"/>
              <a:ext cx="1783285" cy="276999"/>
            </a:xfrm>
            <a:prstGeom prst="rect">
              <a:avLst/>
            </a:prstGeom>
            <a:noFill/>
          </p:spPr>
          <p:txBody>
            <a:bodyPr wrap="square" rtlCol="0">
              <a:spAutoFit/>
            </a:bodyPr>
            <a:lstStyle/>
            <a:p>
              <a:r>
                <a:rPr lang="nl-NL" sz="1200"/>
                <a:t>C2: component 2</a:t>
              </a:r>
            </a:p>
          </p:txBody>
        </p:sp>
        <p:sp>
          <p:nvSpPr>
            <p:cNvPr id="39" name="Tekstvak 38">
              <a:extLst>
                <a:ext uri="{FF2B5EF4-FFF2-40B4-BE49-F238E27FC236}">
                  <a16:creationId xmlns:a16="http://schemas.microsoft.com/office/drawing/2014/main" id="{64DEC783-2074-7FA5-2678-CB9BD3DF3738}"/>
                </a:ext>
              </a:extLst>
            </p:cNvPr>
            <p:cNvSpPr txBox="1"/>
            <p:nvPr/>
          </p:nvSpPr>
          <p:spPr>
            <a:xfrm>
              <a:off x="9683501" y="3311600"/>
              <a:ext cx="1783285" cy="276999"/>
            </a:xfrm>
            <a:prstGeom prst="rect">
              <a:avLst/>
            </a:prstGeom>
            <a:noFill/>
          </p:spPr>
          <p:txBody>
            <a:bodyPr wrap="square" rtlCol="0">
              <a:spAutoFit/>
            </a:bodyPr>
            <a:lstStyle/>
            <a:p>
              <a:r>
                <a:rPr lang="nl-NL" sz="1200"/>
                <a:t>C3: component 3</a:t>
              </a:r>
            </a:p>
          </p:txBody>
        </p:sp>
        <p:sp>
          <p:nvSpPr>
            <p:cNvPr id="40" name="Tekstvak 39">
              <a:extLst>
                <a:ext uri="{FF2B5EF4-FFF2-40B4-BE49-F238E27FC236}">
                  <a16:creationId xmlns:a16="http://schemas.microsoft.com/office/drawing/2014/main" id="{3EBDE0F3-B1BF-6370-3EB6-9B4C1BDB4EF4}"/>
                </a:ext>
              </a:extLst>
            </p:cNvPr>
            <p:cNvSpPr txBox="1"/>
            <p:nvPr/>
          </p:nvSpPr>
          <p:spPr>
            <a:xfrm>
              <a:off x="9683501" y="3598345"/>
              <a:ext cx="1953269" cy="276999"/>
            </a:xfrm>
            <a:prstGeom prst="rect">
              <a:avLst/>
            </a:prstGeom>
            <a:noFill/>
          </p:spPr>
          <p:txBody>
            <a:bodyPr wrap="square" rtlCol="0">
              <a:spAutoFit/>
            </a:bodyPr>
            <a:lstStyle/>
            <a:p>
              <a:r>
                <a:rPr lang="nl-NL" sz="1200"/>
                <a:t>C1c</a:t>
              </a:r>
              <a:r>
                <a:rPr lang="nl-NL" sz="1200" i="1"/>
                <a:t>: </a:t>
              </a:r>
              <a:r>
                <a:rPr lang="nl-NL" sz="1200"/>
                <a:t>component 1 copy</a:t>
              </a:r>
            </a:p>
          </p:txBody>
        </p:sp>
        <p:sp>
          <p:nvSpPr>
            <p:cNvPr id="41" name="Tekstvak 40">
              <a:extLst>
                <a:ext uri="{FF2B5EF4-FFF2-40B4-BE49-F238E27FC236}">
                  <a16:creationId xmlns:a16="http://schemas.microsoft.com/office/drawing/2014/main" id="{0E69F251-F0FA-6FBA-BDC8-B34E5C54B15E}"/>
                </a:ext>
              </a:extLst>
            </p:cNvPr>
            <p:cNvSpPr txBox="1"/>
            <p:nvPr/>
          </p:nvSpPr>
          <p:spPr>
            <a:xfrm>
              <a:off x="9683501" y="3885090"/>
              <a:ext cx="1857207" cy="276999"/>
            </a:xfrm>
            <a:prstGeom prst="rect">
              <a:avLst/>
            </a:prstGeom>
            <a:noFill/>
          </p:spPr>
          <p:txBody>
            <a:bodyPr wrap="square" rtlCol="0">
              <a:spAutoFit/>
            </a:bodyPr>
            <a:lstStyle/>
            <a:p>
              <a:r>
                <a:rPr lang="nl-NL" sz="1200"/>
                <a:t>C2c: component 2 copy</a:t>
              </a:r>
            </a:p>
          </p:txBody>
        </p:sp>
        <p:sp>
          <p:nvSpPr>
            <p:cNvPr id="111" name="Tekstvak 110">
              <a:extLst>
                <a:ext uri="{FF2B5EF4-FFF2-40B4-BE49-F238E27FC236}">
                  <a16:creationId xmlns:a16="http://schemas.microsoft.com/office/drawing/2014/main" id="{F9215AC8-8578-7A58-45E9-15FF7FE7C7A4}"/>
                </a:ext>
              </a:extLst>
            </p:cNvPr>
            <p:cNvSpPr txBox="1"/>
            <p:nvPr/>
          </p:nvSpPr>
          <p:spPr>
            <a:xfrm>
              <a:off x="9683501" y="4171836"/>
              <a:ext cx="1857207" cy="276999"/>
            </a:xfrm>
            <a:prstGeom prst="rect">
              <a:avLst/>
            </a:prstGeom>
            <a:noFill/>
          </p:spPr>
          <p:txBody>
            <a:bodyPr wrap="square" rtlCol="0">
              <a:spAutoFit/>
            </a:bodyPr>
            <a:lstStyle/>
            <a:p>
              <a:r>
                <a:rPr lang="nl-NL" sz="1200"/>
                <a:t>C3c: component 3 copy</a:t>
              </a:r>
            </a:p>
          </p:txBody>
        </p:sp>
      </p:grpSp>
      <p:cxnSp>
        <p:nvCxnSpPr>
          <p:cNvPr id="112" name="Straight Arrow Connector 7">
            <a:extLst>
              <a:ext uri="{FF2B5EF4-FFF2-40B4-BE49-F238E27FC236}">
                <a16:creationId xmlns:a16="http://schemas.microsoft.com/office/drawing/2014/main" id="{206774E2-94E1-4B62-1311-71264701D4C4}"/>
              </a:ext>
            </a:extLst>
          </p:cNvPr>
          <p:cNvCxnSpPr>
            <a:cxnSpLocks/>
            <a:stCxn id="114" idx="4"/>
            <a:endCxn id="113" idx="0"/>
          </p:cNvCxnSpPr>
          <p:nvPr/>
        </p:nvCxnSpPr>
        <p:spPr>
          <a:xfrm>
            <a:off x="8992177" y="5895930"/>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Oval 13">
            <a:extLst>
              <a:ext uri="{FF2B5EF4-FFF2-40B4-BE49-F238E27FC236}">
                <a16:creationId xmlns:a16="http://schemas.microsoft.com/office/drawing/2014/main" id="{91BB8F98-12EF-4C4A-13A5-85AA7B22C77E}"/>
              </a:ext>
            </a:extLst>
          </p:cNvPr>
          <p:cNvSpPr/>
          <p:nvPr/>
        </p:nvSpPr>
        <p:spPr>
          <a:xfrm>
            <a:off x="8204998" y="6286960"/>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C3c</a:t>
            </a:r>
            <a:endParaRPr lang="en-US" sz="1400"/>
          </a:p>
        </p:txBody>
      </p:sp>
      <p:sp>
        <p:nvSpPr>
          <p:cNvPr id="114" name="Oval 16">
            <a:extLst>
              <a:ext uri="{FF2B5EF4-FFF2-40B4-BE49-F238E27FC236}">
                <a16:creationId xmlns:a16="http://schemas.microsoft.com/office/drawing/2014/main" id="{88E661C1-4FD3-614F-D0F3-4F64BBA65779}"/>
              </a:ext>
            </a:extLst>
          </p:cNvPr>
          <p:cNvSpPr/>
          <p:nvPr/>
        </p:nvSpPr>
        <p:spPr>
          <a:xfrm>
            <a:off x="8204998" y="552221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C3c</a:t>
            </a:r>
            <a:endParaRPr lang="en-US" sz="1400"/>
          </a:p>
        </p:txBody>
      </p:sp>
      <p:cxnSp>
        <p:nvCxnSpPr>
          <p:cNvPr id="119" name="Straight Arrow Connector 7">
            <a:extLst>
              <a:ext uri="{FF2B5EF4-FFF2-40B4-BE49-F238E27FC236}">
                <a16:creationId xmlns:a16="http://schemas.microsoft.com/office/drawing/2014/main" id="{CE29D669-6B67-209C-7F8C-2D6367A722E9}"/>
              </a:ext>
            </a:extLst>
          </p:cNvPr>
          <p:cNvCxnSpPr>
            <a:cxnSpLocks/>
            <a:stCxn id="35" idx="5"/>
            <a:endCxn id="71" idx="2"/>
          </p:cNvCxnSpPr>
          <p:nvPr/>
        </p:nvCxnSpPr>
        <p:spPr>
          <a:xfrm>
            <a:off x="7015941" y="2167212"/>
            <a:ext cx="1189057" cy="1387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7">
            <a:extLst>
              <a:ext uri="{FF2B5EF4-FFF2-40B4-BE49-F238E27FC236}">
                <a16:creationId xmlns:a16="http://schemas.microsoft.com/office/drawing/2014/main" id="{92670716-DD40-5756-6293-72171193C91E}"/>
              </a:ext>
            </a:extLst>
          </p:cNvPr>
          <p:cNvCxnSpPr>
            <a:cxnSpLocks/>
            <a:stCxn id="28" idx="5"/>
            <a:endCxn id="109" idx="2"/>
          </p:cNvCxnSpPr>
          <p:nvPr/>
        </p:nvCxnSpPr>
        <p:spPr>
          <a:xfrm>
            <a:off x="7015941" y="3672891"/>
            <a:ext cx="1189057" cy="1385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7">
            <a:extLst>
              <a:ext uri="{FF2B5EF4-FFF2-40B4-BE49-F238E27FC236}">
                <a16:creationId xmlns:a16="http://schemas.microsoft.com/office/drawing/2014/main" id="{F736AE24-2C56-61EC-5439-1380A7490379}"/>
              </a:ext>
            </a:extLst>
          </p:cNvPr>
          <p:cNvCxnSpPr>
            <a:cxnSpLocks/>
            <a:stCxn id="32" idx="6"/>
            <a:endCxn id="113" idx="1"/>
          </p:cNvCxnSpPr>
          <p:nvPr/>
        </p:nvCxnSpPr>
        <p:spPr>
          <a:xfrm>
            <a:off x="7041754" y="4931594"/>
            <a:ext cx="1393803" cy="1410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7">
            <a:extLst>
              <a:ext uri="{FF2B5EF4-FFF2-40B4-BE49-F238E27FC236}">
                <a16:creationId xmlns:a16="http://schemas.microsoft.com/office/drawing/2014/main" id="{19540A51-FA92-591B-DCA9-CB78DF5AF8BE}"/>
              </a:ext>
            </a:extLst>
          </p:cNvPr>
          <p:cNvCxnSpPr>
            <a:cxnSpLocks/>
            <a:stCxn id="12" idx="5"/>
            <a:endCxn id="113" idx="1"/>
          </p:cNvCxnSpPr>
          <p:nvPr/>
        </p:nvCxnSpPr>
        <p:spPr>
          <a:xfrm>
            <a:off x="6983889" y="4434801"/>
            <a:ext cx="1451668" cy="1906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7">
            <a:extLst>
              <a:ext uri="{FF2B5EF4-FFF2-40B4-BE49-F238E27FC236}">
                <a16:creationId xmlns:a16="http://schemas.microsoft.com/office/drawing/2014/main" id="{7ADA2ADF-5E2A-448E-25B3-AFDE56E4D262}"/>
              </a:ext>
            </a:extLst>
          </p:cNvPr>
          <p:cNvCxnSpPr>
            <a:cxnSpLocks/>
            <a:stCxn id="71" idx="4"/>
            <a:endCxn id="110" idx="0"/>
          </p:cNvCxnSpPr>
          <p:nvPr/>
        </p:nvCxnSpPr>
        <p:spPr>
          <a:xfrm>
            <a:off x="8992177" y="3741129"/>
            <a:ext cx="0" cy="36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7">
            <a:extLst>
              <a:ext uri="{FF2B5EF4-FFF2-40B4-BE49-F238E27FC236}">
                <a16:creationId xmlns:a16="http://schemas.microsoft.com/office/drawing/2014/main" id="{857994A1-9D3E-85AD-9108-6465952328F6}"/>
              </a:ext>
            </a:extLst>
          </p:cNvPr>
          <p:cNvCxnSpPr>
            <a:cxnSpLocks/>
            <a:stCxn id="109" idx="4"/>
            <a:endCxn id="114" idx="0"/>
          </p:cNvCxnSpPr>
          <p:nvPr/>
        </p:nvCxnSpPr>
        <p:spPr>
          <a:xfrm>
            <a:off x="8992177" y="5244883"/>
            <a:ext cx="0" cy="27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7">
            <a:extLst>
              <a:ext uri="{FF2B5EF4-FFF2-40B4-BE49-F238E27FC236}">
                <a16:creationId xmlns:a16="http://schemas.microsoft.com/office/drawing/2014/main" id="{E45FB0AA-8BAB-E613-715D-9D979E5CFBEE}"/>
              </a:ext>
            </a:extLst>
          </p:cNvPr>
          <p:cNvCxnSpPr>
            <a:cxnSpLocks/>
            <a:stCxn id="72" idx="3"/>
          </p:cNvCxnSpPr>
          <p:nvPr/>
        </p:nvCxnSpPr>
        <p:spPr>
          <a:xfrm flipH="1">
            <a:off x="9665694" y="2065221"/>
            <a:ext cx="461118" cy="302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7">
            <a:extLst>
              <a:ext uri="{FF2B5EF4-FFF2-40B4-BE49-F238E27FC236}">
                <a16:creationId xmlns:a16="http://schemas.microsoft.com/office/drawing/2014/main" id="{10A54004-E796-9CE6-F74B-FBEE31CDC2AC}"/>
              </a:ext>
            </a:extLst>
          </p:cNvPr>
          <p:cNvCxnSpPr>
            <a:cxnSpLocks/>
            <a:stCxn id="27" idx="2"/>
            <a:endCxn id="72" idx="0"/>
          </p:cNvCxnSpPr>
          <p:nvPr/>
        </p:nvCxnSpPr>
        <p:spPr>
          <a:xfrm>
            <a:off x="10674509" y="1097205"/>
            <a:ext cx="8923" cy="64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11">
            <a:extLst>
              <a:ext uri="{FF2B5EF4-FFF2-40B4-BE49-F238E27FC236}">
                <a16:creationId xmlns:a16="http://schemas.microsoft.com/office/drawing/2014/main" id="{E1EA8682-0302-115B-A655-4CF78C0982EB}"/>
              </a:ext>
            </a:extLst>
          </p:cNvPr>
          <p:cNvSpPr/>
          <p:nvPr/>
        </p:nvSpPr>
        <p:spPr>
          <a:xfrm>
            <a:off x="7896263" y="1257848"/>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7" name="Straight Arrow Connector 7">
            <a:extLst>
              <a:ext uri="{FF2B5EF4-FFF2-40B4-BE49-F238E27FC236}">
                <a16:creationId xmlns:a16="http://schemas.microsoft.com/office/drawing/2014/main" id="{55D910BE-0507-F76B-CADA-C8EBA6F8DF6F}"/>
              </a:ext>
            </a:extLst>
          </p:cNvPr>
          <p:cNvCxnSpPr>
            <a:cxnSpLocks/>
            <a:stCxn id="35" idx="7"/>
            <a:endCxn id="6" idx="2"/>
          </p:cNvCxnSpPr>
          <p:nvPr/>
        </p:nvCxnSpPr>
        <p:spPr>
          <a:xfrm flipV="1">
            <a:off x="7015941" y="1444704"/>
            <a:ext cx="880322" cy="458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7">
            <a:extLst>
              <a:ext uri="{FF2B5EF4-FFF2-40B4-BE49-F238E27FC236}">
                <a16:creationId xmlns:a16="http://schemas.microsoft.com/office/drawing/2014/main" id="{2A2B0703-7E0F-8C31-FDA3-D04C42041611}"/>
              </a:ext>
            </a:extLst>
          </p:cNvPr>
          <p:cNvCxnSpPr>
            <a:cxnSpLocks/>
            <a:stCxn id="28" idx="7"/>
          </p:cNvCxnSpPr>
          <p:nvPr/>
        </p:nvCxnSpPr>
        <p:spPr>
          <a:xfrm flipV="1">
            <a:off x="7015941" y="1576830"/>
            <a:ext cx="997183" cy="1831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7">
            <a:extLst>
              <a:ext uri="{FF2B5EF4-FFF2-40B4-BE49-F238E27FC236}">
                <a16:creationId xmlns:a16="http://schemas.microsoft.com/office/drawing/2014/main" id="{82D7BDB3-DBEA-D79C-3C4E-1A366860C778}"/>
              </a:ext>
            </a:extLst>
          </p:cNvPr>
          <p:cNvCxnSpPr>
            <a:cxnSpLocks/>
            <a:stCxn id="12" idx="6"/>
            <a:endCxn id="6" idx="3"/>
          </p:cNvCxnSpPr>
          <p:nvPr/>
        </p:nvCxnSpPr>
        <p:spPr>
          <a:xfrm flipV="1">
            <a:off x="7214448" y="1576830"/>
            <a:ext cx="973400" cy="2725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16">
            <a:extLst>
              <a:ext uri="{FF2B5EF4-FFF2-40B4-BE49-F238E27FC236}">
                <a16:creationId xmlns:a16="http://schemas.microsoft.com/office/drawing/2014/main" id="{7A9F94DC-0AC6-012A-6F3D-EA8FE69EF42A}"/>
              </a:ext>
            </a:extLst>
          </p:cNvPr>
          <p:cNvSpPr/>
          <p:nvPr/>
        </p:nvSpPr>
        <p:spPr>
          <a:xfrm>
            <a:off x="5640090" y="4744738"/>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C3</a:t>
            </a:r>
            <a:endParaRPr lang="en-US" sz="1200"/>
          </a:p>
        </p:txBody>
      </p:sp>
      <p:cxnSp>
        <p:nvCxnSpPr>
          <p:cNvPr id="73" name="Straight Arrow Connector 7">
            <a:extLst>
              <a:ext uri="{FF2B5EF4-FFF2-40B4-BE49-F238E27FC236}">
                <a16:creationId xmlns:a16="http://schemas.microsoft.com/office/drawing/2014/main" id="{CF72AE37-3A96-5063-9322-7CD7D2CDB026}"/>
              </a:ext>
            </a:extLst>
          </p:cNvPr>
          <p:cNvCxnSpPr>
            <a:cxnSpLocks/>
            <a:stCxn id="50" idx="6"/>
            <a:endCxn id="71" idx="1"/>
          </p:cNvCxnSpPr>
          <p:nvPr/>
        </p:nvCxnSpPr>
        <p:spPr>
          <a:xfrm>
            <a:off x="7073806" y="1460031"/>
            <a:ext cx="1361751" cy="196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7">
            <a:extLst>
              <a:ext uri="{FF2B5EF4-FFF2-40B4-BE49-F238E27FC236}">
                <a16:creationId xmlns:a16="http://schemas.microsoft.com/office/drawing/2014/main" id="{221460C6-4A32-A921-4635-43317A46786F}"/>
              </a:ext>
            </a:extLst>
          </p:cNvPr>
          <p:cNvCxnSpPr>
            <a:cxnSpLocks/>
            <a:stCxn id="6" idx="4"/>
            <a:endCxn id="29" idx="0"/>
          </p:cNvCxnSpPr>
          <p:nvPr/>
        </p:nvCxnSpPr>
        <p:spPr>
          <a:xfrm>
            <a:off x="8891797" y="1631559"/>
            <a:ext cx="475022" cy="588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Gebogen verbindingslijn 126">
            <a:extLst>
              <a:ext uri="{FF2B5EF4-FFF2-40B4-BE49-F238E27FC236}">
                <a16:creationId xmlns:a16="http://schemas.microsoft.com/office/drawing/2014/main" id="{59078B06-1D5F-2EA2-5602-67439043822A}"/>
              </a:ext>
            </a:extLst>
          </p:cNvPr>
          <p:cNvCxnSpPr>
            <a:cxnSpLocks/>
            <a:stCxn id="5" idx="6"/>
          </p:cNvCxnSpPr>
          <p:nvPr/>
        </p:nvCxnSpPr>
        <p:spPr>
          <a:xfrm>
            <a:off x="5246617" y="1444704"/>
            <a:ext cx="3587892" cy="1017387"/>
          </a:xfrm>
          <a:prstGeom prst="bentConnector3">
            <a:avLst>
              <a:gd name="adj1" fmla="val 703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Gebogen verbindingslijn 129">
            <a:extLst>
              <a:ext uri="{FF2B5EF4-FFF2-40B4-BE49-F238E27FC236}">
                <a16:creationId xmlns:a16="http://schemas.microsoft.com/office/drawing/2014/main" id="{A4E20F34-E31A-9FB6-776E-909916C2B3F8}"/>
              </a:ext>
            </a:extLst>
          </p:cNvPr>
          <p:cNvCxnSpPr>
            <a:stCxn id="14" idx="2"/>
            <a:endCxn id="27" idx="0"/>
          </p:cNvCxnSpPr>
          <p:nvPr/>
        </p:nvCxnSpPr>
        <p:spPr>
          <a:xfrm rot="10800000" flipH="1">
            <a:off x="3672259" y="723494"/>
            <a:ext cx="7002250" cy="4815942"/>
          </a:xfrm>
          <a:prstGeom prst="bentConnector4">
            <a:avLst>
              <a:gd name="adj1" fmla="val -5516"/>
              <a:gd name="adj2" fmla="val 106493"/>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 name="Rechthoek 2">
            <a:extLst>
              <a:ext uri="{FF2B5EF4-FFF2-40B4-BE49-F238E27FC236}">
                <a16:creationId xmlns:a16="http://schemas.microsoft.com/office/drawing/2014/main" id="{F7187ECF-6218-DD32-AA0F-D8C749987118}"/>
              </a:ext>
            </a:extLst>
          </p:cNvPr>
          <p:cNvSpPr/>
          <p:nvPr/>
        </p:nvSpPr>
        <p:spPr>
          <a:xfrm>
            <a:off x="3120362" y="276578"/>
            <a:ext cx="9071638" cy="652579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Straight Arrow Connector 7">
            <a:extLst>
              <a:ext uri="{FF2B5EF4-FFF2-40B4-BE49-F238E27FC236}">
                <a16:creationId xmlns:a16="http://schemas.microsoft.com/office/drawing/2014/main" id="{F7A7A7D4-AC4F-BAFD-CD9B-E055520813A3}"/>
              </a:ext>
            </a:extLst>
          </p:cNvPr>
          <p:cNvCxnSpPr>
            <a:cxnSpLocks/>
            <a:stCxn id="13" idx="4"/>
            <a:endCxn id="10" idx="0"/>
          </p:cNvCxnSpPr>
          <p:nvPr/>
        </p:nvCxnSpPr>
        <p:spPr>
          <a:xfrm>
            <a:off x="4453959" y="5029849"/>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13">
            <a:extLst>
              <a:ext uri="{FF2B5EF4-FFF2-40B4-BE49-F238E27FC236}">
                <a16:creationId xmlns:a16="http://schemas.microsoft.com/office/drawing/2014/main" id="{298E2BF4-36EE-D3E2-7462-2A698B837A85}"/>
              </a:ext>
            </a:extLst>
          </p:cNvPr>
          <p:cNvSpPr/>
          <p:nvPr/>
        </p:nvSpPr>
        <p:spPr>
          <a:xfrm>
            <a:off x="3666780" y="5353681"/>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3" name="Oval 16">
            <a:extLst>
              <a:ext uri="{FF2B5EF4-FFF2-40B4-BE49-F238E27FC236}">
                <a16:creationId xmlns:a16="http://schemas.microsoft.com/office/drawing/2014/main" id="{FE711852-2ED8-E916-5AE3-2F989C7BA4D9}"/>
              </a:ext>
            </a:extLst>
          </p:cNvPr>
          <p:cNvSpPr/>
          <p:nvPr/>
        </p:nvSpPr>
        <p:spPr>
          <a:xfrm>
            <a:off x="3666780" y="4656138"/>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a:t>
            </a:r>
            <a:endParaRPr lang="en-US" sz="1400"/>
          </a:p>
        </p:txBody>
      </p:sp>
      <p:sp>
        <p:nvSpPr>
          <p:cNvPr id="15" name="Oval 11">
            <a:extLst>
              <a:ext uri="{FF2B5EF4-FFF2-40B4-BE49-F238E27FC236}">
                <a16:creationId xmlns:a16="http://schemas.microsoft.com/office/drawing/2014/main" id="{13F64B8C-F6D2-5400-A902-ADA58E551BC7}"/>
              </a:ext>
            </a:extLst>
          </p:cNvPr>
          <p:cNvSpPr/>
          <p:nvPr/>
        </p:nvSpPr>
        <p:spPr>
          <a:xfrm>
            <a:off x="5634611" y="4116920"/>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C3</a:t>
            </a:r>
            <a:endParaRPr lang="en-US" sz="1400"/>
          </a:p>
        </p:txBody>
      </p:sp>
      <p:cxnSp>
        <p:nvCxnSpPr>
          <p:cNvPr id="20" name="Straight Arrow Connector 7">
            <a:extLst>
              <a:ext uri="{FF2B5EF4-FFF2-40B4-BE49-F238E27FC236}">
                <a16:creationId xmlns:a16="http://schemas.microsoft.com/office/drawing/2014/main" id="{D56FFD54-E927-E6F5-7EDF-9C8918F8CDB4}"/>
              </a:ext>
            </a:extLst>
          </p:cNvPr>
          <p:cNvCxnSpPr>
            <a:cxnSpLocks/>
            <a:stCxn id="23" idx="4"/>
            <a:endCxn id="22" idx="0"/>
          </p:cNvCxnSpPr>
          <p:nvPr/>
        </p:nvCxnSpPr>
        <p:spPr>
          <a:xfrm>
            <a:off x="4453959" y="1632660"/>
            <a:ext cx="0" cy="897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Oval 13">
            <a:extLst>
              <a:ext uri="{FF2B5EF4-FFF2-40B4-BE49-F238E27FC236}">
                <a16:creationId xmlns:a16="http://schemas.microsoft.com/office/drawing/2014/main" id="{A0A6CBF7-5245-AE10-5195-227C0B2D5A58}"/>
              </a:ext>
            </a:extLst>
          </p:cNvPr>
          <p:cNvSpPr/>
          <p:nvPr/>
        </p:nvSpPr>
        <p:spPr>
          <a:xfrm>
            <a:off x="3666780" y="2530512"/>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a:t>
            </a:r>
            <a:endParaRPr lang="en-US" sz="1400"/>
          </a:p>
        </p:txBody>
      </p:sp>
      <p:sp>
        <p:nvSpPr>
          <p:cNvPr id="23" name="Oval 16">
            <a:extLst>
              <a:ext uri="{FF2B5EF4-FFF2-40B4-BE49-F238E27FC236}">
                <a16:creationId xmlns:a16="http://schemas.microsoft.com/office/drawing/2014/main" id="{10A717C5-DC52-61D0-C245-8D12A506C8E8}"/>
              </a:ext>
            </a:extLst>
          </p:cNvPr>
          <p:cNvSpPr/>
          <p:nvPr/>
        </p:nvSpPr>
        <p:spPr>
          <a:xfrm>
            <a:off x="3666780" y="1258949"/>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24" name="Straight Arrow Connector 7">
            <a:extLst>
              <a:ext uri="{FF2B5EF4-FFF2-40B4-BE49-F238E27FC236}">
                <a16:creationId xmlns:a16="http://schemas.microsoft.com/office/drawing/2014/main" id="{17187E88-8566-B018-F005-4A2E9B334985}"/>
              </a:ext>
            </a:extLst>
          </p:cNvPr>
          <p:cNvCxnSpPr>
            <a:cxnSpLocks/>
            <a:stCxn id="26" idx="4"/>
            <a:endCxn id="25" idx="0"/>
          </p:cNvCxnSpPr>
          <p:nvPr/>
        </p:nvCxnSpPr>
        <p:spPr>
          <a:xfrm>
            <a:off x="4453959" y="3671235"/>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13">
            <a:extLst>
              <a:ext uri="{FF2B5EF4-FFF2-40B4-BE49-F238E27FC236}">
                <a16:creationId xmlns:a16="http://schemas.microsoft.com/office/drawing/2014/main" id="{0BC027B8-850A-4994-8808-325D642F4D4E}"/>
              </a:ext>
            </a:extLst>
          </p:cNvPr>
          <p:cNvSpPr/>
          <p:nvPr/>
        </p:nvSpPr>
        <p:spPr>
          <a:xfrm>
            <a:off x="3666780" y="3995067"/>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a:t>
            </a:r>
            <a:endParaRPr lang="en-US" sz="1400"/>
          </a:p>
        </p:txBody>
      </p:sp>
      <p:sp>
        <p:nvSpPr>
          <p:cNvPr id="26" name="Oval 16">
            <a:extLst>
              <a:ext uri="{FF2B5EF4-FFF2-40B4-BE49-F238E27FC236}">
                <a16:creationId xmlns:a16="http://schemas.microsoft.com/office/drawing/2014/main" id="{8ED935F7-55A6-E6DB-F567-303AF362878F}"/>
              </a:ext>
            </a:extLst>
          </p:cNvPr>
          <p:cNvSpPr/>
          <p:nvPr/>
        </p:nvSpPr>
        <p:spPr>
          <a:xfrm>
            <a:off x="3666780" y="3297524"/>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a:t>
            </a:r>
            <a:endParaRPr lang="en-US" sz="1400"/>
          </a:p>
        </p:txBody>
      </p:sp>
      <p:sp>
        <p:nvSpPr>
          <p:cNvPr id="30" name="Oval 11">
            <a:extLst>
              <a:ext uri="{FF2B5EF4-FFF2-40B4-BE49-F238E27FC236}">
                <a16:creationId xmlns:a16="http://schemas.microsoft.com/office/drawing/2014/main" id="{45A3828D-9AA9-464D-2FC2-13B58AD0CEC0}"/>
              </a:ext>
            </a:extLst>
          </p:cNvPr>
          <p:cNvSpPr/>
          <p:nvPr/>
        </p:nvSpPr>
        <p:spPr>
          <a:xfrm>
            <a:off x="5666663" y="3355010"/>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C2</a:t>
            </a:r>
            <a:endParaRPr lang="en-US" sz="1400"/>
          </a:p>
        </p:txBody>
      </p:sp>
      <p:sp>
        <p:nvSpPr>
          <p:cNvPr id="31" name="Oval 11">
            <a:extLst>
              <a:ext uri="{FF2B5EF4-FFF2-40B4-BE49-F238E27FC236}">
                <a16:creationId xmlns:a16="http://schemas.microsoft.com/office/drawing/2014/main" id="{E63DAF47-CC86-AF65-A28D-E7DCD77B0461}"/>
              </a:ext>
            </a:extLst>
          </p:cNvPr>
          <p:cNvSpPr/>
          <p:nvPr/>
        </p:nvSpPr>
        <p:spPr>
          <a:xfrm>
            <a:off x="5666663" y="1849331"/>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C1</a:t>
            </a:r>
            <a:endParaRPr lang="en-US" sz="1400"/>
          </a:p>
        </p:txBody>
      </p:sp>
      <p:cxnSp>
        <p:nvCxnSpPr>
          <p:cNvPr id="33" name="Straight Arrow Connector 7">
            <a:extLst>
              <a:ext uri="{FF2B5EF4-FFF2-40B4-BE49-F238E27FC236}">
                <a16:creationId xmlns:a16="http://schemas.microsoft.com/office/drawing/2014/main" id="{8A658540-F467-A662-063B-5EFF250BEC5E}"/>
              </a:ext>
            </a:extLst>
          </p:cNvPr>
          <p:cNvCxnSpPr>
            <a:cxnSpLocks/>
            <a:stCxn id="22" idx="4"/>
            <a:endCxn id="26" idx="0"/>
          </p:cNvCxnSpPr>
          <p:nvPr/>
        </p:nvCxnSpPr>
        <p:spPr>
          <a:xfrm>
            <a:off x="4453959" y="2904223"/>
            <a:ext cx="0" cy="39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7">
            <a:extLst>
              <a:ext uri="{FF2B5EF4-FFF2-40B4-BE49-F238E27FC236}">
                <a16:creationId xmlns:a16="http://schemas.microsoft.com/office/drawing/2014/main" id="{E1DD76C6-1119-7C23-19E7-3FCBA9C02517}"/>
              </a:ext>
            </a:extLst>
          </p:cNvPr>
          <p:cNvCxnSpPr>
            <a:cxnSpLocks/>
            <a:stCxn id="25" idx="4"/>
            <a:endCxn id="13" idx="0"/>
          </p:cNvCxnSpPr>
          <p:nvPr/>
        </p:nvCxnSpPr>
        <p:spPr>
          <a:xfrm>
            <a:off x="4453959" y="4368778"/>
            <a:ext cx="0" cy="28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7">
            <a:extLst>
              <a:ext uri="{FF2B5EF4-FFF2-40B4-BE49-F238E27FC236}">
                <a16:creationId xmlns:a16="http://schemas.microsoft.com/office/drawing/2014/main" id="{F1CA8040-56CF-55C2-C987-A43D15528B4D}"/>
              </a:ext>
            </a:extLst>
          </p:cNvPr>
          <p:cNvCxnSpPr>
            <a:cxnSpLocks/>
            <a:stCxn id="30" idx="3"/>
            <a:endCxn id="25" idx="6"/>
          </p:cNvCxnSpPr>
          <p:nvPr/>
        </p:nvCxnSpPr>
        <p:spPr>
          <a:xfrm flipH="1">
            <a:off x="5241138" y="3673992"/>
            <a:ext cx="656084" cy="507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7">
            <a:extLst>
              <a:ext uri="{FF2B5EF4-FFF2-40B4-BE49-F238E27FC236}">
                <a16:creationId xmlns:a16="http://schemas.microsoft.com/office/drawing/2014/main" id="{E91B6381-9525-778F-E1DB-6FBCCA25455A}"/>
              </a:ext>
            </a:extLst>
          </p:cNvPr>
          <p:cNvCxnSpPr>
            <a:cxnSpLocks/>
            <a:stCxn id="31" idx="3"/>
            <a:endCxn id="22" idx="6"/>
          </p:cNvCxnSpPr>
          <p:nvPr/>
        </p:nvCxnSpPr>
        <p:spPr>
          <a:xfrm flipH="1">
            <a:off x="5241138" y="2168313"/>
            <a:ext cx="656084" cy="54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7">
            <a:extLst>
              <a:ext uri="{FF2B5EF4-FFF2-40B4-BE49-F238E27FC236}">
                <a16:creationId xmlns:a16="http://schemas.microsoft.com/office/drawing/2014/main" id="{D4A6C1C3-20BF-BB99-24BD-A2279B9E09C6}"/>
              </a:ext>
            </a:extLst>
          </p:cNvPr>
          <p:cNvCxnSpPr>
            <a:cxnSpLocks/>
            <a:stCxn id="15" idx="3"/>
            <a:endCxn id="10" idx="7"/>
          </p:cNvCxnSpPr>
          <p:nvPr/>
        </p:nvCxnSpPr>
        <p:spPr>
          <a:xfrm flipH="1">
            <a:off x="5010579" y="4435902"/>
            <a:ext cx="854591" cy="97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Oval 11">
            <a:extLst>
              <a:ext uri="{FF2B5EF4-FFF2-40B4-BE49-F238E27FC236}">
                <a16:creationId xmlns:a16="http://schemas.microsoft.com/office/drawing/2014/main" id="{C4FA9919-7218-C932-B93D-26F623CB3936}"/>
              </a:ext>
            </a:extLst>
          </p:cNvPr>
          <p:cNvSpPr/>
          <p:nvPr/>
        </p:nvSpPr>
        <p:spPr>
          <a:xfrm>
            <a:off x="7890784" y="1258949"/>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45" name="Straight Arrow Connector 7">
            <a:extLst>
              <a:ext uri="{FF2B5EF4-FFF2-40B4-BE49-F238E27FC236}">
                <a16:creationId xmlns:a16="http://schemas.microsoft.com/office/drawing/2014/main" id="{2391E0FD-71F8-DFB0-E542-06075B9051C0}"/>
              </a:ext>
            </a:extLst>
          </p:cNvPr>
          <p:cNvCxnSpPr>
            <a:cxnSpLocks/>
            <a:stCxn id="31" idx="7"/>
            <a:endCxn id="44" idx="2"/>
          </p:cNvCxnSpPr>
          <p:nvPr/>
        </p:nvCxnSpPr>
        <p:spPr>
          <a:xfrm flipV="1">
            <a:off x="7010462" y="1445805"/>
            <a:ext cx="880322" cy="45825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7">
            <a:extLst>
              <a:ext uri="{FF2B5EF4-FFF2-40B4-BE49-F238E27FC236}">
                <a16:creationId xmlns:a16="http://schemas.microsoft.com/office/drawing/2014/main" id="{8029E8D1-41DB-7124-32AD-CAE407926739}"/>
              </a:ext>
            </a:extLst>
          </p:cNvPr>
          <p:cNvCxnSpPr>
            <a:cxnSpLocks/>
            <a:stCxn id="30" idx="7"/>
          </p:cNvCxnSpPr>
          <p:nvPr/>
        </p:nvCxnSpPr>
        <p:spPr>
          <a:xfrm flipV="1">
            <a:off x="7010462" y="1577931"/>
            <a:ext cx="997183" cy="1831808"/>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7">
            <a:extLst>
              <a:ext uri="{FF2B5EF4-FFF2-40B4-BE49-F238E27FC236}">
                <a16:creationId xmlns:a16="http://schemas.microsoft.com/office/drawing/2014/main" id="{DBB17792-3FC6-AA8A-F841-E320A2AFE25F}"/>
              </a:ext>
            </a:extLst>
          </p:cNvPr>
          <p:cNvCxnSpPr>
            <a:cxnSpLocks/>
            <a:stCxn id="15" idx="6"/>
            <a:endCxn id="44" idx="3"/>
          </p:cNvCxnSpPr>
          <p:nvPr/>
        </p:nvCxnSpPr>
        <p:spPr>
          <a:xfrm flipV="1">
            <a:off x="7208969" y="1577931"/>
            <a:ext cx="973400" cy="2725845"/>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48" name="Rechthoek 47">
            <a:extLst>
              <a:ext uri="{FF2B5EF4-FFF2-40B4-BE49-F238E27FC236}">
                <a16:creationId xmlns:a16="http://schemas.microsoft.com/office/drawing/2014/main" id="{27A5A831-7351-68BF-875A-77798C876084}"/>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Modeling type II test</a:t>
            </a:r>
            <a:endParaRPr lang="nl-NL" sz="1400">
              <a:solidFill>
                <a:schemeClr val="tx1"/>
              </a:solidFill>
            </a:endParaRPr>
          </a:p>
        </p:txBody>
      </p:sp>
      <p:sp>
        <p:nvSpPr>
          <p:cNvPr id="49" name="Tijdelijke aanduiding voor inhoud 2">
            <a:extLst>
              <a:ext uri="{FF2B5EF4-FFF2-40B4-BE49-F238E27FC236}">
                <a16:creationId xmlns:a16="http://schemas.microsoft.com/office/drawing/2014/main" id="{968B1DA0-7507-E6A9-65C9-28875C0D6493}"/>
              </a:ext>
            </a:extLst>
          </p:cNvPr>
          <p:cNvSpPr>
            <a:spLocks noGrp="1"/>
          </p:cNvSpPr>
          <p:nvPr>
            <p:ph idx="1"/>
          </p:nvPr>
        </p:nvSpPr>
        <p:spPr>
          <a:xfrm>
            <a:off x="49560" y="2335688"/>
            <a:ext cx="3006665" cy="4351338"/>
          </a:xfrm>
        </p:spPr>
        <p:txBody>
          <a:bodyPr>
            <a:normAutofit lnSpcReduction="10000"/>
          </a:bodyPr>
          <a:lstStyle/>
          <a:p>
            <a:pPr marL="0" indent="0">
              <a:buNone/>
            </a:pPr>
            <a:r>
              <a:rPr lang="nl-NL"/>
              <a:t>Step 1</a:t>
            </a:r>
          </a:p>
          <a:p>
            <a:pPr marL="0" indent="0">
              <a:buNone/>
            </a:pPr>
            <a:r>
              <a:rPr lang="nl-NL" sz="1600"/>
              <a:t>Using system model from literature C1 / C2 / C3 are components with one or more inputs, 1 output an a health variable</a:t>
            </a:r>
          </a:p>
          <a:p>
            <a:pPr marL="0" indent="0">
              <a:buNone/>
            </a:pPr>
            <a:endParaRPr lang="nl-NL" sz="1600"/>
          </a:p>
          <a:p>
            <a:pPr marL="0" indent="0">
              <a:buNone/>
            </a:pPr>
            <a:r>
              <a:rPr lang="nl-NL" sz="1600"/>
              <a:t>Output C3 is a observable ‘symptom’  variable, health C# are unobervable ‘problem variables.</a:t>
            </a:r>
          </a:p>
          <a:p>
            <a:pPr marL="0" indent="0">
              <a:buNone/>
            </a:pPr>
            <a:endParaRPr lang="nl-NL" sz="1600"/>
          </a:p>
          <a:p>
            <a:pPr marL="0" indent="0">
              <a:buNone/>
            </a:pPr>
            <a:r>
              <a:rPr lang="nl-NL" sz="1600"/>
              <a:t>System health variable aggregates all health variables and so mediates with other parts of the diagram.</a:t>
            </a:r>
          </a:p>
        </p:txBody>
      </p:sp>
      <p:sp>
        <p:nvSpPr>
          <p:cNvPr id="51" name="Tijdelijke aanduiding voor inhoud 2">
            <a:extLst>
              <a:ext uri="{FF2B5EF4-FFF2-40B4-BE49-F238E27FC236}">
                <a16:creationId xmlns:a16="http://schemas.microsoft.com/office/drawing/2014/main" id="{72AF4936-A8C2-3579-1AC3-F87A7E7468B7}"/>
              </a:ext>
            </a:extLst>
          </p:cNvPr>
          <p:cNvSpPr txBox="1">
            <a:spLocks/>
          </p:cNvSpPr>
          <p:nvPr/>
        </p:nvSpPr>
        <p:spPr>
          <a:xfrm>
            <a:off x="57892" y="580255"/>
            <a:ext cx="3006665" cy="1267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a:t>Testgoal: </a:t>
            </a:r>
          </a:p>
          <a:p>
            <a:pPr marL="0" indent="0">
              <a:buFont typeface="Arial" panose="020B0604020202020204" pitchFamily="34" charset="0"/>
              <a:buNone/>
            </a:pPr>
            <a:r>
              <a:rPr lang="nl-NL" sz="1600"/>
              <a:t>Change input to get additional system output observation</a:t>
            </a:r>
          </a:p>
        </p:txBody>
      </p:sp>
    </p:spTree>
    <p:extLst>
      <p:ext uri="{BB962C8B-B14F-4D97-AF65-F5344CB8AC3E}">
        <p14:creationId xmlns:p14="http://schemas.microsoft.com/office/powerpoint/2010/main" val="972155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10D2D04-C237-4BB5-5555-99B5CE91D92F}"/>
              </a:ext>
            </a:extLst>
          </p:cNvPr>
          <p:cNvCxnSpPr>
            <a:cxnSpLocks/>
            <a:stCxn id="17" idx="4"/>
            <a:endCxn id="14" idx="0"/>
          </p:cNvCxnSpPr>
          <p:nvPr/>
        </p:nvCxnSpPr>
        <p:spPr>
          <a:xfrm>
            <a:off x="4459438" y="5028748"/>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4556466-DE45-94EA-35CE-D400071A6838}"/>
              </a:ext>
            </a:extLst>
          </p:cNvPr>
          <p:cNvSpPr/>
          <p:nvPr/>
        </p:nvSpPr>
        <p:spPr>
          <a:xfrm>
            <a:off x="3672259" y="5352580"/>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7" name="Oval 16">
            <a:extLst>
              <a:ext uri="{FF2B5EF4-FFF2-40B4-BE49-F238E27FC236}">
                <a16:creationId xmlns:a16="http://schemas.microsoft.com/office/drawing/2014/main" id="{46981338-2BA6-88AB-4880-D99AA4473464}"/>
              </a:ext>
            </a:extLst>
          </p:cNvPr>
          <p:cNvSpPr/>
          <p:nvPr/>
        </p:nvSpPr>
        <p:spPr>
          <a:xfrm>
            <a:off x="3672259" y="4655037"/>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a:t>
            </a:r>
            <a:endParaRPr lang="en-US" sz="1400"/>
          </a:p>
        </p:txBody>
      </p:sp>
      <p:sp>
        <p:nvSpPr>
          <p:cNvPr id="12" name="Oval 11">
            <a:extLst>
              <a:ext uri="{FF2B5EF4-FFF2-40B4-BE49-F238E27FC236}">
                <a16:creationId xmlns:a16="http://schemas.microsoft.com/office/drawing/2014/main" id="{45307083-9CE4-9D92-B26F-24ED084C93A2}"/>
              </a:ext>
            </a:extLst>
          </p:cNvPr>
          <p:cNvSpPr/>
          <p:nvPr/>
        </p:nvSpPr>
        <p:spPr>
          <a:xfrm>
            <a:off x="5640090" y="4115819"/>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C3</a:t>
            </a:r>
            <a:endParaRPr lang="en-US" sz="1400"/>
          </a:p>
        </p:txBody>
      </p:sp>
      <p:sp>
        <p:nvSpPr>
          <p:cNvPr id="27" name="Rectangle 26">
            <a:extLst>
              <a:ext uri="{FF2B5EF4-FFF2-40B4-BE49-F238E27FC236}">
                <a16:creationId xmlns:a16="http://schemas.microsoft.com/office/drawing/2014/main" id="{F645A314-5C8F-7814-44C4-F12C04182932}"/>
              </a:ext>
            </a:extLst>
          </p:cNvPr>
          <p:cNvSpPr/>
          <p:nvPr/>
        </p:nvSpPr>
        <p:spPr>
          <a:xfrm>
            <a:off x="9887330" y="723494"/>
            <a:ext cx="1574358" cy="373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a:solidFill>
                  <a:schemeClr val="bg1"/>
                </a:solidFill>
              </a:rPr>
              <a:t>Decision</a:t>
            </a:r>
            <a:endParaRPr lang="en-US" sz="1400">
              <a:solidFill>
                <a:schemeClr val="bg1"/>
              </a:solidFill>
            </a:endParaRPr>
          </a:p>
        </p:txBody>
      </p:sp>
      <p:sp>
        <p:nvSpPr>
          <p:cNvPr id="29" name="Diamond 28">
            <a:extLst>
              <a:ext uri="{FF2B5EF4-FFF2-40B4-BE49-F238E27FC236}">
                <a16:creationId xmlns:a16="http://schemas.microsoft.com/office/drawing/2014/main" id="{952DFA05-3A44-4A4E-2C7E-E01D219D281F}"/>
              </a:ext>
            </a:extLst>
          </p:cNvPr>
          <p:cNvSpPr/>
          <p:nvPr/>
        </p:nvSpPr>
        <p:spPr>
          <a:xfrm>
            <a:off x="8609479" y="2220469"/>
            <a:ext cx="1514680" cy="682435"/>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400">
                <a:solidFill>
                  <a:schemeClr val="bg1"/>
                </a:solidFill>
              </a:rPr>
              <a:t>Utility</a:t>
            </a:r>
            <a:endParaRPr lang="en-US" sz="1200">
              <a:solidFill>
                <a:schemeClr val="bg1"/>
              </a:solidFill>
            </a:endParaRPr>
          </a:p>
        </p:txBody>
      </p:sp>
      <p:cxnSp>
        <p:nvCxnSpPr>
          <p:cNvPr id="70" name="Straight Arrow Connector 7">
            <a:extLst>
              <a:ext uri="{FF2B5EF4-FFF2-40B4-BE49-F238E27FC236}">
                <a16:creationId xmlns:a16="http://schemas.microsoft.com/office/drawing/2014/main" id="{B8922BF7-D1C2-B676-79DA-6570BE43C3A5}"/>
              </a:ext>
            </a:extLst>
          </p:cNvPr>
          <p:cNvCxnSpPr>
            <a:cxnSpLocks/>
            <a:stCxn id="72" idx="4"/>
            <a:endCxn id="71" idx="7"/>
          </p:cNvCxnSpPr>
          <p:nvPr/>
        </p:nvCxnSpPr>
        <p:spPr>
          <a:xfrm flipH="1">
            <a:off x="9548797" y="2119950"/>
            <a:ext cx="1134635" cy="1302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Oval 13">
            <a:extLst>
              <a:ext uri="{FF2B5EF4-FFF2-40B4-BE49-F238E27FC236}">
                <a16:creationId xmlns:a16="http://schemas.microsoft.com/office/drawing/2014/main" id="{AD29B46A-C12A-D1BC-7AF5-3C43EF316555}"/>
              </a:ext>
            </a:extLst>
          </p:cNvPr>
          <p:cNvSpPr/>
          <p:nvPr/>
        </p:nvSpPr>
        <p:spPr>
          <a:xfrm>
            <a:off x="8204998" y="3367418"/>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C1c</a:t>
            </a:r>
            <a:endParaRPr lang="en-US" sz="1400"/>
          </a:p>
        </p:txBody>
      </p:sp>
      <p:sp>
        <p:nvSpPr>
          <p:cNvPr id="72" name="Oval 16">
            <a:extLst>
              <a:ext uri="{FF2B5EF4-FFF2-40B4-BE49-F238E27FC236}">
                <a16:creationId xmlns:a16="http://schemas.microsoft.com/office/drawing/2014/main" id="{190A60AD-5293-B6A5-6A4F-D84FECDB9B9E}"/>
              </a:ext>
            </a:extLst>
          </p:cNvPr>
          <p:cNvSpPr/>
          <p:nvPr/>
        </p:nvSpPr>
        <p:spPr>
          <a:xfrm>
            <a:off x="9896253" y="174623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cxnSp>
        <p:nvCxnSpPr>
          <p:cNvPr id="2" name="Straight Arrow Connector 7">
            <a:extLst>
              <a:ext uri="{FF2B5EF4-FFF2-40B4-BE49-F238E27FC236}">
                <a16:creationId xmlns:a16="http://schemas.microsoft.com/office/drawing/2014/main" id="{625346AD-37E5-E787-7741-E9B8FC1C066D}"/>
              </a:ext>
            </a:extLst>
          </p:cNvPr>
          <p:cNvCxnSpPr>
            <a:cxnSpLocks/>
            <a:stCxn id="5" idx="4"/>
            <a:endCxn id="4" idx="0"/>
          </p:cNvCxnSpPr>
          <p:nvPr/>
        </p:nvCxnSpPr>
        <p:spPr>
          <a:xfrm>
            <a:off x="4459438" y="1631559"/>
            <a:ext cx="0" cy="897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Oval 13">
            <a:extLst>
              <a:ext uri="{FF2B5EF4-FFF2-40B4-BE49-F238E27FC236}">
                <a16:creationId xmlns:a16="http://schemas.microsoft.com/office/drawing/2014/main" id="{3750D4DD-F0A2-BEC6-D98D-8AC6F8334CE4}"/>
              </a:ext>
            </a:extLst>
          </p:cNvPr>
          <p:cNvSpPr/>
          <p:nvPr/>
        </p:nvSpPr>
        <p:spPr>
          <a:xfrm>
            <a:off x="3672259" y="2529411"/>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a:t>
            </a:r>
            <a:endParaRPr lang="en-US" sz="1400"/>
          </a:p>
        </p:txBody>
      </p:sp>
      <p:sp>
        <p:nvSpPr>
          <p:cNvPr id="5" name="Oval 16">
            <a:extLst>
              <a:ext uri="{FF2B5EF4-FFF2-40B4-BE49-F238E27FC236}">
                <a16:creationId xmlns:a16="http://schemas.microsoft.com/office/drawing/2014/main" id="{B53FD411-0FF5-018D-6CBE-E16A8B582D7A}"/>
              </a:ext>
            </a:extLst>
          </p:cNvPr>
          <p:cNvSpPr/>
          <p:nvPr/>
        </p:nvSpPr>
        <p:spPr>
          <a:xfrm>
            <a:off x="3672259" y="1257848"/>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16" name="Straight Arrow Connector 7">
            <a:extLst>
              <a:ext uri="{FF2B5EF4-FFF2-40B4-BE49-F238E27FC236}">
                <a16:creationId xmlns:a16="http://schemas.microsoft.com/office/drawing/2014/main" id="{86E1A096-AEFD-5DE2-783D-BFD925A46AB3}"/>
              </a:ext>
            </a:extLst>
          </p:cNvPr>
          <p:cNvCxnSpPr>
            <a:cxnSpLocks/>
            <a:stCxn id="21" idx="4"/>
            <a:endCxn id="18" idx="0"/>
          </p:cNvCxnSpPr>
          <p:nvPr/>
        </p:nvCxnSpPr>
        <p:spPr>
          <a:xfrm>
            <a:off x="4459438" y="3670134"/>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3">
            <a:extLst>
              <a:ext uri="{FF2B5EF4-FFF2-40B4-BE49-F238E27FC236}">
                <a16:creationId xmlns:a16="http://schemas.microsoft.com/office/drawing/2014/main" id="{4D90AD08-C898-6749-FB3A-63897CBDA3DF}"/>
              </a:ext>
            </a:extLst>
          </p:cNvPr>
          <p:cNvSpPr/>
          <p:nvPr/>
        </p:nvSpPr>
        <p:spPr>
          <a:xfrm>
            <a:off x="3672259" y="3993966"/>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a:t>
            </a:r>
            <a:endParaRPr lang="en-US" sz="1400"/>
          </a:p>
        </p:txBody>
      </p:sp>
      <p:sp>
        <p:nvSpPr>
          <p:cNvPr id="21" name="Oval 16">
            <a:extLst>
              <a:ext uri="{FF2B5EF4-FFF2-40B4-BE49-F238E27FC236}">
                <a16:creationId xmlns:a16="http://schemas.microsoft.com/office/drawing/2014/main" id="{A19FA9F4-8F33-CC27-A605-85F97EB7E0D3}"/>
              </a:ext>
            </a:extLst>
          </p:cNvPr>
          <p:cNvSpPr/>
          <p:nvPr/>
        </p:nvSpPr>
        <p:spPr>
          <a:xfrm>
            <a:off x="3672259" y="3296423"/>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a:t>
            </a:r>
            <a:endParaRPr lang="en-US" sz="1400"/>
          </a:p>
        </p:txBody>
      </p:sp>
      <p:sp>
        <p:nvSpPr>
          <p:cNvPr id="28" name="Oval 11">
            <a:extLst>
              <a:ext uri="{FF2B5EF4-FFF2-40B4-BE49-F238E27FC236}">
                <a16:creationId xmlns:a16="http://schemas.microsoft.com/office/drawing/2014/main" id="{8C330ABD-0715-E73C-68A5-3E0622E43517}"/>
              </a:ext>
            </a:extLst>
          </p:cNvPr>
          <p:cNvSpPr/>
          <p:nvPr/>
        </p:nvSpPr>
        <p:spPr>
          <a:xfrm>
            <a:off x="5672142" y="3353909"/>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C2</a:t>
            </a:r>
            <a:endParaRPr lang="en-US" sz="1400"/>
          </a:p>
        </p:txBody>
      </p:sp>
      <p:sp>
        <p:nvSpPr>
          <p:cNvPr id="35" name="Oval 11">
            <a:extLst>
              <a:ext uri="{FF2B5EF4-FFF2-40B4-BE49-F238E27FC236}">
                <a16:creationId xmlns:a16="http://schemas.microsoft.com/office/drawing/2014/main" id="{FDDAF19C-18F4-51BD-4E85-A09F2E508A9F}"/>
              </a:ext>
            </a:extLst>
          </p:cNvPr>
          <p:cNvSpPr/>
          <p:nvPr/>
        </p:nvSpPr>
        <p:spPr>
          <a:xfrm>
            <a:off x="5672142" y="1848230"/>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C1</a:t>
            </a:r>
            <a:endParaRPr lang="en-US" sz="1400"/>
          </a:p>
        </p:txBody>
      </p:sp>
      <p:sp>
        <p:nvSpPr>
          <p:cNvPr id="50" name="Oval 16">
            <a:extLst>
              <a:ext uri="{FF2B5EF4-FFF2-40B4-BE49-F238E27FC236}">
                <a16:creationId xmlns:a16="http://schemas.microsoft.com/office/drawing/2014/main" id="{6D9EBE53-743B-F10F-B6E6-32CE2F6EF0E0}"/>
              </a:ext>
            </a:extLst>
          </p:cNvPr>
          <p:cNvSpPr/>
          <p:nvPr/>
        </p:nvSpPr>
        <p:spPr>
          <a:xfrm>
            <a:off x="5672142" y="1273175"/>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C1</a:t>
            </a:r>
            <a:endParaRPr lang="en-US" sz="1200"/>
          </a:p>
        </p:txBody>
      </p:sp>
      <p:cxnSp>
        <p:nvCxnSpPr>
          <p:cNvPr id="52" name="Straight Arrow Connector 7">
            <a:extLst>
              <a:ext uri="{FF2B5EF4-FFF2-40B4-BE49-F238E27FC236}">
                <a16:creationId xmlns:a16="http://schemas.microsoft.com/office/drawing/2014/main" id="{0D064ACB-78C2-276D-02CA-B18A7AFE0D20}"/>
              </a:ext>
            </a:extLst>
          </p:cNvPr>
          <p:cNvCxnSpPr>
            <a:cxnSpLocks/>
            <a:stCxn id="4" idx="4"/>
            <a:endCxn id="21" idx="0"/>
          </p:cNvCxnSpPr>
          <p:nvPr/>
        </p:nvCxnSpPr>
        <p:spPr>
          <a:xfrm>
            <a:off x="4459438" y="2903122"/>
            <a:ext cx="0" cy="39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7">
            <a:extLst>
              <a:ext uri="{FF2B5EF4-FFF2-40B4-BE49-F238E27FC236}">
                <a16:creationId xmlns:a16="http://schemas.microsoft.com/office/drawing/2014/main" id="{C09795F7-95C2-4652-94EE-96D2F63D9F27}"/>
              </a:ext>
            </a:extLst>
          </p:cNvPr>
          <p:cNvCxnSpPr>
            <a:cxnSpLocks/>
            <a:stCxn id="18" idx="4"/>
            <a:endCxn id="17" idx="0"/>
          </p:cNvCxnSpPr>
          <p:nvPr/>
        </p:nvCxnSpPr>
        <p:spPr>
          <a:xfrm>
            <a:off x="4459438" y="4367677"/>
            <a:ext cx="0" cy="28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
            <a:extLst>
              <a:ext uri="{FF2B5EF4-FFF2-40B4-BE49-F238E27FC236}">
                <a16:creationId xmlns:a16="http://schemas.microsoft.com/office/drawing/2014/main" id="{EF19B213-A7FD-9508-EADB-50AFF3E30C3D}"/>
              </a:ext>
            </a:extLst>
          </p:cNvPr>
          <p:cNvCxnSpPr>
            <a:cxnSpLocks/>
            <a:stCxn id="50" idx="3"/>
            <a:endCxn id="4" idx="7"/>
          </p:cNvCxnSpPr>
          <p:nvPr/>
        </p:nvCxnSpPr>
        <p:spPr>
          <a:xfrm flipH="1">
            <a:off x="5016058" y="1592157"/>
            <a:ext cx="861353" cy="991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7">
            <a:extLst>
              <a:ext uri="{FF2B5EF4-FFF2-40B4-BE49-F238E27FC236}">
                <a16:creationId xmlns:a16="http://schemas.microsoft.com/office/drawing/2014/main" id="{F1B20670-3E15-3C0F-501A-F8B29EBC14AA}"/>
              </a:ext>
            </a:extLst>
          </p:cNvPr>
          <p:cNvCxnSpPr>
            <a:cxnSpLocks/>
            <a:stCxn id="32" idx="3"/>
            <a:endCxn id="14" idx="6"/>
          </p:cNvCxnSpPr>
          <p:nvPr/>
        </p:nvCxnSpPr>
        <p:spPr>
          <a:xfrm flipH="1">
            <a:off x="5246617" y="5063720"/>
            <a:ext cx="598742" cy="475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7">
            <a:extLst>
              <a:ext uri="{FF2B5EF4-FFF2-40B4-BE49-F238E27FC236}">
                <a16:creationId xmlns:a16="http://schemas.microsoft.com/office/drawing/2014/main" id="{55E66168-FABB-6628-6A93-0863B5E1201D}"/>
              </a:ext>
            </a:extLst>
          </p:cNvPr>
          <p:cNvCxnSpPr>
            <a:cxnSpLocks/>
            <a:stCxn id="28" idx="3"/>
            <a:endCxn id="18" idx="6"/>
          </p:cNvCxnSpPr>
          <p:nvPr/>
        </p:nvCxnSpPr>
        <p:spPr>
          <a:xfrm flipH="1">
            <a:off x="5246617" y="3672891"/>
            <a:ext cx="656084" cy="507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7">
            <a:extLst>
              <a:ext uri="{FF2B5EF4-FFF2-40B4-BE49-F238E27FC236}">
                <a16:creationId xmlns:a16="http://schemas.microsoft.com/office/drawing/2014/main" id="{A59B5C6A-8041-73F7-C011-22A515C5CFDF}"/>
              </a:ext>
            </a:extLst>
          </p:cNvPr>
          <p:cNvCxnSpPr>
            <a:cxnSpLocks/>
            <a:stCxn id="35" idx="3"/>
            <a:endCxn id="4" idx="6"/>
          </p:cNvCxnSpPr>
          <p:nvPr/>
        </p:nvCxnSpPr>
        <p:spPr>
          <a:xfrm flipH="1">
            <a:off x="5246617" y="2167212"/>
            <a:ext cx="656084" cy="54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7">
            <a:extLst>
              <a:ext uri="{FF2B5EF4-FFF2-40B4-BE49-F238E27FC236}">
                <a16:creationId xmlns:a16="http://schemas.microsoft.com/office/drawing/2014/main" id="{8CA674BB-4C7A-C972-950C-90AD7A15D898}"/>
              </a:ext>
            </a:extLst>
          </p:cNvPr>
          <p:cNvCxnSpPr>
            <a:cxnSpLocks/>
            <a:stCxn id="12" idx="3"/>
            <a:endCxn id="14" idx="7"/>
          </p:cNvCxnSpPr>
          <p:nvPr/>
        </p:nvCxnSpPr>
        <p:spPr>
          <a:xfrm flipH="1">
            <a:off x="5016058" y="4434801"/>
            <a:ext cx="854591" cy="97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7">
            <a:extLst>
              <a:ext uri="{FF2B5EF4-FFF2-40B4-BE49-F238E27FC236}">
                <a16:creationId xmlns:a16="http://schemas.microsoft.com/office/drawing/2014/main" id="{205024FD-9E92-B7AC-6F4F-4D20AD3EBEFF}"/>
              </a:ext>
            </a:extLst>
          </p:cNvPr>
          <p:cNvCxnSpPr>
            <a:cxnSpLocks/>
            <a:stCxn id="110" idx="4"/>
            <a:endCxn id="109" idx="0"/>
          </p:cNvCxnSpPr>
          <p:nvPr/>
        </p:nvCxnSpPr>
        <p:spPr>
          <a:xfrm>
            <a:off x="8992177" y="4480142"/>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Oval 13">
            <a:extLst>
              <a:ext uri="{FF2B5EF4-FFF2-40B4-BE49-F238E27FC236}">
                <a16:creationId xmlns:a16="http://schemas.microsoft.com/office/drawing/2014/main" id="{7E5C0044-247E-8C5F-16DF-EFED3023F36D}"/>
              </a:ext>
            </a:extLst>
          </p:cNvPr>
          <p:cNvSpPr/>
          <p:nvPr/>
        </p:nvSpPr>
        <p:spPr>
          <a:xfrm>
            <a:off x="8204998" y="487117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C2c</a:t>
            </a:r>
            <a:endParaRPr lang="en-US" sz="1400"/>
          </a:p>
        </p:txBody>
      </p:sp>
      <p:sp>
        <p:nvSpPr>
          <p:cNvPr id="110" name="Oval 16">
            <a:extLst>
              <a:ext uri="{FF2B5EF4-FFF2-40B4-BE49-F238E27FC236}">
                <a16:creationId xmlns:a16="http://schemas.microsoft.com/office/drawing/2014/main" id="{8143C6BC-ADD0-008A-573E-D36DECD91BB5}"/>
              </a:ext>
            </a:extLst>
          </p:cNvPr>
          <p:cNvSpPr/>
          <p:nvPr/>
        </p:nvSpPr>
        <p:spPr>
          <a:xfrm>
            <a:off x="8204998" y="4106431"/>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C2c</a:t>
            </a:r>
            <a:endParaRPr lang="en-US" sz="1400"/>
          </a:p>
        </p:txBody>
      </p:sp>
      <p:grpSp>
        <p:nvGrpSpPr>
          <p:cNvPr id="121" name="Groep 120">
            <a:extLst>
              <a:ext uri="{FF2B5EF4-FFF2-40B4-BE49-F238E27FC236}">
                <a16:creationId xmlns:a16="http://schemas.microsoft.com/office/drawing/2014/main" id="{922B9C43-00EC-9E68-6789-55C5CECECDC9}"/>
              </a:ext>
            </a:extLst>
          </p:cNvPr>
          <p:cNvGrpSpPr/>
          <p:nvPr/>
        </p:nvGrpSpPr>
        <p:grpSpPr>
          <a:xfrm>
            <a:off x="10190873" y="3837473"/>
            <a:ext cx="1953269" cy="1710725"/>
            <a:chOff x="9683501" y="2738110"/>
            <a:chExt cx="1953269" cy="1710725"/>
          </a:xfrm>
        </p:grpSpPr>
        <p:sp>
          <p:nvSpPr>
            <p:cNvPr id="37" name="Tekstvak 36">
              <a:extLst>
                <a:ext uri="{FF2B5EF4-FFF2-40B4-BE49-F238E27FC236}">
                  <a16:creationId xmlns:a16="http://schemas.microsoft.com/office/drawing/2014/main" id="{B2118409-0388-0628-ACEC-CAFCD7AA6C18}"/>
                </a:ext>
              </a:extLst>
            </p:cNvPr>
            <p:cNvSpPr txBox="1"/>
            <p:nvPr/>
          </p:nvSpPr>
          <p:spPr>
            <a:xfrm>
              <a:off x="9683501" y="2738110"/>
              <a:ext cx="1953269" cy="276999"/>
            </a:xfrm>
            <a:prstGeom prst="rect">
              <a:avLst/>
            </a:prstGeom>
            <a:noFill/>
          </p:spPr>
          <p:txBody>
            <a:bodyPr wrap="square" rtlCol="0">
              <a:spAutoFit/>
            </a:bodyPr>
            <a:lstStyle/>
            <a:p>
              <a:r>
                <a:rPr lang="nl-NL" sz="1200"/>
                <a:t>C1: component 1</a:t>
              </a:r>
            </a:p>
          </p:txBody>
        </p:sp>
        <p:sp>
          <p:nvSpPr>
            <p:cNvPr id="38" name="Tekstvak 37">
              <a:extLst>
                <a:ext uri="{FF2B5EF4-FFF2-40B4-BE49-F238E27FC236}">
                  <a16:creationId xmlns:a16="http://schemas.microsoft.com/office/drawing/2014/main" id="{AE3990EF-8FDF-899F-9515-DB5F11DAB0BD}"/>
                </a:ext>
              </a:extLst>
            </p:cNvPr>
            <p:cNvSpPr txBox="1"/>
            <p:nvPr/>
          </p:nvSpPr>
          <p:spPr>
            <a:xfrm>
              <a:off x="9683501" y="3024855"/>
              <a:ext cx="1783285" cy="276999"/>
            </a:xfrm>
            <a:prstGeom prst="rect">
              <a:avLst/>
            </a:prstGeom>
            <a:noFill/>
          </p:spPr>
          <p:txBody>
            <a:bodyPr wrap="square" rtlCol="0">
              <a:spAutoFit/>
            </a:bodyPr>
            <a:lstStyle/>
            <a:p>
              <a:r>
                <a:rPr lang="nl-NL" sz="1200"/>
                <a:t>C2: component 2</a:t>
              </a:r>
            </a:p>
          </p:txBody>
        </p:sp>
        <p:sp>
          <p:nvSpPr>
            <p:cNvPr id="39" name="Tekstvak 38">
              <a:extLst>
                <a:ext uri="{FF2B5EF4-FFF2-40B4-BE49-F238E27FC236}">
                  <a16:creationId xmlns:a16="http://schemas.microsoft.com/office/drawing/2014/main" id="{64DEC783-2074-7FA5-2678-CB9BD3DF3738}"/>
                </a:ext>
              </a:extLst>
            </p:cNvPr>
            <p:cNvSpPr txBox="1"/>
            <p:nvPr/>
          </p:nvSpPr>
          <p:spPr>
            <a:xfrm>
              <a:off x="9683501" y="3311600"/>
              <a:ext cx="1783285" cy="276999"/>
            </a:xfrm>
            <a:prstGeom prst="rect">
              <a:avLst/>
            </a:prstGeom>
            <a:noFill/>
          </p:spPr>
          <p:txBody>
            <a:bodyPr wrap="square" rtlCol="0">
              <a:spAutoFit/>
            </a:bodyPr>
            <a:lstStyle/>
            <a:p>
              <a:r>
                <a:rPr lang="nl-NL" sz="1200"/>
                <a:t>C3: component 3</a:t>
              </a:r>
            </a:p>
          </p:txBody>
        </p:sp>
        <p:sp>
          <p:nvSpPr>
            <p:cNvPr id="40" name="Tekstvak 39">
              <a:extLst>
                <a:ext uri="{FF2B5EF4-FFF2-40B4-BE49-F238E27FC236}">
                  <a16:creationId xmlns:a16="http://schemas.microsoft.com/office/drawing/2014/main" id="{3EBDE0F3-B1BF-6370-3EB6-9B4C1BDB4EF4}"/>
                </a:ext>
              </a:extLst>
            </p:cNvPr>
            <p:cNvSpPr txBox="1"/>
            <p:nvPr/>
          </p:nvSpPr>
          <p:spPr>
            <a:xfrm>
              <a:off x="9683501" y="3598345"/>
              <a:ext cx="1953269" cy="276999"/>
            </a:xfrm>
            <a:prstGeom prst="rect">
              <a:avLst/>
            </a:prstGeom>
            <a:noFill/>
          </p:spPr>
          <p:txBody>
            <a:bodyPr wrap="square" rtlCol="0">
              <a:spAutoFit/>
            </a:bodyPr>
            <a:lstStyle/>
            <a:p>
              <a:r>
                <a:rPr lang="nl-NL" sz="1200"/>
                <a:t>C1c</a:t>
              </a:r>
              <a:r>
                <a:rPr lang="nl-NL" sz="1200" i="1"/>
                <a:t>: </a:t>
              </a:r>
              <a:r>
                <a:rPr lang="nl-NL" sz="1200"/>
                <a:t>component 1 copy</a:t>
              </a:r>
            </a:p>
          </p:txBody>
        </p:sp>
        <p:sp>
          <p:nvSpPr>
            <p:cNvPr id="41" name="Tekstvak 40">
              <a:extLst>
                <a:ext uri="{FF2B5EF4-FFF2-40B4-BE49-F238E27FC236}">
                  <a16:creationId xmlns:a16="http://schemas.microsoft.com/office/drawing/2014/main" id="{0E69F251-F0FA-6FBA-BDC8-B34E5C54B15E}"/>
                </a:ext>
              </a:extLst>
            </p:cNvPr>
            <p:cNvSpPr txBox="1"/>
            <p:nvPr/>
          </p:nvSpPr>
          <p:spPr>
            <a:xfrm>
              <a:off x="9683501" y="3885090"/>
              <a:ext cx="1857207" cy="276999"/>
            </a:xfrm>
            <a:prstGeom prst="rect">
              <a:avLst/>
            </a:prstGeom>
            <a:noFill/>
          </p:spPr>
          <p:txBody>
            <a:bodyPr wrap="square" rtlCol="0">
              <a:spAutoFit/>
            </a:bodyPr>
            <a:lstStyle/>
            <a:p>
              <a:r>
                <a:rPr lang="nl-NL" sz="1200"/>
                <a:t>C2c: component 2 copy</a:t>
              </a:r>
            </a:p>
          </p:txBody>
        </p:sp>
        <p:sp>
          <p:nvSpPr>
            <p:cNvPr id="111" name="Tekstvak 110">
              <a:extLst>
                <a:ext uri="{FF2B5EF4-FFF2-40B4-BE49-F238E27FC236}">
                  <a16:creationId xmlns:a16="http://schemas.microsoft.com/office/drawing/2014/main" id="{F9215AC8-8578-7A58-45E9-15FF7FE7C7A4}"/>
                </a:ext>
              </a:extLst>
            </p:cNvPr>
            <p:cNvSpPr txBox="1"/>
            <p:nvPr/>
          </p:nvSpPr>
          <p:spPr>
            <a:xfrm>
              <a:off x="9683501" y="4171836"/>
              <a:ext cx="1857207" cy="276999"/>
            </a:xfrm>
            <a:prstGeom prst="rect">
              <a:avLst/>
            </a:prstGeom>
            <a:noFill/>
          </p:spPr>
          <p:txBody>
            <a:bodyPr wrap="square" rtlCol="0">
              <a:spAutoFit/>
            </a:bodyPr>
            <a:lstStyle/>
            <a:p>
              <a:r>
                <a:rPr lang="nl-NL" sz="1200"/>
                <a:t>C3c: component 3 copy</a:t>
              </a:r>
            </a:p>
          </p:txBody>
        </p:sp>
      </p:grpSp>
      <p:cxnSp>
        <p:nvCxnSpPr>
          <p:cNvPr id="112" name="Straight Arrow Connector 7">
            <a:extLst>
              <a:ext uri="{FF2B5EF4-FFF2-40B4-BE49-F238E27FC236}">
                <a16:creationId xmlns:a16="http://schemas.microsoft.com/office/drawing/2014/main" id="{206774E2-94E1-4B62-1311-71264701D4C4}"/>
              </a:ext>
            </a:extLst>
          </p:cNvPr>
          <p:cNvCxnSpPr>
            <a:cxnSpLocks/>
            <a:stCxn id="114" idx="4"/>
            <a:endCxn id="113" idx="0"/>
          </p:cNvCxnSpPr>
          <p:nvPr/>
        </p:nvCxnSpPr>
        <p:spPr>
          <a:xfrm>
            <a:off x="8992177" y="5895930"/>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Oval 13">
            <a:extLst>
              <a:ext uri="{FF2B5EF4-FFF2-40B4-BE49-F238E27FC236}">
                <a16:creationId xmlns:a16="http://schemas.microsoft.com/office/drawing/2014/main" id="{91BB8F98-12EF-4C4A-13A5-85AA7B22C77E}"/>
              </a:ext>
            </a:extLst>
          </p:cNvPr>
          <p:cNvSpPr/>
          <p:nvPr/>
        </p:nvSpPr>
        <p:spPr>
          <a:xfrm>
            <a:off x="8204998" y="6286960"/>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C3c</a:t>
            </a:r>
            <a:endParaRPr lang="en-US" sz="1400"/>
          </a:p>
        </p:txBody>
      </p:sp>
      <p:sp>
        <p:nvSpPr>
          <p:cNvPr id="114" name="Oval 16">
            <a:extLst>
              <a:ext uri="{FF2B5EF4-FFF2-40B4-BE49-F238E27FC236}">
                <a16:creationId xmlns:a16="http://schemas.microsoft.com/office/drawing/2014/main" id="{88E661C1-4FD3-614F-D0F3-4F64BBA65779}"/>
              </a:ext>
            </a:extLst>
          </p:cNvPr>
          <p:cNvSpPr/>
          <p:nvPr/>
        </p:nvSpPr>
        <p:spPr>
          <a:xfrm>
            <a:off x="8204998" y="552221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C3c</a:t>
            </a:r>
            <a:endParaRPr lang="en-US" sz="1400"/>
          </a:p>
        </p:txBody>
      </p:sp>
      <p:cxnSp>
        <p:nvCxnSpPr>
          <p:cNvPr id="119" name="Straight Arrow Connector 7">
            <a:extLst>
              <a:ext uri="{FF2B5EF4-FFF2-40B4-BE49-F238E27FC236}">
                <a16:creationId xmlns:a16="http://schemas.microsoft.com/office/drawing/2014/main" id="{CE29D669-6B67-209C-7F8C-2D6367A722E9}"/>
              </a:ext>
            </a:extLst>
          </p:cNvPr>
          <p:cNvCxnSpPr>
            <a:cxnSpLocks/>
            <a:stCxn id="35" idx="5"/>
            <a:endCxn id="71" idx="2"/>
          </p:cNvCxnSpPr>
          <p:nvPr/>
        </p:nvCxnSpPr>
        <p:spPr>
          <a:xfrm>
            <a:off x="7015941" y="2167212"/>
            <a:ext cx="1189057" cy="1387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7">
            <a:extLst>
              <a:ext uri="{FF2B5EF4-FFF2-40B4-BE49-F238E27FC236}">
                <a16:creationId xmlns:a16="http://schemas.microsoft.com/office/drawing/2014/main" id="{92670716-DD40-5756-6293-72171193C91E}"/>
              </a:ext>
            </a:extLst>
          </p:cNvPr>
          <p:cNvCxnSpPr>
            <a:cxnSpLocks/>
            <a:stCxn id="28" idx="5"/>
            <a:endCxn id="109" idx="2"/>
          </p:cNvCxnSpPr>
          <p:nvPr/>
        </p:nvCxnSpPr>
        <p:spPr>
          <a:xfrm>
            <a:off x="7015941" y="3672891"/>
            <a:ext cx="1189057" cy="1385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7">
            <a:extLst>
              <a:ext uri="{FF2B5EF4-FFF2-40B4-BE49-F238E27FC236}">
                <a16:creationId xmlns:a16="http://schemas.microsoft.com/office/drawing/2014/main" id="{F736AE24-2C56-61EC-5439-1380A7490379}"/>
              </a:ext>
            </a:extLst>
          </p:cNvPr>
          <p:cNvCxnSpPr>
            <a:cxnSpLocks/>
            <a:stCxn id="32" idx="6"/>
            <a:endCxn id="113" idx="1"/>
          </p:cNvCxnSpPr>
          <p:nvPr/>
        </p:nvCxnSpPr>
        <p:spPr>
          <a:xfrm>
            <a:off x="7041754" y="4931594"/>
            <a:ext cx="1393803" cy="1410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7">
            <a:extLst>
              <a:ext uri="{FF2B5EF4-FFF2-40B4-BE49-F238E27FC236}">
                <a16:creationId xmlns:a16="http://schemas.microsoft.com/office/drawing/2014/main" id="{19540A51-FA92-591B-DCA9-CB78DF5AF8BE}"/>
              </a:ext>
            </a:extLst>
          </p:cNvPr>
          <p:cNvCxnSpPr>
            <a:cxnSpLocks/>
            <a:stCxn id="12" idx="5"/>
            <a:endCxn id="113" idx="1"/>
          </p:cNvCxnSpPr>
          <p:nvPr/>
        </p:nvCxnSpPr>
        <p:spPr>
          <a:xfrm>
            <a:off x="6983889" y="4434801"/>
            <a:ext cx="1451668" cy="1906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7">
            <a:extLst>
              <a:ext uri="{FF2B5EF4-FFF2-40B4-BE49-F238E27FC236}">
                <a16:creationId xmlns:a16="http://schemas.microsoft.com/office/drawing/2014/main" id="{7ADA2ADF-5E2A-448E-25B3-AFDE56E4D262}"/>
              </a:ext>
            </a:extLst>
          </p:cNvPr>
          <p:cNvCxnSpPr>
            <a:cxnSpLocks/>
            <a:stCxn id="71" idx="4"/>
            <a:endCxn id="110" idx="0"/>
          </p:cNvCxnSpPr>
          <p:nvPr/>
        </p:nvCxnSpPr>
        <p:spPr>
          <a:xfrm>
            <a:off x="8992177" y="3741129"/>
            <a:ext cx="0" cy="36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7">
            <a:extLst>
              <a:ext uri="{FF2B5EF4-FFF2-40B4-BE49-F238E27FC236}">
                <a16:creationId xmlns:a16="http://schemas.microsoft.com/office/drawing/2014/main" id="{857994A1-9D3E-85AD-9108-6465952328F6}"/>
              </a:ext>
            </a:extLst>
          </p:cNvPr>
          <p:cNvCxnSpPr>
            <a:cxnSpLocks/>
            <a:stCxn id="109" idx="4"/>
            <a:endCxn id="114" idx="0"/>
          </p:cNvCxnSpPr>
          <p:nvPr/>
        </p:nvCxnSpPr>
        <p:spPr>
          <a:xfrm>
            <a:off x="8992177" y="5244883"/>
            <a:ext cx="0" cy="27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7">
            <a:extLst>
              <a:ext uri="{FF2B5EF4-FFF2-40B4-BE49-F238E27FC236}">
                <a16:creationId xmlns:a16="http://schemas.microsoft.com/office/drawing/2014/main" id="{E45FB0AA-8BAB-E613-715D-9D979E5CFBEE}"/>
              </a:ext>
            </a:extLst>
          </p:cNvPr>
          <p:cNvCxnSpPr>
            <a:cxnSpLocks/>
            <a:stCxn id="72" idx="3"/>
          </p:cNvCxnSpPr>
          <p:nvPr/>
        </p:nvCxnSpPr>
        <p:spPr>
          <a:xfrm flipH="1">
            <a:off x="9665694" y="2065221"/>
            <a:ext cx="461118" cy="302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7">
            <a:extLst>
              <a:ext uri="{FF2B5EF4-FFF2-40B4-BE49-F238E27FC236}">
                <a16:creationId xmlns:a16="http://schemas.microsoft.com/office/drawing/2014/main" id="{10A54004-E796-9CE6-F74B-FBEE31CDC2AC}"/>
              </a:ext>
            </a:extLst>
          </p:cNvPr>
          <p:cNvCxnSpPr>
            <a:cxnSpLocks/>
            <a:stCxn id="27" idx="2"/>
            <a:endCxn id="72" idx="0"/>
          </p:cNvCxnSpPr>
          <p:nvPr/>
        </p:nvCxnSpPr>
        <p:spPr>
          <a:xfrm>
            <a:off x="10674509" y="1097205"/>
            <a:ext cx="8923" cy="64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11">
            <a:extLst>
              <a:ext uri="{FF2B5EF4-FFF2-40B4-BE49-F238E27FC236}">
                <a16:creationId xmlns:a16="http://schemas.microsoft.com/office/drawing/2014/main" id="{E1EA8682-0302-115B-A655-4CF78C0982EB}"/>
              </a:ext>
            </a:extLst>
          </p:cNvPr>
          <p:cNvSpPr/>
          <p:nvPr/>
        </p:nvSpPr>
        <p:spPr>
          <a:xfrm>
            <a:off x="7896263" y="1257848"/>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7" name="Straight Arrow Connector 7">
            <a:extLst>
              <a:ext uri="{FF2B5EF4-FFF2-40B4-BE49-F238E27FC236}">
                <a16:creationId xmlns:a16="http://schemas.microsoft.com/office/drawing/2014/main" id="{55D910BE-0507-F76B-CADA-C8EBA6F8DF6F}"/>
              </a:ext>
            </a:extLst>
          </p:cNvPr>
          <p:cNvCxnSpPr>
            <a:cxnSpLocks/>
            <a:stCxn id="35" idx="7"/>
            <a:endCxn id="6" idx="2"/>
          </p:cNvCxnSpPr>
          <p:nvPr/>
        </p:nvCxnSpPr>
        <p:spPr>
          <a:xfrm flipV="1">
            <a:off x="7015941" y="1444704"/>
            <a:ext cx="880322" cy="458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7">
            <a:extLst>
              <a:ext uri="{FF2B5EF4-FFF2-40B4-BE49-F238E27FC236}">
                <a16:creationId xmlns:a16="http://schemas.microsoft.com/office/drawing/2014/main" id="{2A2B0703-7E0F-8C31-FDA3-D04C42041611}"/>
              </a:ext>
            </a:extLst>
          </p:cNvPr>
          <p:cNvCxnSpPr>
            <a:cxnSpLocks/>
            <a:stCxn id="28" idx="7"/>
          </p:cNvCxnSpPr>
          <p:nvPr/>
        </p:nvCxnSpPr>
        <p:spPr>
          <a:xfrm flipV="1">
            <a:off x="7015941" y="1576830"/>
            <a:ext cx="997183" cy="1831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7">
            <a:extLst>
              <a:ext uri="{FF2B5EF4-FFF2-40B4-BE49-F238E27FC236}">
                <a16:creationId xmlns:a16="http://schemas.microsoft.com/office/drawing/2014/main" id="{82D7BDB3-DBEA-D79C-3C4E-1A366860C778}"/>
              </a:ext>
            </a:extLst>
          </p:cNvPr>
          <p:cNvCxnSpPr>
            <a:cxnSpLocks/>
            <a:stCxn id="12" idx="6"/>
            <a:endCxn id="6" idx="3"/>
          </p:cNvCxnSpPr>
          <p:nvPr/>
        </p:nvCxnSpPr>
        <p:spPr>
          <a:xfrm flipV="1">
            <a:off x="7214448" y="1576830"/>
            <a:ext cx="973400" cy="2725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16">
            <a:extLst>
              <a:ext uri="{FF2B5EF4-FFF2-40B4-BE49-F238E27FC236}">
                <a16:creationId xmlns:a16="http://schemas.microsoft.com/office/drawing/2014/main" id="{7A9F94DC-0AC6-012A-6F3D-EA8FE69EF42A}"/>
              </a:ext>
            </a:extLst>
          </p:cNvPr>
          <p:cNvSpPr/>
          <p:nvPr/>
        </p:nvSpPr>
        <p:spPr>
          <a:xfrm>
            <a:off x="5640090" y="4744738"/>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C3</a:t>
            </a:r>
            <a:endParaRPr lang="en-US" sz="1200"/>
          </a:p>
        </p:txBody>
      </p:sp>
      <p:cxnSp>
        <p:nvCxnSpPr>
          <p:cNvPr id="73" name="Straight Arrow Connector 7">
            <a:extLst>
              <a:ext uri="{FF2B5EF4-FFF2-40B4-BE49-F238E27FC236}">
                <a16:creationId xmlns:a16="http://schemas.microsoft.com/office/drawing/2014/main" id="{CF72AE37-3A96-5063-9322-7CD7D2CDB026}"/>
              </a:ext>
            </a:extLst>
          </p:cNvPr>
          <p:cNvCxnSpPr>
            <a:cxnSpLocks/>
            <a:stCxn id="50" idx="6"/>
            <a:endCxn id="71" idx="1"/>
          </p:cNvCxnSpPr>
          <p:nvPr/>
        </p:nvCxnSpPr>
        <p:spPr>
          <a:xfrm>
            <a:off x="7073806" y="1460031"/>
            <a:ext cx="1361751" cy="196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7">
            <a:extLst>
              <a:ext uri="{FF2B5EF4-FFF2-40B4-BE49-F238E27FC236}">
                <a16:creationId xmlns:a16="http://schemas.microsoft.com/office/drawing/2014/main" id="{221460C6-4A32-A921-4635-43317A46786F}"/>
              </a:ext>
            </a:extLst>
          </p:cNvPr>
          <p:cNvCxnSpPr>
            <a:cxnSpLocks/>
            <a:stCxn id="6" idx="4"/>
            <a:endCxn id="29" idx="0"/>
          </p:cNvCxnSpPr>
          <p:nvPr/>
        </p:nvCxnSpPr>
        <p:spPr>
          <a:xfrm>
            <a:off x="8891797" y="1631559"/>
            <a:ext cx="475022" cy="588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Gebogen verbindingslijn 126">
            <a:extLst>
              <a:ext uri="{FF2B5EF4-FFF2-40B4-BE49-F238E27FC236}">
                <a16:creationId xmlns:a16="http://schemas.microsoft.com/office/drawing/2014/main" id="{59078B06-1D5F-2EA2-5602-67439043822A}"/>
              </a:ext>
            </a:extLst>
          </p:cNvPr>
          <p:cNvCxnSpPr>
            <a:cxnSpLocks/>
            <a:stCxn id="5" idx="6"/>
          </p:cNvCxnSpPr>
          <p:nvPr/>
        </p:nvCxnSpPr>
        <p:spPr>
          <a:xfrm>
            <a:off x="5246617" y="1444704"/>
            <a:ext cx="3587892" cy="1017387"/>
          </a:xfrm>
          <a:prstGeom prst="bentConnector3">
            <a:avLst>
              <a:gd name="adj1" fmla="val 703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Gebogen verbindingslijn 129">
            <a:extLst>
              <a:ext uri="{FF2B5EF4-FFF2-40B4-BE49-F238E27FC236}">
                <a16:creationId xmlns:a16="http://schemas.microsoft.com/office/drawing/2014/main" id="{A4E20F34-E31A-9FB6-776E-909916C2B3F8}"/>
              </a:ext>
            </a:extLst>
          </p:cNvPr>
          <p:cNvCxnSpPr>
            <a:stCxn id="14" idx="2"/>
            <a:endCxn id="27" idx="0"/>
          </p:cNvCxnSpPr>
          <p:nvPr/>
        </p:nvCxnSpPr>
        <p:spPr>
          <a:xfrm rot="10800000" flipH="1">
            <a:off x="3672259" y="723494"/>
            <a:ext cx="7002250" cy="4815942"/>
          </a:xfrm>
          <a:prstGeom prst="bentConnector4">
            <a:avLst>
              <a:gd name="adj1" fmla="val -5516"/>
              <a:gd name="adj2" fmla="val 106493"/>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 name="Rechthoek 2">
            <a:extLst>
              <a:ext uri="{FF2B5EF4-FFF2-40B4-BE49-F238E27FC236}">
                <a16:creationId xmlns:a16="http://schemas.microsoft.com/office/drawing/2014/main" id="{F7187ECF-6218-DD32-AA0F-D8C749987118}"/>
              </a:ext>
            </a:extLst>
          </p:cNvPr>
          <p:cNvSpPr/>
          <p:nvPr/>
        </p:nvSpPr>
        <p:spPr>
          <a:xfrm>
            <a:off x="3120362" y="276578"/>
            <a:ext cx="9071638" cy="652579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Straight Arrow Connector 7">
            <a:extLst>
              <a:ext uri="{FF2B5EF4-FFF2-40B4-BE49-F238E27FC236}">
                <a16:creationId xmlns:a16="http://schemas.microsoft.com/office/drawing/2014/main" id="{CF5CFF81-00F1-97C6-5A3F-75DE87CFC6C1}"/>
              </a:ext>
            </a:extLst>
          </p:cNvPr>
          <p:cNvCxnSpPr>
            <a:cxnSpLocks/>
            <a:stCxn id="13" idx="4"/>
            <a:endCxn id="10" idx="7"/>
          </p:cNvCxnSpPr>
          <p:nvPr/>
        </p:nvCxnSpPr>
        <p:spPr>
          <a:xfrm flipH="1">
            <a:off x="9549897" y="2114471"/>
            <a:ext cx="1134635" cy="1302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Oval 13">
            <a:extLst>
              <a:ext uri="{FF2B5EF4-FFF2-40B4-BE49-F238E27FC236}">
                <a16:creationId xmlns:a16="http://schemas.microsoft.com/office/drawing/2014/main" id="{B18A59AF-D948-476D-78B0-07153D995B62}"/>
              </a:ext>
            </a:extLst>
          </p:cNvPr>
          <p:cNvSpPr/>
          <p:nvPr/>
        </p:nvSpPr>
        <p:spPr>
          <a:xfrm>
            <a:off x="8206098" y="336193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C1c</a:t>
            </a:r>
            <a:endParaRPr lang="en-US" sz="1400"/>
          </a:p>
        </p:txBody>
      </p:sp>
      <p:sp>
        <p:nvSpPr>
          <p:cNvPr id="13" name="Oval 16">
            <a:extLst>
              <a:ext uri="{FF2B5EF4-FFF2-40B4-BE49-F238E27FC236}">
                <a16:creationId xmlns:a16="http://schemas.microsoft.com/office/drawing/2014/main" id="{50B48A53-8A9B-B788-0FDB-B20D83F5119C}"/>
              </a:ext>
            </a:extLst>
          </p:cNvPr>
          <p:cNvSpPr/>
          <p:nvPr/>
        </p:nvSpPr>
        <p:spPr>
          <a:xfrm>
            <a:off x="9897353" y="1740760"/>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cxnSp>
        <p:nvCxnSpPr>
          <p:cNvPr id="15" name="Straight Arrow Connector 7">
            <a:extLst>
              <a:ext uri="{FF2B5EF4-FFF2-40B4-BE49-F238E27FC236}">
                <a16:creationId xmlns:a16="http://schemas.microsoft.com/office/drawing/2014/main" id="{89BD16C1-C701-888F-77A7-47177B40EF3B}"/>
              </a:ext>
            </a:extLst>
          </p:cNvPr>
          <p:cNvCxnSpPr>
            <a:cxnSpLocks/>
            <a:stCxn id="22" idx="4"/>
            <a:endCxn id="20" idx="0"/>
          </p:cNvCxnSpPr>
          <p:nvPr/>
        </p:nvCxnSpPr>
        <p:spPr>
          <a:xfrm>
            <a:off x="8993277" y="4474663"/>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Oval 13">
            <a:extLst>
              <a:ext uri="{FF2B5EF4-FFF2-40B4-BE49-F238E27FC236}">
                <a16:creationId xmlns:a16="http://schemas.microsoft.com/office/drawing/2014/main" id="{B6C1A9AE-6225-C18A-7E2D-285EB1617119}"/>
              </a:ext>
            </a:extLst>
          </p:cNvPr>
          <p:cNvSpPr/>
          <p:nvPr/>
        </p:nvSpPr>
        <p:spPr>
          <a:xfrm>
            <a:off x="8206098" y="4865693"/>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C2c</a:t>
            </a:r>
            <a:endParaRPr lang="en-US" sz="1400"/>
          </a:p>
        </p:txBody>
      </p:sp>
      <p:sp>
        <p:nvSpPr>
          <p:cNvPr id="22" name="Oval 16">
            <a:extLst>
              <a:ext uri="{FF2B5EF4-FFF2-40B4-BE49-F238E27FC236}">
                <a16:creationId xmlns:a16="http://schemas.microsoft.com/office/drawing/2014/main" id="{841B0F29-2F9A-48C3-8A44-04C6CD9DA09B}"/>
              </a:ext>
            </a:extLst>
          </p:cNvPr>
          <p:cNvSpPr/>
          <p:nvPr/>
        </p:nvSpPr>
        <p:spPr>
          <a:xfrm>
            <a:off x="8206098" y="410095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C2c</a:t>
            </a:r>
            <a:endParaRPr lang="en-US" sz="1400"/>
          </a:p>
        </p:txBody>
      </p:sp>
      <p:cxnSp>
        <p:nvCxnSpPr>
          <p:cNvPr id="23" name="Straight Arrow Connector 7">
            <a:extLst>
              <a:ext uri="{FF2B5EF4-FFF2-40B4-BE49-F238E27FC236}">
                <a16:creationId xmlns:a16="http://schemas.microsoft.com/office/drawing/2014/main" id="{B39D26DF-1151-8DE4-2213-8508A2AB5AFD}"/>
              </a:ext>
            </a:extLst>
          </p:cNvPr>
          <p:cNvCxnSpPr>
            <a:cxnSpLocks/>
            <a:stCxn id="25" idx="4"/>
            <a:endCxn id="24" idx="0"/>
          </p:cNvCxnSpPr>
          <p:nvPr/>
        </p:nvCxnSpPr>
        <p:spPr>
          <a:xfrm>
            <a:off x="8993277" y="5890451"/>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Oval 13">
            <a:extLst>
              <a:ext uri="{FF2B5EF4-FFF2-40B4-BE49-F238E27FC236}">
                <a16:creationId xmlns:a16="http://schemas.microsoft.com/office/drawing/2014/main" id="{09F04D6A-C5FC-C47D-D516-2B73D4BC75FB}"/>
              </a:ext>
            </a:extLst>
          </p:cNvPr>
          <p:cNvSpPr/>
          <p:nvPr/>
        </p:nvSpPr>
        <p:spPr>
          <a:xfrm>
            <a:off x="8206098" y="6281481"/>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C3c</a:t>
            </a:r>
            <a:endParaRPr lang="en-US" sz="1400"/>
          </a:p>
        </p:txBody>
      </p:sp>
      <p:sp>
        <p:nvSpPr>
          <p:cNvPr id="25" name="Oval 16">
            <a:extLst>
              <a:ext uri="{FF2B5EF4-FFF2-40B4-BE49-F238E27FC236}">
                <a16:creationId xmlns:a16="http://schemas.microsoft.com/office/drawing/2014/main" id="{B3F31458-E3DB-58F1-2392-A5198EF5E1D1}"/>
              </a:ext>
            </a:extLst>
          </p:cNvPr>
          <p:cNvSpPr/>
          <p:nvPr/>
        </p:nvSpPr>
        <p:spPr>
          <a:xfrm>
            <a:off x="8206098" y="5516740"/>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C3c</a:t>
            </a:r>
            <a:endParaRPr lang="en-US" sz="1400"/>
          </a:p>
        </p:txBody>
      </p:sp>
      <p:cxnSp>
        <p:nvCxnSpPr>
          <p:cNvPr id="26" name="Straight Arrow Connector 7">
            <a:extLst>
              <a:ext uri="{FF2B5EF4-FFF2-40B4-BE49-F238E27FC236}">
                <a16:creationId xmlns:a16="http://schemas.microsoft.com/office/drawing/2014/main" id="{CED2A5EA-22B7-27B9-1C80-B67B1E831D08}"/>
              </a:ext>
            </a:extLst>
          </p:cNvPr>
          <p:cNvCxnSpPr>
            <a:cxnSpLocks/>
            <a:stCxn id="10" idx="4"/>
            <a:endCxn id="22" idx="0"/>
          </p:cNvCxnSpPr>
          <p:nvPr/>
        </p:nvCxnSpPr>
        <p:spPr>
          <a:xfrm>
            <a:off x="8993277" y="3735650"/>
            <a:ext cx="0" cy="36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7">
            <a:extLst>
              <a:ext uri="{FF2B5EF4-FFF2-40B4-BE49-F238E27FC236}">
                <a16:creationId xmlns:a16="http://schemas.microsoft.com/office/drawing/2014/main" id="{A2788F69-E516-0CF7-D90F-7BF4AF5A4B1D}"/>
              </a:ext>
            </a:extLst>
          </p:cNvPr>
          <p:cNvCxnSpPr>
            <a:cxnSpLocks/>
            <a:stCxn id="20" idx="4"/>
            <a:endCxn id="25" idx="0"/>
          </p:cNvCxnSpPr>
          <p:nvPr/>
        </p:nvCxnSpPr>
        <p:spPr>
          <a:xfrm>
            <a:off x="8993277" y="5239404"/>
            <a:ext cx="0" cy="27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Rechthoek 30">
            <a:extLst>
              <a:ext uri="{FF2B5EF4-FFF2-40B4-BE49-F238E27FC236}">
                <a16:creationId xmlns:a16="http://schemas.microsoft.com/office/drawing/2014/main" id="{89A3FDF1-5A19-3CB0-35F8-BC31A4099937}"/>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Modeling type II test</a:t>
            </a:r>
            <a:endParaRPr lang="nl-NL" sz="1400">
              <a:solidFill>
                <a:schemeClr val="tx1"/>
              </a:solidFill>
            </a:endParaRPr>
          </a:p>
        </p:txBody>
      </p:sp>
      <p:sp>
        <p:nvSpPr>
          <p:cNvPr id="33" name="Tijdelijke aanduiding voor inhoud 2">
            <a:extLst>
              <a:ext uri="{FF2B5EF4-FFF2-40B4-BE49-F238E27FC236}">
                <a16:creationId xmlns:a16="http://schemas.microsoft.com/office/drawing/2014/main" id="{7D4DC8C7-28BB-6AC1-E08A-8DB9316D4FCB}"/>
              </a:ext>
            </a:extLst>
          </p:cNvPr>
          <p:cNvSpPr>
            <a:spLocks noGrp="1"/>
          </p:cNvSpPr>
          <p:nvPr>
            <p:ph idx="1"/>
          </p:nvPr>
        </p:nvSpPr>
        <p:spPr>
          <a:xfrm>
            <a:off x="108461" y="740109"/>
            <a:ext cx="3006665" cy="4351338"/>
          </a:xfrm>
        </p:spPr>
        <p:txBody>
          <a:bodyPr>
            <a:normAutofit/>
          </a:bodyPr>
          <a:lstStyle/>
          <a:p>
            <a:pPr marL="0" indent="0">
              <a:buNone/>
            </a:pPr>
            <a:r>
              <a:rPr lang="nl-NL"/>
              <a:t>Step 2</a:t>
            </a:r>
          </a:p>
          <a:p>
            <a:pPr marL="0" indent="0">
              <a:buNone/>
            </a:pPr>
            <a:r>
              <a:rPr lang="nl-NL" sz="1600"/>
              <a:t>System need to be duplicated to accomodate better dermination of health of components. </a:t>
            </a:r>
          </a:p>
          <a:p>
            <a:pPr marL="0" indent="0">
              <a:buNone/>
            </a:pPr>
            <a:endParaRPr lang="nl-NL" sz="1600"/>
          </a:p>
          <a:p>
            <a:pPr marL="0" indent="0">
              <a:buNone/>
            </a:pPr>
            <a:r>
              <a:rPr lang="nl-NL" sz="1600"/>
              <a:t>Only variables that are directly affected by the input change are duplicated.</a:t>
            </a:r>
          </a:p>
          <a:p>
            <a:pPr marL="0" indent="0">
              <a:buNone/>
            </a:pPr>
            <a:endParaRPr lang="nl-NL" sz="1600"/>
          </a:p>
          <a:p>
            <a:pPr marL="0" indent="0">
              <a:buNone/>
            </a:pPr>
            <a:r>
              <a:rPr lang="nl-NL" sz="1600"/>
              <a:t>New variables keep health and other inputs of component as parents.</a:t>
            </a:r>
          </a:p>
          <a:p>
            <a:pPr marL="0" indent="0">
              <a:buNone/>
            </a:pPr>
            <a:endParaRPr lang="nl-NL" sz="1600"/>
          </a:p>
          <a:p>
            <a:pPr marL="0" indent="0">
              <a:buNone/>
            </a:pPr>
            <a:endParaRPr lang="nl-NL" sz="1600"/>
          </a:p>
        </p:txBody>
      </p:sp>
    </p:spTree>
    <p:extLst>
      <p:ext uri="{BB962C8B-B14F-4D97-AF65-F5344CB8AC3E}">
        <p14:creationId xmlns:p14="http://schemas.microsoft.com/office/powerpoint/2010/main" val="157555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10D2D04-C237-4BB5-5555-99B5CE91D92F}"/>
              </a:ext>
            </a:extLst>
          </p:cNvPr>
          <p:cNvCxnSpPr>
            <a:cxnSpLocks/>
            <a:stCxn id="17" idx="4"/>
            <a:endCxn id="14" idx="0"/>
          </p:cNvCxnSpPr>
          <p:nvPr/>
        </p:nvCxnSpPr>
        <p:spPr>
          <a:xfrm>
            <a:off x="4385608" y="5028748"/>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4556466-DE45-94EA-35CE-D400071A6838}"/>
              </a:ext>
            </a:extLst>
          </p:cNvPr>
          <p:cNvSpPr/>
          <p:nvPr/>
        </p:nvSpPr>
        <p:spPr>
          <a:xfrm>
            <a:off x="3598429" y="5352580"/>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7" name="Oval 16">
            <a:extLst>
              <a:ext uri="{FF2B5EF4-FFF2-40B4-BE49-F238E27FC236}">
                <a16:creationId xmlns:a16="http://schemas.microsoft.com/office/drawing/2014/main" id="{46981338-2BA6-88AB-4880-D99AA4473464}"/>
              </a:ext>
            </a:extLst>
          </p:cNvPr>
          <p:cNvSpPr/>
          <p:nvPr/>
        </p:nvSpPr>
        <p:spPr>
          <a:xfrm>
            <a:off x="3598429" y="4655037"/>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a:t>
            </a:r>
            <a:endParaRPr lang="en-US" sz="1400"/>
          </a:p>
        </p:txBody>
      </p:sp>
      <p:sp>
        <p:nvSpPr>
          <p:cNvPr id="12" name="Oval 11">
            <a:extLst>
              <a:ext uri="{FF2B5EF4-FFF2-40B4-BE49-F238E27FC236}">
                <a16:creationId xmlns:a16="http://schemas.microsoft.com/office/drawing/2014/main" id="{45307083-9CE4-9D92-B26F-24ED084C93A2}"/>
              </a:ext>
            </a:extLst>
          </p:cNvPr>
          <p:cNvSpPr/>
          <p:nvPr/>
        </p:nvSpPr>
        <p:spPr>
          <a:xfrm>
            <a:off x="5566260" y="4115819"/>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C3</a:t>
            </a:r>
            <a:endParaRPr lang="en-US" sz="1400"/>
          </a:p>
        </p:txBody>
      </p:sp>
      <p:sp>
        <p:nvSpPr>
          <p:cNvPr id="27" name="Rectangle 26">
            <a:extLst>
              <a:ext uri="{FF2B5EF4-FFF2-40B4-BE49-F238E27FC236}">
                <a16:creationId xmlns:a16="http://schemas.microsoft.com/office/drawing/2014/main" id="{F645A314-5C8F-7814-44C4-F12C04182932}"/>
              </a:ext>
            </a:extLst>
          </p:cNvPr>
          <p:cNvSpPr/>
          <p:nvPr/>
        </p:nvSpPr>
        <p:spPr>
          <a:xfrm>
            <a:off x="9813500" y="723494"/>
            <a:ext cx="1574358" cy="373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a:solidFill>
                  <a:schemeClr val="bg1"/>
                </a:solidFill>
              </a:rPr>
              <a:t>Decision</a:t>
            </a:r>
            <a:endParaRPr lang="en-US" sz="1400">
              <a:solidFill>
                <a:schemeClr val="bg1"/>
              </a:solidFill>
            </a:endParaRPr>
          </a:p>
        </p:txBody>
      </p:sp>
      <p:sp>
        <p:nvSpPr>
          <p:cNvPr id="29" name="Diamond 28">
            <a:extLst>
              <a:ext uri="{FF2B5EF4-FFF2-40B4-BE49-F238E27FC236}">
                <a16:creationId xmlns:a16="http://schemas.microsoft.com/office/drawing/2014/main" id="{952DFA05-3A44-4A4E-2C7E-E01D219D281F}"/>
              </a:ext>
            </a:extLst>
          </p:cNvPr>
          <p:cNvSpPr/>
          <p:nvPr/>
        </p:nvSpPr>
        <p:spPr>
          <a:xfrm>
            <a:off x="8535649" y="2220469"/>
            <a:ext cx="1514680" cy="682435"/>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400">
                <a:solidFill>
                  <a:schemeClr val="bg1"/>
                </a:solidFill>
              </a:rPr>
              <a:t>Utility</a:t>
            </a:r>
            <a:endParaRPr lang="en-US" sz="1200">
              <a:solidFill>
                <a:schemeClr val="bg1"/>
              </a:solidFill>
            </a:endParaRPr>
          </a:p>
        </p:txBody>
      </p:sp>
      <p:cxnSp>
        <p:nvCxnSpPr>
          <p:cNvPr id="70" name="Straight Arrow Connector 7">
            <a:extLst>
              <a:ext uri="{FF2B5EF4-FFF2-40B4-BE49-F238E27FC236}">
                <a16:creationId xmlns:a16="http://schemas.microsoft.com/office/drawing/2014/main" id="{B8922BF7-D1C2-B676-79DA-6570BE43C3A5}"/>
              </a:ext>
            </a:extLst>
          </p:cNvPr>
          <p:cNvCxnSpPr>
            <a:cxnSpLocks/>
            <a:stCxn id="72" idx="4"/>
            <a:endCxn id="71" idx="7"/>
          </p:cNvCxnSpPr>
          <p:nvPr/>
        </p:nvCxnSpPr>
        <p:spPr>
          <a:xfrm flipH="1">
            <a:off x="9474967" y="2119950"/>
            <a:ext cx="1134635" cy="1302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Oval 13">
            <a:extLst>
              <a:ext uri="{FF2B5EF4-FFF2-40B4-BE49-F238E27FC236}">
                <a16:creationId xmlns:a16="http://schemas.microsoft.com/office/drawing/2014/main" id="{AD29B46A-C12A-D1BC-7AF5-3C43EF316555}"/>
              </a:ext>
            </a:extLst>
          </p:cNvPr>
          <p:cNvSpPr/>
          <p:nvPr/>
        </p:nvSpPr>
        <p:spPr>
          <a:xfrm>
            <a:off x="8131168" y="3367418"/>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C1c</a:t>
            </a:r>
            <a:endParaRPr lang="en-US" sz="1400"/>
          </a:p>
        </p:txBody>
      </p:sp>
      <p:sp>
        <p:nvSpPr>
          <p:cNvPr id="72" name="Oval 16">
            <a:extLst>
              <a:ext uri="{FF2B5EF4-FFF2-40B4-BE49-F238E27FC236}">
                <a16:creationId xmlns:a16="http://schemas.microsoft.com/office/drawing/2014/main" id="{190A60AD-5293-B6A5-6A4F-D84FECDB9B9E}"/>
              </a:ext>
            </a:extLst>
          </p:cNvPr>
          <p:cNvSpPr/>
          <p:nvPr/>
        </p:nvSpPr>
        <p:spPr>
          <a:xfrm>
            <a:off x="9822423" y="174623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cxnSp>
        <p:nvCxnSpPr>
          <p:cNvPr id="2" name="Straight Arrow Connector 7">
            <a:extLst>
              <a:ext uri="{FF2B5EF4-FFF2-40B4-BE49-F238E27FC236}">
                <a16:creationId xmlns:a16="http://schemas.microsoft.com/office/drawing/2014/main" id="{625346AD-37E5-E787-7741-E9B8FC1C066D}"/>
              </a:ext>
            </a:extLst>
          </p:cNvPr>
          <p:cNvCxnSpPr>
            <a:cxnSpLocks/>
            <a:stCxn id="5" idx="4"/>
            <a:endCxn id="4" idx="0"/>
          </p:cNvCxnSpPr>
          <p:nvPr/>
        </p:nvCxnSpPr>
        <p:spPr>
          <a:xfrm>
            <a:off x="4385608" y="1631559"/>
            <a:ext cx="0" cy="897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Oval 13">
            <a:extLst>
              <a:ext uri="{FF2B5EF4-FFF2-40B4-BE49-F238E27FC236}">
                <a16:creationId xmlns:a16="http://schemas.microsoft.com/office/drawing/2014/main" id="{3750D4DD-F0A2-BEC6-D98D-8AC6F8334CE4}"/>
              </a:ext>
            </a:extLst>
          </p:cNvPr>
          <p:cNvSpPr/>
          <p:nvPr/>
        </p:nvSpPr>
        <p:spPr>
          <a:xfrm>
            <a:off x="3598429" y="2529411"/>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a:t>
            </a:r>
            <a:endParaRPr lang="en-US" sz="1400"/>
          </a:p>
        </p:txBody>
      </p:sp>
      <p:sp>
        <p:nvSpPr>
          <p:cNvPr id="5" name="Oval 16">
            <a:extLst>
              <a:ext uri="{FF2B5EF4-FFF2-40B4-BE49-F238E27FC236}">
                <a16:creationId xmlns:a16="http://schemas.microsoft.com/office/drawing/2014/main" id="{B53FD411-0FF5-018D-6CBE-E16A8B582D7A}"/>
              </a:ext>
            </a:extLst>
          </p:cNvPr>
          <p:cNvSpPr/>
          <p:nvPr/>
        </p:nvSpPr>
        <p:spPr>
          <a:xfrm>
            <a:off x="3598429" y="1257848"/>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16" name="Straight Arrow Connector 7">
            <a:extLst>
              <a:ext uri="{FF2B5EF4-FFF2-40B4-BE49-F238E27FC236}">
                <a16:creationId xmlns:a16="http://schemas.microsoft.com/office/drawing/2014/main" id="{86E1A096-AEFD-5DE2-783D-BFD925A46AB3}"/>
              </a:ext>
            </a:extLst>
          </p:cNvPr>
          <p:cNvCxnSpPr>
            <a:cxnSpLocks/>
            <a:stCxn id="21" idx="4"/>
            <a:endCxn id="18" idx="0"/>
          </p:cNvCxnSpPr>
          <p:nvPr/>
        </p:nvCxnSpPr>
        <p:spPr>
          <a:xfrm>
            <a:off x="4385608" y="3670134"/>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3">
            <a:extLst>
              <a:ext uri="{FF2B5EF4-FFF2-40B4-BE49-F238E27FC236}">
                <a16:creationId xmlns:a16="http://schemas.microsoft.com/office/drawing/2014/main" id="{4D90AD08-C898-6749-FB3A-63897CBDA3DF}"/>
              </a:ext>
            </a:extLst>
          </p:cNvPr>
          <p:cNvSpPr/>
          <p:nvPr/>
        </p:nvSpPr>
        <p:spPr>
          <a:xfrm>
            <a:off x="3598429" y="3993966"/>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a:t>
            </a:r>
            <a:endParaRPr lang="en-US" sz="1400"/>
          </a:p>
        </p:txBody>
      </p:sp>
      <p:sp>
        <p:nvSpPr>
          <p:cNvPr id="21" name="Oval 16">
            <a:extLst>
              <a:ext uri="{FF2B5EF4-FFF2-40B4-BE49-F238E27FC236}">
                <a16:creationId xmlns:a16="http://schemas.microsoft.com/office/drawing/2014/main" id="{A19FA9F4-8F33-CC27-A605-85F97EB7E0D3}"/>
              </a:ext>
            </a:extLst>
          </p:cNvPr>
          <p:cNvSpPr/>
          <p:nvPr/>
        </p:nvSpPr>
        <p:spPr>
          <a:xfrm>
            <a:off x="3598429" y="3296423"/>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a:t>
            </a:r>
            <a:endParaRPr lang="en-US" sz="1400"/>
          </a:p>
        </p:txBody>
      </p:sp>
      <p:sp>
        <p:nvSpPr>
          <p:cNvPr id="28" name="Oval 11">
            <a:extLst>
              <a:ext uri="{FF2B5EF4-FFF2-40B4-BE49-F238E27FC236}">
                <a16:creationId xmlns:a16="http://schemas.microsoft.com/office/drawing/2014/main" id="{8C330ABD-0715-E73C-68A5-3E0622E43517}"/>
              </a:ext>
            </a:extLst>
          </p:cNvPr>
          <p:cNvSpPr/>
          <p:nvPr/>
        </p:nvSpPr>
        <p:spPr>
          <a:xfrm>
            <a:off x="5598312" y="3353909"/>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C2</a:t>
            </a:r>
            <a:endParaRPr lang="en-US" sz="1400"/>
          </a:p>
        </p:txBody>
      </p:sp>
      <p:sp>
        <p:nvSpPr>
          <p:cNvPr id="35" name="Oval 11">
            <a:extLst>
              <a:ext uri="{FF2B5EF4-FFF2-40B4-BE49-F238E27FC236}">
                <a16:creationId xmlns:a16="http://schemas.microsoft.com/office/drawing/2014/main" id="{FDDAF19C-18F4-51BD-4E85-A09F2E508A9F}"/>
              </a:ext>
            </a:extLst>
          </p:cNvPr>
          <p:cNvSpPr/>
          <p:nvPr/>
        </p:nvSpPr>
        <p:spPr>
          <a:xfrm>
            <a:off x="5598312" y="1848230"/>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C1</a:t>
            </a:r>
            <a:endParaRPr lang="en-US" sz="1400"/>
          </a:p>
        </p:txBody>
      </p:sp>
      <p:sp>
        <p:nvSpPr>
          <p:cNvPr id="50" name="Oval 16">
            <a:extLst>
              <a:ext uri="{FF2B5EF4-FFF2-40B4-BE49-F238E27FC236}">
                <a16:creationId xmlns:a16="http://schemas.microsoft.com/office/drawing/2014/main" id="{6D9EBE53-743B-F10F-B6E6-32CE2F6EF0E0}"/>
              </a:ext>
            </a:extLst>
          </p:cNvPr>
          <p:cNvSpPr/>
          <p:nvPr/>
        </p:nvSpPr>
        <p:spPr>
          <a:xfrm>
            <a:off x="5598312" y="1273175"/>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C1</a:t>
            </a:r>
            <a:endParaRPr lang="en-US" sz="1200"/>
          </a:p>
        </p:txBody>
      </p:sp>
      <p:cxnSp>
        <p:nvCxnSpPr>
          <p:cNvPr id="52" name="Straight Arrow Connector 7">
            <a:extLst>
              <a:ext uri="{FF2B5EF4-FFF2-40B4-BE49-F238E27FC236}">
                <a16:creationId xmlns:a16="http://schemas.microsoft.com/office/drawing/2014/main" id="{0D064ACB-78C2-276D-02CA-B18A7AFE0D20}"/>
              </a:ext>
            </a:extLst>
          </p:cNvPr>
          <p:cNvCxnSpPr>
            <a:cxnSpLocks/>
            <a:stCxn id="4" idx="4"/>
            <a:endCxn id="21" idx="0"/>
          </p:cNvCxnSpPr>
          <p:nvPr/>
        </p:nvCxnSpPr>
        <p:spPr>
          <a:xfrm>
            <a:off x="4385608" y="2903122"/>
            <a:ext cx="0" cy="39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7">
            <a:extLst>
              <a:ext uri="{FF2B5EF4-FFF2-40B4-BE49-F238E27FC236}">
                <a16:creationId xmlns:a16="http://schemas.microsoft.com/office/drawing/2014/main" id="{C09795F7-95C2-4652-94EE-96D2F63D9F27}"/>
              </a:ext>
            </a:extLst>
          </p:cNvPr>
          <p:cNvCxnSpPr>
            <a:cxnSpLocks/>
            <a:stCxn id="18" idx="4"/>
            <a:endCxn id="17" idx="0"/>
          </p:cNvCxnSpPr>
          <p:nvPr/>
        </p:nvCxnSpPr>
        <p:spPr>
          <a:xfrm>
            <a:off x="4385608" y="4367677"/>
            <a:ext cx="0" cy="28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
            <a:extLst>
              <a:ext uri="{FF2B5EF4-FFF2-40B4-BE49-F238E27FC236}">
                <a16:creationId xmlns:a16="http://schemas.microsoft.com/office/drawing/2014/main" id="{EF19B213-A7FD-9508-EADB-50AFF3E30C3D}"/>
              </a:ext>
            </a:extLst>
          </p:cNvPr>
          <p:cNvCxnSpPr>
            <a:cxnSpLocks/>
            <a:stCxn id="50" idx="3"/>
            <a:endCxn id="4" idx="7"/>
          </p:cNvCxnSpPr>
          <p:nvPr/>
        </p:nvCxnSpPr>
        <p:spPr>
          <a:xfrm flipH="1">
            <a:off x="4942228" y="1592157"/>
            <a:ext cx="861353" cy="991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7">
            <a:extLst>
              <a:ext uri="{FF2B5EF4-FFF2-40B4-BE49-F238E27FC236}">
                <a16:creationId xmlns:a16="http://schemas.microsoft.com/office/drawing/2014/main" id="{F1B20670-3E15-3C0F-501A-F8B29EBC14AA}"/>
              </a:ext>
            </a:extLst>
          </p:cNvPr>
          <p:cNvCxnSpPr>
            <a:cxnSpLocks/>
            <a:stCxn id="32" idx="3"/>
            <a:endCxn id="14" idx="6"/>
          </p:cNvCxnSpPr>
          <p:nvPr/>
        </p:nvCxnSpPr>
        <p:spPr>
          <a:xfrm flipH="1">
            <a:off x="5172787" y="5063720"/>
            <a:ext cx="598742" cy="475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7">
            <a:extLst>
              <a:ext uri="{FF2B5EF4-FFF2-40B4-BE49-F238E27FC236}">
                <a16:creationId xmlns:a16="http://schemas.microsoft.com/office/drawing/2014/main" id="{55E66168-FABB-6628-6A93-0863B5E1201D}"/>
              </a:ext>
            </a:extLst>
          </p:cNvPr>
          <p:cNvCxnSpPr>
            <a:cxnSpLocks/>
            <a:stCxn id="28" idx="3"/>
            <a:endCxn id="18" idx="6"/>
          </p:cNvCxnSpPr>
          <p:nvPr/>
        </p:nvCxnSpPr>
        <p:spPr>
          <a:xfrm flipH="1">
            <a:off x="5172787" y="3672891"/>
            <a:ext cx="656084" cy="507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7">
            <a:extLst>
              <a:ext uri="{FF2B5EF4-FFF2-40B4-BE49-F238E27FC236}">
                <a16:creationId xmlns:a16="http://schemas.microsoft.com/office/drawing/2014/main" id="{A59B5C6A-8041-73F7-C011-22A515C5CFDF}"/>
              </a:ext>
            </a:extLst>
          </p:cNvPr>
          <p:cNvCxnSpPr>
            <a:cxnSpLocks/>
            <a:stCxn id="35" idx="3"/>
            <a:endCxn id="4" idx="6"/>
          </p:cNvCxnSpPr>
          <p:nvPr/>
        </p:nvCxnSpPr>
        <p:spPr>
          <a:xfrm flipH="1">
            <a:off x="5172787" y="2167212"/>
            <a:ext cx="656084" cy="54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7">
            <a:extLst>
              <a:ext uri="{FF2B5EF4-FFF2-40B4-BE49-F238E27FC236}">
                <a16:creationId xmlns:a16="http://schemas.microsoft.com/office/drawing/2014/main" id="{8CA674BB-4C7A-C972-950C-90AD7A15D898}"/>
              </a:ext>
            </a:extLst>
          </p:cNvPr>
          <p:cNvCxnSpPr>
            <a:cxnSpLocks/>
            <a:stCxn id="12" idx="3"/>
            <a:endCxn id="14" idx="7"/>
          </p:cNvCxnSpPr>
          <p:nvPr/>
        </p:nvCxnSpPr>
        <p:spPr>
          <a:xfrm flipH="1">
            <a:off x="4942228" y="4434801"/>
            <a:ext cx="854591" cy="97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7">
            <a:extLst>
              <a:ext uri="{FF2B5EF4-FFF2-40B4-BE49-F238E27FC236}">
                <a16:creationId xmlns:a16="http://schemas.microsoft.com/office/drawing/2014/main" id="{205024FD-9E92-B7AC-6F4F-4D20AD3EBEFF}"/>
              </a:ext>
            </a:extLst>
          </p:cNvPr>
          <p:cNvCxnSpPr>
            <a:cxnSpLocks/>
            <a:stCxn id="110" idx="4"/>
            <a:endCxn id="109" idx="0"/>
          </p:cNvCxnSpPr>
          <p:nvPr/>
        </p:nvCxnSpPr>
        <p:spPr>
          <a:xfrm>
            <a:off x="8918347" y="4480142"/>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Oval 13">
            <a:extLst>
              <a:ext uri="{FF2B5EF4-FFF2-40B4-BE49-F238E27FC236}">
                <a16:creationId xmlns:a16="http://schemas.microsoft.com/office/drawing/2014/main" id="{7E5C0044-247E-8C5F-16DF-EFED3023F36D}"/>
              </a:ext>
            </a:extLst>
          </p:cNvPr>
          <p:cNvSpPr/>
          <p:nvPr/>
        </p:nvSpPr>
        <p:spPr>
          <a:xfrm>
            <a:off x="8131168" y="487117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C2c</a:t>
            </a:r>
            <a:endParaRPr lang="en-US" sz="1400"/>
          </a:p>
        </p:txBody>
      </p:sp>
      <p:sp>
        <p:nvSpPr>
          <p:cNvPr id="110" name="Oval 16">
            <a:extLst>
              <a:ext uri="{FF2B5EF4-FFF2-40B4-BE49-F238E27FC236}">
                <a16:creationId xmlns:a16="http://schemas.microsoft.com/office/drawing/2014/main" id="{8143C6BC-ADD0-008A-573E-D36DECD91BB5}"/>
              </a:ext>
            </a:extLst>
          </p:cNvPr>
          <p:cNvSpPr/>
          <p:nvPr/>
        </p:nvSpPr>
        <p:spPr>
          <a:xfrm>
            <a:off x="8131168" y="4106431"/>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C2c</a:t>
            </a:r>
            <a:endParaRPr lang="en-US" sz="1400"/>
          </a:p>
        </p:txBody>
      </p:sp>
      <p:grpSp>
        <p:nvGrpSpPr>
          <p:cNvPr id="121" name="Groep 120">
            <a:extLst>
              <a:ext uri="{FF2B5EF4-FFF2-40B4-BE49-F238E27FC236}">
                <a16:creationId xmlns:a16="http://schemas.microsoft.com/office/drawing/2014/main" id="{922B9C43-00EC-9E68-6789-55C5CECECDC9}"/>
              </a:ext>
            </a:extLst>
          </p:cNvPr>
          <p:cNvGrpSpPr/>
          <p:nvPr/>
        </p:nvGrpSpPr>
        <p:grpSpPr>
          <a:xfrm>
            <a:off x="10117043" y="3837473"/>
            <a:ext cx="1953269" cy="1710725"/>
            <a:chOff x="9683501" y="2738110"/>
            <a:chExt cx="1953269" cy="1710725"/>
          </a:xfrm>
        </p:grpSpPr>
        <p:sp>
          <p:nvSpPr>
            <p:cNvPr id="37" name="Tekstvak 36">
              <a:extLst>
                <a:ext uri="{FF2B5EF4-FFF2-40B4-BE49-F238E27FC236}">
                  <a16:creationId xmlns:a16="http://schemas.microsoft.com/office/drawing/2014/main" id="{B2118409-0388-0628-ACEC-CAFCD7AA6C18}"/>
                </a:ext>
              </a:extLst>
            </p:cNvPr>
            <p:cNvSpPr txBox="1"/>
            <p:nvPr/>
          </p:nvSpPr>
          <p:spPr>
            <a:xfrm>
              <a:off x="9683501" y="2738110"/>
              <a:ext cx="1953269" cy="276999"/>
            </a:xfrm>
            <a:prstGeom prst="rect">
              <a:avLst/>
            </a:prstGeom>
            <a:noFill/>
          </p:spPr>
          <p:txBody>
            <a:bodyPr wrap="square" rtlCol="0">
              <a:spAutoFit/>
            </a:bodyPr>
            <a:lstStyle/>
            <a:p>
              <a:r>
                <a:rPr lang="nl-NL" sz="1200"/>
                <a:t>C1: component 1</a:t>
              </a:r>
            </a:p>
          </p:txBody>
        </p:sp>
        <p:sp>
          <p:nvSpPr>
            <p:cNvPr id="38" name="Tekstvak 37">
              <a:extLst>
                <a:ext uri="{FF2B5EF4-FFF2-40B4-BE49-F238E27FC236}">
                  <a16:creationId xmlns:a16="http://schemas.microsoft.com/office/drawing/2014/main" id="{AE3990EF-8FDF-899F-9515-DB5F11DAB0BD}"/>
                </a:ext>
              </a:extLst>
            </p:cNvPr>
            <p:cNvSpPr txBox="1"/>
            <p:nvPr/>
          </p:nvSpPr>
          <p:spPr>
            <a:xfrm>
              <a:off x="9683501" y="3024855"/>
              <a:ext cx="1783285" cy="276999"/>
            </a:xfrm>
            <a:prstGeom prst="rect">
              <a:avLst/>
            </a:prstGeom>
            <a:noFill/>
          </p:spPr>
          <p:txBody>
            <a:bodyPr wrap="square" rtlCol="0">
              <a:spAutoFit/>
            </a:bodyPr>
            <a:lstStyle/>
            <a:p>
              <a:r>
                <a:rPr lang="nl-NL" sz="1200"/>
                <a:t>C2: component 2</a:t>
              </a:r>
            </a:p>
          </p:txBody>
        </p:sp>
        <p:sp>
          <p:nvSpPr>
            <p:cNvPr id="39" name="Tekstvak 38">
              <a:extLst>
                <a:ext uri="{FF2B5EF4-FFF2-40B4-BE49-F238E27FC236}">
                  <a16:creationId xmlns:a16="http://schemas.microsoft.com/office/drawing/2014/main" id="{64DEC783-2074-7FA5-2678-CB9BD3DF3738}"/>
                </a:ext>
              </a:extLst>
            </p:cNvPr>
            <p:cNvSpPr txBox="1"/>
            <p:nvPr/>
          </p:nvSpPr>
          <p:spPr>
            <a:xfrm>
              <a:off x="9683501" y="3311600"/>
              <a:ext cx="1783285" cy="276999"/>
            </a:xfrm>
            <a:prstGeom prst="rect">
              <a:avLst/>
            </a:prstGeom>
            <a:noFill/>
          </p:spPr>
          <p:txBody>
            <a:bodyPr wrap="square" rtlCol="0">
              <a:spAutoFit/>
            </a:bodyPr>
            <a:lstStyle/>
            <a:p>
              <a:r>
                <a:rPr lang="nl-NL" sz="1200"/>
                <a:t>C3: component 3</a:t>
              </a:r>
            </a:p>
          </p:txBody>
        </p:sp>
        <p:sp>
          <p:nvSpPr>
            <p:cNvPr id="40" name="Tekstvak 39">
              <a:extLst>
                <a:ext uri="{FF2B5EF4-FFF2-40B4-BE49-F238E27FC236}">
                  <a16:creationId xmlns:a16="http://schemas.microsoft.com/office/drawing/2014/main" id="{3EBDE0F3-B1BF-6370-3EB6-9B4C1BDB4EF4}"/>
                </a:ext>
              </a:extLst>
            </p:cNvPr>
            <p:cNvSpPr txBox="1"/>
            <p:nvPr/>
          </p:nvSpPr>
          <p:spPr>
            <a:xfrm>
              <a:off x="9683501" y="3598345"/>
              <a:ext cx="1953269" cy="276999"/>
            </a:xfrm>
            <a:prstGeom prst="rect">
              <a:avLst/>
            </a:prstGeom>
            <a:noFill/>
          </p:spPr>
          <p:txBody>
            <a:bodyPr wrap="square" rtlCol="0">
              <a:spAutoFit/>
            </a:bodyPr>
            <a:lstStyle/>
            <a:p>
              <a:r>
                <a:rPr lang="nl-NL" sz="1200"/>
                <a:t>C1c</a:t>
              </a:r>
              <a:r>
                <a:rPr lang="nl-NL" sz="1200" i="1"/>
                <a:t>: </a:t>
              </a:r>
              <a:r>
                <a:rPr lang="nl-NL" sz="1200"/>
                <a:t>component 1 copy</a:t>
              </a:r>
            </a:p>
          </p:txBody>
        </p:sp>
        <p:sp>
          <p:nvSpPr>
            <p:cNvPr id="41" name="Tekstvak 40">
              <a:extLst>
                <a:ext uri="{FF2B5EF4-FFF2-40B4-BE49-F238E27FC236}">
                  <a16:creationId xmlns:a16="http://schemas.microsoft.com/office/drawing/2014/main" id="{0E69F251-F0FA-6FBA-BDC8-B34E5C54B15E}"/>
                </a:ext>
              </a:extLst>
            </p:cNvPr>
            <p:cNvSpPr txBox="1"/>
            <p:nvPr/>
          </p:nvSpPr>
          <p:spPr>
            <a:xfrm>
              <a:off x="9683501" y="3885090"/>
              <a:ext cx="1857207" cy="276999"/>
            </a:xfrm>
            <a:prstGeom prst="rect">
              <a:avLst/>
            </a:prstGeom>
            <a:noFill/>
          </p:spPr>
          <p:txBody>
            <a:bodyPr wrap="square" rtlCol="0">
              <a:spAutoFit/>
            </a:bodyPr>
            <a:lstStyle/>
            <a:p>
              <a:r>
                <a:rPr lang="nl-NL" sz="1200"/>
                <a:t>C2c: component 2 copy</a:t>
              </a:r>
            </a:p>
          </p:txBody>
        </p:sp>
        <p:sp>
          <p:nvSpPr>
            <p:cNvPr id="111" name="Tekstvak 110">
              <a:extLst>
                <a:ext uri="{FF2B5EF4-FFF2-40B4-BE49-F238E27FC236}">
                  <a16:creationId xmlns:a16="http://schemas.microsoft.com/office/drawing/2014/main" id="{F9215AC8-8578-7A58-45E9-15FF7FE7C7A4}"/>
                </a:ext>
              </a:extLst>
            </p:cNvPr>
            <p:cNvSpPr txBox="1"/>
            <p:nvPr/>
          </p:nvSpPr>
          <p:spPr>
            <a:xfrm>
              <a:off x="9683501" y="4171836"/>
              <a:ext cx="1857207" cy="276999"/>
            </a:xfrm>
            <a:prstGeom prst="rect">
              <a:avLst/>
            </a:prstGeom>
            <a:noFill/>
          </p:spPr>
          <p:txBody>
            <a:bodyPr wrap="square" rtlCol="0">
              <a:spAutoFit/>
            </a:bodyPr>
            <a:lstStyle/>
            <a:p>
              <a:r>
                <a:rPr lang="nl-NL" sz="1200"/>
                <a:t>C3c: component 3 copy</a:t>
              </a:r>
            </a:p>
          </p:txBody>
        </p:sp>
      </p:grpSp>
      <p:cxnSp>
        <p:nvCxnSpPr>
          <p:cNvPr id="112" name="Straight Arrow Connector 7">
            <a:extLst>
              <a:ext uri="{FF2B5EF4-FFF2-40B4-BE49-F238E27FC236}">
                <a16:creationId xmlns:a16="http://schemas.microsoft.com/office/drawing/2014/main" id="{206774E2-94E1-4B62-1311-71264701D4C4}"/>
              </a:ext>
            </a:extLst>
          </p:cNvPr>
          <p:cNvCxnSpPr>
            <a:cxnSpLocks/>
            <a:stCxn id="114" idx="4"/>
            <a:endCxn id="113" idx="0"/>
          </p:cNvCxnSpPr>
          <p:nvPr/>
        </p:nvCxnSpPr>
        <p:spPr>
          <a:xfrm>
            <a:off x="8918347" y="5895930"/>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Oval 13">
            <a:extLst>
              <a:ext uri="{FF2B5EF4-FFF2-40B4-BE49-F238E27FC236}">
                <a16:creationId xmlns:a16="http://schemas.microsoft.com/office/drawing/2014/main" id="{91BB8F98-12EF-4C4A-13A5-85AA7B22C77E}"/>
              </a:ext>
            </a:extLst>
          </p:cNvPr>
          <p:cNvSpPr/>
          <p:nvPr/>
        </p:nvSpPr>
        <p:spPr>
          <a:xfrm>
            <a:off x="8131168" y="6286960"/>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C3c</a:t>
            </a:r>
            <a:endParaRPr lang="en-US" sz="1400"/>
          </a:p>
        </p:txBody>
      </p:sp>
      <p:sp>
        <p:nvSpPr>
          <p:cNvPr id="114" name="Oval 16">
            <a:extLst>
              <a:ext uri="{FF2B5EF4-FFF2-40B4-BE49-F238E27FC236}">
                <a16:creationId xmlns:a16="http://schemas.microsoft.com/office/drawing/2014/main" id="{88E661C1-4FD3-614F-D0F3-4F64BBA65779}"/>
              </a:ext>
            </a:extLst>
          </p:cNvPr>
          <p:cNvSpPr/>
          <p:nvPr/>
        </p:nvSpPr>
        <p:spPr>
          <a:xfrm>
            <a:off x="8131168" y="5522219"/>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C3c</a:t>
            </a:r>
            <a:endParaRPr lang="en-US" sz="1400"/>
          </a:p>
        </p:txBody>
      </p:sp>
      <p:cxnSp>
        <p:nvCxnSpPr>
          <p:cNvPr id="119" name="Straight Arrow Connector 7">
            <a:extLst>
              <a:ext uri="{FF2B5EF4-FFF2-40B4-BE49-F238E27FC236}">
                <a16:creationId xmlns:a16="http://schemas.microsoft.com/office/drawing/2014/main" id="{CE29D669-6B67-209C-7F8C-2D6367A722E9}"/>
              </a:ext>
            </a:extLst>
          </p:cNvPr>
          <p:cNvCxnSpPr>
            <a:cxnSpLocks/>
            <a:stCxn id="35" idx="5"/>
            <a:endCxn id="71" idx="2"/>
          </p:cNvCxnSpPr>
          <p:nvPr/>
        </p:nvCxnSpPr>
        <p:spPr>
          <a:xfrm>
            <a:off x="6942111" y="2167212"/>
            <a:ext cx="1189057" cy="1387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7">
            <a:extLst>
              <a:ext uri="{FF2B5EF4-FFF2-40B4-BE49-F238E27FC236}">
                <a16:creationId xmlns:a16="http://schemas.microsoft.com/office/drawing/2014/main" id="{92670716-DD40-5756-6293-72171193C91E}"/>
              </a:ext>
            </a:extLst>
          </p:cNvPr>
          <p:cNvCxnSpPr>
            <a:cxnSpLocks/>
            <a:stCxn id="28" idx="5"/>
            <a:endCxn id="109" idx="2"/>
          </p:cNvCxnSpPr>
          <p:nvPr/>
        </p:nvCxnSpPr>
        <p:spPr>
          <a:xfrm>
            <a:off x="6942111" y="3672891"/>
            <a:ext cx="1189057" cy="1385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7">
            <a:extLst>
              <a:ext uri="{FF2B5EF4-FFF2-40B4-BE49-F238E27FC236}">
                <a16:creationId xmlns:a16="http://schemas.microsoft.com/office/drawing/2014/main" id="{F736AE24-2C56-61EC-5439-1380A7490379}"/>
              </a:ext>
            </a:extLst>
          </p:cNvPr>
          <p:cNvCxnSpPr>
            <a:cxnSpLocks/>
            <a:stCxn id="32" idx="6"/>
            <a:endCxn id="113" idx="1"/>
          </p:cNvCxnSpPr>
          <p:nvPr/>
        </p:nvCxnSpPr>
        <p:spPr>
          <a:xfrm>
            <a:off x="6967924" y="4931594"/>
            <a:ext cx="1393803" cy="1410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7">
            <a:extLst>
              <a:ext uri="{FF2B5EF4-FFF2-40B4-BE49-F238E27FC236}">
                <a16:creationId xmlns:a16="http://schemas.microsoft.com/office/drawing/2014/main" id="{19540A51-FA92-591B-DCA9-CB78DF5AF8BE}"/>
              </a:ext>
            </a:extLst>
          </p:cNvPr>
          <p:cNvCxnSpPr>
            <a:cxnSpLocks/>
            <a:stCxn id="12" idx="5"/>
            <a:endCxn id="113" idx="1"/>
          </p:cNvCxnSpPr>
          <p:nvPr/>
        </p:nvCxnSpPr>
        <p:spPr>
          <a:xfrm>
            <a:off x="6910059" y="4434801"/>
            <a:ext cx="1451668" cy="1906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7">
            <a:extLst>
              <a:ext uri="{FF2B5EF4-FFF2-40B4-BE49-F238E27FC236}">
                <a16:creationId xmlns:a16="http://schemas.microsoft.com/office/drawing/2014/main" id="{7ADA2ADF-5E2A-448E-25B3-AFDE56E4D262}"/>
              </a:ext>
            </a:extLst>
          </p:cNvPr>
          <p:cNvCxnSpPr>
            <a:cxnSpLocks/>
            <a:stCxn id="71" idx="4"/>
            <a:endCxn id="110" idx="0"/>
          </p:cNvCxnSpPr>
          <p:nvPr/>
        </p:nvCxnSpPr>
        <p:spPr>
          <a:xfrm>
            <a:off x="8918347" y="3741129"/>
            <a:ext cx="0" cy="36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7">
            <a:extLst>
              <a:ext uri="{FF2B5EF4-FFF2-40B4-BE49-F238E27FC236}">
                <a16:creationId xmlns:a16="http://schemas.microsoft.com/office/drawing/2014/main" id="{857994A1-9D3E-85AD-9108-6465952328F6}"/>
              </a:ext>
            </a:extLst>
          </p:cNvPr>
          <p:cNvCxnSpPr>
            <a:cxnSpLocks/>
            <a:stCxn id="109" idx="4"/>
            <a:endCxn id="114" idx="0"/>
          </p:cNvCxnSpPr>
          <p:nvPr/>
        </p:nvCxnSpPr>
        <p:spPr>
          <a:xfrm>
            <a:off x="8918347" y="5244883"/>
            <a:ext cx="0" cy="27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7">
            <a:extLst>
              <a:ext uri="{FF2B5EF4-FFF2-40B4-BE49-F238E27FC236}">
                <a16:creationId xmlns:a16="http://schemas.microsoft.com/office/drawing/2014/main" id="{E45FB0AA-8BAB-E613-715D-9D979E5CFBEE}"/>
              </a:ext>
            </a:extLst>
          </p:cNvPr>
          <p:cNvCxnSpPr>
            <a:cxnSpLocks/>
            <a:stCxn id="72" idx="3"/>
          </p:cNvCxnSpPr>
          <p:nvPr/>
        </p:nvCxnSpPr>
        <p:spPr>
          <a:xfrm flipH="1">
            <a:off x="9591864" y="2065221"/>
            <a:ext cx="461118" cy="302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7">
            <a:extLst>
              <a:ext uri="{FF2B5EF4-FFF2-40B4-BE49-F238E27FC236}">
                <a16:creationId xmlns:a16="http://schemas.microsoft.com/office/drawing/2014/main" id="{10A54004-E796-9CE6-F74B-FBEE31CDC2AC}"/>
              </a:ext>
            </a:extLst>
          </p:cNvPr>
          <p:cNvCxnSpPr>
            <a:cxnSpLocks/>
            <a:stCxn id="27" idx="2"/>
            <a:endCxn id="72" idx="0"/>
          </p:cNvCxnSpPr>
          <p:nvPr/>
        </p:nvCxnSpPr>
        <p:spPr>
          <a:xfrm>
            <a:off x="10600679" y="1097205"/>
            <a:ext cx="8923" cy="64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11">
            <a:extLst>
              <a:ext uri="{FF2B5EF4-FFF2-40B4-BE49-F238E27FC236}">
                <a16:creationId xmlns:a16="http://schemas.microsoft.com/office/drawing/2014/main" id="{E1EA8682-0302-115B-A655-4CF78C0982EB}"/>
              </a:ext>
            </a:extLst>
          </p:cNvPr>
          <p:cNvSpPr/>
          <p:nvPr/>
        </p:nvSpPr>
        <p:spPr>
          <a:xfrm>
            <a:off x="7822433" y="1257848"/>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7" name="Straight Arrow Connector 7">
            <a:extLst>
              <a:ext uri="{FF2B5EF4-FFF2-40B4-BE49-F238E27FC236}">
                <a16:creationId xmlns:a16="http://schemas.microsoft.com/office/drawing/2014/main" id="{55D910BE-0507-F76B-CADA-C8EBA6F8DF6F}"/>
              </a:ext>
            </a:extLst>
          </p:cNvPr>
          <p:cNvCxnSpPr>
            <a:cxnSpLocks/>
            <a:stCxn id="35" idx="7"/>
            <a:endCxn id="6" idx="2"/>
          </p:cNvCxnSpPr>
          <p:nvPr/>
        </p:nvCxnSpPr>
        <p:spPr>
          <a:xfrm flipV="1">
            <a:off x="6942111" y="1444704"/>
            <a:ext cx="880322" cy="458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7">
            <a:extLst>
              <a:ext uri="{FF2B5EF4-FFF2-40B4-BE49-F238E27FC236}">
                <a16:creationId xmlns:a16="http://schemas.microsoft.com/office/drawing/2014/main" id="{2A2B0703-7E0F-8C31-FDA3-D04C42041611}"/>
              </a:ext>
            </a:extLst>
          </p:cNvPr>
          <p:cNvCxnSpPr>
            <a:cxnSpLocks/>
            <a:stCxn id="28" idx="7"/>
          </p:cNvCxnSpPr>
          <p:nvPr/>
        </p:nvCxnSpPr>
        <p:spPr>
          <a:xfrm flipV="1">
            <a:off x="6942111" y="1576830"/>
            <a:ext cx="997183" cy="1831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7">
            <a:extLst>
              <a:ext uri="{FF2B5EF4-FFF2-40B4-BE49-F238E27FC236}">
                <a16:creationId xmlns:a16="http://schemas.microsoft.com/office/drawing/2014/main" id="{82D7BDB3-DBEA-D79C-3C4E-1A366860C778}"/>
              </a:ext>
            </a:extLst>
          </p:cNvPr>
          <p:cNvCxnSpPr>
            <a:cxnSpLocks/>
            <a:stCxn id="12" idx="6"/>
            <a:endCxn id="6" idx="3"/>
          </p:cNvCxnSpPr>
          <p:nvPr/>
        </p:nvCxnSpPr>
        <p:spPr>
          <a:xfrm flipV="1">
            <a:off x="7140618" y="1576830"/>
            <a:ext cx="973400" cy="2725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16">
            <a:extLst>
              <a:ext uri="{FF2B5EF4-FFF2-40B4-BE49-F238E27FC236}">
                <a16:creationId xmlns:a16="http://schemas.microsoft.com/office/drawing/2014/main" id="{7A9F94DC-0AC6-012A-6F3D-EA8FE69EF42A}"/>
              </a:ext>
            </a:extLst>
          </p:cNvPr>
          <p:cNvSpPr/>
          <p:nvPr/>
        </p:nvSpPr>
        <p:spPr>
          <a:xfrm>
            <a:off x="5566260" y="4744738"/>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C3</a:t>
            </a:r>
            <a:endParaRPr lang="en-US" sz="1200"/>
          </a:p>
        </p:txBody>
      </p:sp>
      <p:cxnSp>
        <p:nvCxnSpPr>
          <p:cNvPr id="73" name="Straight Arrow Connector 7">
            <a:extLst>
              <a:ext uri="{FF2B5EF4-FFF2-40B4-BE49-F238E27FC236}">
                <a16:creationId xmlns:a16="http://schemas.microsoft.com/office/drawing/2014/main" id="{CF72AE37-3A96-5063-9322-7CD7D2CDB026}"/>
              </a:ext>
            </a:extLst>
          </p:cNvPr>
          <p:cNvCxnSpPr>
            <a:cxnSpLocks/>
            <a:stCxn id="50" idx="6"/>
            <a:endCxn id="71" idx="1"/>
          </p:cNvCxnSpPr>
          <p:nvPr/>
        </p:nvCxnSpPr>
        <p:spPr>
          <a:xfrm>
            <a:off x="6999976" y="1460031"/>
            <a:ext cx="1361751" cy="196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7">
            <a:extLst>
              <a:ext uri="{FF2B5EF4-FFF2-40B4-BE49-F238E27FC236}">
                <a16:creationId xmlns:a16="http://schemas.microsoft.com/office/drawing/2014/main" id="{221460C6-4A32-A921-4635-43317A46786F}"/>
              </a:ext>
            </a:extLst>
          </p:cNvPr>
          <p:cNvCxnSpPr>
            <a:cxnSpLocks/>
            <a:stCxn id="6" idx="4"/>
            <a:endCxn id="29" idx="0"/>
          </p:cNvCxnSpPr>
          <p:nvPr/>
        </p:nvCxnSpPr>
        <p:spPr>
          <a:xfrm>
            <a:off x="8817967" y="1631559"/>
            <a:ext cx="475022" cy="588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Gebogen verbindingslijn 126">
            <a:extLst>
              <a:ext uri="{FF2B5EF4-FFF2-40B4-BE49-F238E27FC236}">
                <a16:creationId xmlns:a16="http://schemas.microsoft.com/office/drawing/2014/main" id="{59078B06-1D5F-2EA2-5602-67439043822A}"/>
              </a:ext>
            </a:extLst>
          </p:cNvPr>
          <p:cNvCxnSpPr>
            <a:cxnSpLocks/>
            <a:stCxn id="5" idx="6"/>
          </p:cNvCxnSpPr>
          <p:nvPr/>
        </p:nvCxnSpPr>
        <p:spPr>
          <a:xfrm>
            <a:off x="5172787" y="1444704"/>
            <a:ext cx="3587892" cy="1017387"/>
          </a:xfrm>
          <a:prstGeom prst="bentConnector3">
            <a:avLst>
              <a:gd name="adj1" fmla="val 703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Gebogen verbindingslijn 129">
            <a:extLst>
              <a:ext uri="{FF2B5EF4-FFF2-40B4-BE49-F238E27FC236}">
                <a16:creationId xmlns:a16="http://schemas.microsoft.com/office/drawing/2014/main" id="{A4E20F34-E31A-9FB6-776E-909916C2B3F8}"/>
              </a:ext>
            </a:extLst>
          </p:cNvPr>
          <p:cNvCxnSpPr>
            <a:stCxn id="14" idx="2"/>
            <a:endCxn id="27" idx="0"/>
          </p:cNvCxnSpPr>
          <p:nvPr/>
        </p:nvCxnSpPr>
        <p:spPr>
          <a:xfrm rot="10800000" flipH="1">
            <a:off x="3598429" y="723494"/>
            <a:ext cx="7002250" cy="4815942"/>
          </a:xfrm>
          <a:prstGeom prst="bentConnector4">
            <a:avLst>
              <a:gd name="adj1" fmla="val -5516"/>
              <a:gd name="adj2" fmla="val 106493"/>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 name="Rechthoek 2">
            <a:extLst>
              <a:ext uri="{FF2B5EF4-FFF2-40B4-BE49-F238E27FC236}">
                <a16:creationId xmlns:a16="http://schemas.microsoft.com/office/drawing/2014/main" id="{F7187ECF-6218-DD32-AA0F-D8C749987118}"/>
              </a:ext>
            </a:extLst>
          </p:cNvPr>
          <p:cNvSpPr/>
          <p:nvPr/>
        </p:nvSpPr>
        <p:spPr>
          <a:xfrm>
            <a:off x="3046532" y="276578"/>
            <a:ext cx="9071638" cy="6525790"/>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Oval 13">
            <a:extLst>
              <a:ext uri="{FF2B5EF4-FFF2-40B4-BE49-F238E27FC236}">
                <a16:creationId xmlns:a16="http://schemas.microsoft.com/office/drawing/2014/main" id="{D9B0AEC4-3883-65CD-2161-97FB346CA2AC}"/>
              </a:ext>
            </a:extLst>
          </p:cNvPr>
          <p:cNvSpPr/>
          <p:nvPr/>
        </p:nvSpPr>
        <p:spPr>
          <a:xfrm>
            <a:off x="3606108" y="5353679"/>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0" name="Rectangle 26">
            <a:extLst>
              <a:ext uri="{FF2B5EF4-FFF2-40B4-BE49-F238E27FC236}">
                <a16:creationId xmlns:a16="http://schemas.microsoft.com/office/drawing/2014/main" id="{A9FF9D6E-032A-4447-E8C6-5171FBF3DD2E}"/>
              </a:ext>
            </a:extLst>
          </p:cNvPr>
          <p:cNvSpPr/>
          <p:nvPr/>
        </p:nvSpPr>
        <p:spPr>
          <a:xfrm>
            <a:off x="9821179" y="724593"/>
            <a:ext cx="1574358" cy="373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a:solidFill>
                  <a:schemeClr val="bg1"/>
                </a:solidFill>
              </a:rPr>
              <a:t>Decision</a:t>
            </a:r>
            <a:endParaRPr lang="en-US" sz="1400">
              <a:solidFill>
                <a:schemeClr val="bg1"/>
              </a:solidFill>
            </a:endParaRPr>
          </a:p>
        </p:txBody>
      </p:sp>
      <p:sp>
        <p:nvSpPr>
          <p:cNvPr id="13" name="Diamond 28">
            <a:extLst>
              <a:ext uri="{FF2B5EF4-FFF2-40B4-BE49-F238E27FC236}">
                <a16:creationId xmlns:a16="http://schemas.microsoft.com/office/drawing/2014/main" id="{FBF949EF-7DE8-6654-2941-8D7F6FBBA9E1}"/>
              </a:ext>
            </a:extLst>
          </p:cNvPr>
          <p:cNvSpPr/>
          <p:nvPr/>
        </p:nvSpPr>
        <p:spPr>
          <a:xfrm>
            <a:off x="8543328" y="2221568"/>
            <a:ext cx="1514680" cy="682435"/>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400">
                <a:solidFill>
                  <a:schemeClr val="bg1"/>
                </a:solidFill>
              </a:rPr>
              <a:t>Utility</a:t>
            </a:r>
            <a:endParaRPr lang="en-US" sz="1200">
              <a:solidFill>
                <a:schemeClr val="bg1"/>
              </a:solidFill>
            </a:endParaRPr>
          </a:p>
        </p:txBody>
      </p:sp>
      <p:sp>
        <p:nvSpPr>
          <p:cNvPr id="15" name="Oval 16">
            <a:extLst>
              <a:ext uri="{FF2B5EF4-FFF2-40B4-BE49-F238E27FC236}">
                <a16:creationId xmlns:a16="http://schemas.microsoft.com/office/drawing/2014/main" id="{0E34167A-3E7E-4BD2-77BB-FC183B6D21A0}"/>
              </a:ext>
            </a:extLst>
          </p:cNvPr>
          <p:cNvSpPr/>
          <p:nvPr/>
        </p:nvSpPr>
        <p:spPr>
          <a:xfrm>
            <a:off x="9830102" y="1747338"/>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sp>
        <p:nvSpPr>
          <p:cNvPr id="20" name="Oval 16">
            <a:extLst>
              <a:ext uri="{FF2B5EF4-FFF2-40B4-BE49-F238E27FC236}">
                <a16:creationId xmlns:a16="http://schemas.microsoft.com/office/drawing/2014/main" id="{39CE2B2A-6916-4876-EEA2-D8156321345B}"/>
              </a:ext>
            </a:extLst>
          </p:cNvPr>
          <p:cNvSpPr/>
          <p:nvPr/>
        </p:nvSpPr>
        <p:spPr>
          <a:xfrm>
            <a:off x="3606108" y="1258947"/>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22" name="Straight Arrow Connector 7">
            <a:extLst>
              <a:ext uri="{FF2B5EF4-FFF2-40B4-BE49-F238E27FC236}">
                <a16:creationId xmlns:a16="http://schemas.microsoft.com/office/drawing/2014/main" id="{C6BACA88-C273-4293-41BB-4FFD48470098}"/>
              </a:ext>
            </a:extLst>
          </p:cNvPr>
          <p:cNvCxnSpPr>
            <a:cxnSpLocks/>
            <a:stCxn id="15" idx="3"/>
          </p:cNvCxnSpPr>
          <p:nvPr/>
        </p:nvCxnSpPr>
        <p:spPr>
          <a:xfrm flipH="1">
            <a:off x="9599543" y="2066320"/>
            <a:ext cx="461118" cy="302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7">
            <a:extLst>
              <a:ext uri="{FF2B5EF4-FFF2-40B4-BE49-F238E27FC236}">
                <a16:creationId xmlns:a16="http://schemas.microsoft.com/office/drawing/2014/main" id="{16422031-FFBB-5463-35F3-E1FCA6291265}"/>
              </a:ext>
            </a:extLst>
          </p:cNvPr>
          <p:cNvCxnSpPr>
            <a:cxnSpLocks/>
            <a:stCxn id="10" idx="2"/>
            <a:endCxn id="15" idx="0"/>
          </p:cNvCxnSpPr>
          <p:nvPr/>
        </p:nvCxnSpPr>
        <p:spPr>
          <a:xfrm>
            <a:off x="10608358" y="1098304"/>
            <a:ext cx="8923" cy="64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Oval 11">
            <a:extLst>
              <a:ext uri="{FF2B5EF4-FFF2-40B4-BE49-F238E27FC236}">
                <a16:creationId xmlns:a16="http://schemas.microsoft.com/office/drawing/2014/main" id="{7BA89D59-38DB-F61D-B029-40DA22E0B8F5}"/>
              </a:ext>
            </a:extLst>
          </p:cNvPr>
          <p:cNvSpPr/>
          <p:nvPr/>
        </p:nvSpPr>
        <p:spPr>
          <a:xfrm>
            <a:off x="7830112" y="1258947"/>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25" name="Straight Arrow Connector 7">
            <a:extLst>
              <a:ext uri="{FF2B5EF4-FFF2-40B4-BE49-F238E27FC236}">
                <a16:creationId xmlns:a16="http://schemas.microsoft.com/office/drawing/2014/main" id="{890ADF61-0C8E-3A23-9430-4AF77D27C977}"/>
              </a:ext>
            </a:extLst>
          </p:cNvPr>
          <p:cNvCxnSpPr>
            <a:cxnSpLocks/>
            <a:stCxn id="24" idx="4"/>
            <a:endCxn id="13" idx="0"/>
          </p:cNvCxnSpPr>
          <p:nvPr/>
        </p:nvCxnSpPr>
        <p:spPr>
          <a:xfrm>
            <a:off x="8825646" y="1632658"/>
            <a:ext cx="475022" cy="588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Gebogen verbindingslijn 25">
            <a:extLst>
              <a:ext uri="{FF2B5EF4-FFF2-40B4-BE49-F238E27FC236}">
                <a16:creationId xmlns:a16="http://schemas.microsoft.com/office/drawing/2014/main" id="{18187FC8-8E39-4AAE-4550-437F242FC5D1}"/>
              </a:ext>
            </a:extLst>
          </p:cNvPr>
          <p:cNvCxnSpPr>
            <a:cxnSpLocks/>
            <a:stCxn id="20" idx="6"/>
          </p:cNvCxnSpPr>
          <p:nvPr/>
        </p:nvCxnSpPr>
        <p:spPr>
          <a:xfrm>
            <a:off x="5180466" y="1445803"/>
            <a:ext cx="3587892" cy="1017387"/>
          </a:xfrm>
          <a:prstGeom prst="bentConnector3">
            <a:avLst>
              <a:gd name="adj1" fmla="val 703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Gebogen verbindingslijn 29">
            <a:extLst>
              <a:ext uri="{FF2B5EF4-FFF2-40B4-BE49-F238E27FC236}">
                <a16:creationId xmlns:a16="http://schemas.microsoft.com/office/drawing/2014/main" id="{AE4D8B82-5E1E-BC9D-D17E-180FCCA3A540}"/>
              </a:ext>
            </a:extLst>
          </p:cNvPr>
          <p:cNvCxnSpPr>
            <a:stCxn id="9" idx="2"/>
            <a:endCxn id="10" idx="0"/>
          </p:cNvCxnSpPr>
          <p:nvPr/>
        </p:nvCxnSpPr>
        <p:spPr>
          <a:xfrm rot="10800000" flipH="1">
            <a:off x="3606108" y="724593"/>
            <a:ext cx="7002250" cy="4815942"/>
          </a:xfrm>
          <a:prstGeom prst="bentConnector4">
            <a:avLst>
              <a:gd name="adj1" fmla="val -5516"/>
              <a:gd name="adj2" fmla="val 106493"/>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1" name="Rechthoek 30">
            <a:extLst>
              <a:ext uri="{FF2B5EF4-FFF2-40B4-BE49-F238E27FC236}">
                <a16:creationId xmlns:a16="http://schemas.microsoft.com/office/drawing/2014/main" id="{4187628A-D7BB-0116-26C0-306C77FF4AD8}"/>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Modeling type II test</a:t>
            </a:r>
            <a:endParaRPr lang="nl-NL" sz="1400">
              <a:solidFill>
                <a:schemeClr val="tx1"/>
              </a:solidFill>
            </a:endParaRPr>
          </a:p>
        </p:txBody>
      </p:sp>
      <p:sp>
        <p:nvSpPr>
          <p:cNvPr id="33" name="Tijdelijke aanduiding voor inhoud 2">
            <a:extLst>
              <a:ext uri="{FF2B5EF4-FFF2-40B4-BE49-F238E27FC236}">
                <a16:creationId xmlns:a16="http://schemas.microsoft.com/office/drawing/2014/main" id="{C80662A7-213A-CF77-F2DF-5835A38A3259}"/>
              </a:ext>
            </a:extLst>
          </p:cNvPr>
          <p:cNvSpPr>
            <a:spLocks noGrp="1"/>
          </p:cNvSpPr>
          <p:nvPr>
            <p:ph idx="1"/>
          </p:nvPr>
        </p:nvSpPr>
        <p:spPr>
          <a:xfrm>
            <a:off x="108461" y="740108"/>
            <a:ext cx="3006665" cy="5978743"/>
          </a:xfrm>
        </p:spPr>
        <p:txBody>
          <a:bodyPr>
            <a:normAutofit/>
          </a:bodyPr>
          <a:lstStyle/>
          <a:p>
            <a:pPr marL="0" indent="0">
              <a:buNone/>
            </a:pPr>
            <a:r>
              <a:rPr lang="nl-NL"/>
              <a:t>Step 3</a:t>
            </a:r>
          </a:p>
          <a:p>
            <a:pPr marL="0" indent="0">
              <a:buNone/>
            </a:pPr>
            <a:r>
              <a:rPr lang="nl-NL" sz="1600"/>
              <a:t>The utility of the type II test has as parents:</a:t>
            </a:r>
          </a:p>
          <a:p>
            <a:pPr>
              <a:buFontTx/>
              <a:buChar char="-"/>
            </a:pPr>
            <a:r>
              <a:rPr lang="nl-NL" sz="1600"/>
              <a:t>System health: behavior is normal or faulty</a:t>
            </a:r>
          </a:p>
          <a:p>
            <a:pPr>
              <a:buFontTx/>
              <a:buChar char="-"/>
            </a:pPr>
            <a:r>
              <a:rPr lang="nl-NL" sz="1600"/>
              <a:t>Input C1: to know old input</a:t>
            </a:r>
          </a:p>
          <a:p>
            <a:pPr>
              <a:buFontTx/>
              <a:buChar char="-"/>
            </a:pPr>
            <a:r>
              <a:rPr lang="nl-NL" sz="1600"/>
              <a:t>Input C1c: to determine new input.</a:t>
            </a:r>
          </a:p>
          <a:p>
            <a:pPr marL="0" indent="0">
              <a:buNone/>
            </a:pPr>
            <a:endParaRPr lang="nl-NL" sz="1600"/>
          </a:p>
          <a:p>
            <a:pPr marL="0" indent="0">
              <a:buNone/>
            </a:pPr>
            <a:r>
              <a:rPr lang="nl-NL" sz="1600"/>
              <a:t>Decision based on embedded preferences sets new input upon faulty system behavior and so is parent of Input C1c. </a:t>
            </a:r>
          </a:p>
          <a:p>
            <a:pPr marL="0" indent="0">
              <a:buNone/>
            </a:pPr>
            <a:endParaRPr lang="nl-NL" sz="1600"/>
          </a:p>
          <a:p>
            <a:pPr marL="0" indent="0">
              <a:buNone/>
            </a:pPr>
            <a:r>
              <a:rPr lang="nl-NL" sz="1600"/>
              <a:t>Output C3 is conditional as otherwise it is not known if system behavior is faulty.</a:t>
            </a:r>
          </a:p>
          <a:p>
            <a:pPr marL="0" indent="0">
              <a:buNone/>
            </a:pPr>
            <a:endParaRPr lang="nl-NL" sz="1600"/>
          </a:p>
          <a:p>
            <a:pPr marL="0" indent="0">
              <a:buNone/>
            </a:pPr>
            <a:endParaRPr lang="nl-NL" sz="1600"/>
          </a:p>
          <a:p>
            <a:pPr marL="0" indent="0">
              <a:buNone/>
            </a:pPr>
            <a:endParaRPr lang="nl-NL" sz="1600"/>
          </a:p>
        </p:txBody>
      </p:sp>
    </p:spTree>
    <p:extLst>
      <p:ext uri="{BB962C8B-B14F-4D97-AF65-F5344CB8AC3E}">
        <p14:creationId xmlns:p14="http://schemas.microsoft.com/office/powerpoint/2010/main" val="962984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710D2D04-C237-4BB5-5555-99B5CE91D92F}"/>
              </a:ext>
            </a:extLst>
          </p:cNvPr>
          <p:cNvCxnSpPr>
            <a:cxnSpLocks/>
            <a:stCxn id="17" idx="4"/>
            <a:endCxn id="14" idx="0"/>
          </p:cNvCxnSpPr>
          <p:nvPr/>
        </p:nvCxnSpPr>
        <p:spPr>
          <a:xfrm>
            <a:off x="4403032" y="5039781"/>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74556466-DE45-94EA-35CE-D400071A6838}"/>
              </a:ext>
            </a:extLst>
          </p:cNvPr>
          <p:cNvSpPr/>
          <p:nvPr/>
        </p:nvSpPr>
        <p:spPr>
          <a:xfrm>
            <a:off x="3615853" y="5363613"/>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a:t>
            </a:r>
            <a:endParaRPr lang="en-US" sz="1400"/>
          </a:p>
        </p:txBody>
      </p:sp>
      <p:sp>
        <p:nvSpPr>
          <p:cNvPr id="17" name="Oval 16">
            <a:extLst>
              <a:ext uri="{FF2B5EF4-FFF2-40B4-BE49-F238E27FC236}">
                <a16:creationId xmlns:a16="http://schemas.microsoft.com/office/drawing/2014/main" id="{46981338-2BA6-88AB-4880-D99AA4473464}"/>
              </a:ext>
            </a:extLst>
          </p:cNvPr>
          <p:cNvSpPr/>
          <p:nvPr/>
        </p:nvSpPr>
        <p:spPr>
          <a:xfrm>
            <a:off x="3615853" y="4666070"/>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a:t>
            </a:r>
            <a:endParaRPr lang="en-US" sz="1400"/>
          </a:p>
        </p:txBody>
      </p:sp>
      <p:sp>
        <p:nvSpPr>
          <p:cNvPr id="12" name="Oval 11">
            <a:extLst>
              <a:ext uri="{FF2B5EF4-FFF2-40B4-BE49-F238E27FC236}">
                <a16:creationId xmlns:a16="http://schemas.microsoft.com/office/drawing/2014/main" id="{45307083-9CE4-9D92-B26F-24ED084C93A2}"/>
              </a:ext>
            </a:extLst>
          </p:cNvPr>
          <p:cNvSpPr/>
          <p:nvPr/>
        </p:nvSpPr>
        <p:spPr>
          <a:xfrm>
            <a:off x="5583684" y="4126852"/>
            <a:ext cx="1574358" cy="3737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C3</a:t>
            </a:r>
            <a:endParaRPr lang="en-US" sz="1400"/>
          </a:p>
        </p:txBody>
      </p:sp>
      <p:sp>
        <p:nvSpPr>
          <p:cNvPr id="27" name="Rectangle 26">
            <a:extLst>
              <a:ext uri="{FF2B5EF4-FFF2-40B4-BE49-F238E27FC236}">
                <a16:creationId xmlns:a16="http://schemas.microsoft.com/office/drawing/2014/main" id="{F645A314-5C8F-7814-44C4-F12C04182932}"/>
              </a:ext>
            </a:extLst>
          </p:cNvPr>
          <p:cNvSpPr/>
          <p:nvPr/>
        </p:nvSpPr>
        <p:spPr>
          <a:xfrm>
            <a:off x="9830924" y="734527"/>
            <a:ext cx="1574358" cy="37371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a:solidFill>
                  <a:schemeClr val="bg1"/>
                </a:solidFill>
              </a:rPr>
              <a:t>Decision</a:t>
            </a:r>
            <a:endParaRPr lang="en-US" sz="1400">
              <a:solidFill>
                <a:schemeClr val="bg1"/>
              </a:solidFill>
            </a:endParaRPr>
          </a:p>
        </p:txBody>
      </p:sp>
      <p:sp>
        <p:nvSpPr>
          <p:cNvPr id="29" name="Diamond 28">
            <a:extLst>
              <a:ext uri="{FF2B5EF4-FFF2-40B4-BE49-F238E27FC236}">
                <a16:creationId xmlns:a16="http://schemas.microsoft.com/office/drawing/2014/main" id="{952DFA05-3A44-4A4E-2C7E-E01D219D281F}"/>
              </a:ext>
            </a:extLst>
          </p:cNvPr>
          <p:cNvSpPr/>
          <p:nvPr/>
        </p:nvSpPr>
        <p:spPr>
          <a:xfrm>
            <a:off x="8553073" y="2231502"/>
            <a:ext cx="1514680" cy="682435"/>
          </a:xfrm>
          <a:prstGeom prst="diamon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400">
                <a:solidFill>
                  <a:schemeClr val="bg1"/>
                </a:solidFill>
              </a:rPr>
              <a:t>Utility</a:t>
            </a:r>
            <a:endParaRPr lang="en-US" sz="1200">
              <a:solidFill>
                <a:schemeClr val="bg1"/>
              </a:solidFill>
            </a:endParaRPr>
          </a:p>
        </p:txBody>
      </p:sp>
      <p:cxnSp>
        <p:nvCxnSpPr>
          <p:cNvPr id="70" name="Straight Arrow Connector 7">
            <a:extLst>
              <a:ext uri="{FF2B5EF4-FFF2-40B4-BE49-F238E27FC236}">
                <a16:creationId xmlns:a16="http://schemas.microsoft.com/office/drawing/2014/main" id="{B8922BF7-D1C2-B676-79DA-6570BE43C3A5}"/>
              </a:ext>
            </a:extLst>
          </p:cNvPr>
          <p:cNvCxnSpPr>
            <a:cxnSpLocks/>
            <a:stCxn id="72" idx="4"/>
            <a:endCxn id="71" idx="7"/>
          </p:cNvCxnSpPr>
          <p:nvPr/>
        </p:nvCxnSpPr>
        <p:spPr>
          <a:xfrm flipH="1">
            <a:off x="9492391" y="2130983"/>
            <a:ext cx="1134635" cy="13021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1" name="Oval 13">
            <a:extLst>
              <a:ext uri="{FF2B5EF4-FFF2-40B4-BE49-F238E27FC236}">
                <a16:creationId xmlns:a16="http://schemas.microsoft.com/office/drawing/2014/main" id="{AD29B46A-C12A-D1BC-7AF5-3C43EF316555}"/>
              </a:ext>
            </a:extLst>
          </p:cNvPr>
          <p:cNvSpPr/>
          <p:nvPr/>
        </p:nvSpPr>
        <p:spPr>
          <a:xfrm>
            <a:off x="8148592" y="3378451"/>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C1c</a:t>
            </a:r>
            <a:endParaRPr lang="en-US" sz="1400"/>
          </a:p>
        </p:txBody>
      </p:sp>
      <p:sp>
        <p:nvSpPr>
          <p:cNvPr id="72" name="Oval 16">
            <a:extLst>
              <a:ext uri="{FF2B5EF4-FFF2-40B4-BE49-F238E27FC236}">
                <a16:creationId xmlns:a16="http://schemas.microsoft.com/office/drawing/2014/main" id="{190A60AD-5293-B6A5-6A4F-D84FECDB9B9E}"/>
              </a:ext>
            </a:extLst>
          </p:cNvPr>
          <p:cNvSpPr/>
          <p:nvPr/>
        </p:nvSpPr>
        <p:spPr>
          <a:xfrm>
            <a:off x="9839847" y="175727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C1c</a:t>
            </a:r>
            <a:endParaRPr lang="en-US" sz="1400"/>
          </a:p>
        </p:txBody>
      </p:sp>
      <p:cxnSp>
        <p:nvCxnSpPr>
          <p:cNvPr id="2" name="Straight Arrow Connector 7">
            <a:extLst>
              <a:ext uri="{FF2B5EF4-FFF2-40B4-BE49-F238E27FC236}">
                <a16:creationId xmlns:a16="http://schemas.microsoft.com/office/drawing/2014/main" id="{625346AD-37E5-E787-7741-E9B8FC1C066D}"/>
              </a:ext>
            </a:extLst>
          </p:cNvPr>
          <p:cNvCxnSpPr>
            <a:cxnSpLocks/>
            <a:stCxn id="5" idx="4"/>
            <a:endCxn id="4" idx="0"/>
          </p:cNvCxnSpPr>
          <p:nvPr/>
        </p:nvCxnSpPr>
        <p:spPr>
          <a:xfrm>
            <a:off x="4403032" y="1642592"/>
            <a:ext cx="0" cy="897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Oval 13">
            <a:extLst>
              <a:ext uri="{FF2B5EF4-FFF2-40B4-BE49-F238E27FC236}">
                <a16:creationId xmlns:a16="http://schemas.microsoft.com/office/drawing/2014/main" id="{3750D4DD-F0A2-BEC6-D98D-8AC6F8334CE4}"/>
              </a:ext>
            </a:extLst>
          </p:cNvPr>
          <p:cNvSpPr/>
          <p:nvPr/>
        </p:nvSpPr>
        <p:spPr>
          <a:xfrm>
            <a:off x="3615853" y="2540444"/>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C1</a:t>
            </a:r>
            <a:endParaRPr lang="en-US" sz="1400"/>
          </a:p>
        </p:txBody>
      </p:sp>
      <p:sp>
        <p:nvSpPr>
          <p:cNvPr id="5" name="Oval 16">
            <a:extLst>
              <a:ext uri="{FF2B5EF4-FFF2-40B4-BE49-F238E27FC236}">
                <a16:creationId xmlns:a16="http://schemas.microsoft.com/office/drawing/2014/main" id="{B53FD411-0FF5-018D-6CBE-E16A8B582D7A}"/>
              </a:ext>
            </a:extLst>
          </p:cNvPr>
          <p:cNvSpPr/>
          <p:nvPr/>
        </p:nvSpPr>
        <p:spPr>
          <a:xfrm>
            <a:off x="3615853" y="1268881"/>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C1</a:t>
            </a:r>
            <a:endParaRPr lang="en-US" sz="1400"/>
          </a:p>
        </p:txBody>
      </p:sp>
      <p:cxnSp>
        <p:nvCxnSpPr>
          <p:cNvPr id="16" name="Straight Arrow Connector 7">
            <a:extLst>
              <a:ext uri="{FF2B5EF4-FFF2-40B4-BE49-F238E27FC236}">
                <a16:creationId xmlns:a16="http://schemas.microsoft.com/office/drawing/2014/main" id="{86E1A096-AEFD-5DE2-783D-BFD925A46AB3}"/>
              </a:ext>
            </a:extLst>
          </p:cNvPr>
          <p:cNvCxnSpPr>
            <a:cxnSpLocks/>
            <a:stCxn id="21" idx="4"/>
            <a:endCxn id="18" idx="0"/>
          </p:cNvCxnSpPr>
          <p:nvPr/>
        </p:nvCxnSpPr>
        <p:spPr>
          <a:xfrm>
            <a:off x="4403032" y="3681167"/>
            <a:ext cx="0" cy="3238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3">
            <a:extLst>
              <a:ext uri="{FF2B5EF4-FFF2-40B4-BE49-F238E27FC236}">
                <a16:creationId xmlns:a16="http://schemas.microsoft.com/office/drawing/2014/main" id="{4D90AD08-C898-6749-FB3A-63897CBDA3DF}"/>
              </a:ext>
            </a:extLst>
          </p:cNvPr>
          <p:cNvSpPr/>
          <p:nvPr/>
        </p:nvSpPr>
        <p:spPr>
          <a:xfrm>
            <a:off x="3615853" y="4004999"/>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a:t>
            </a:r>
            <a:endParaRPr lang="en-US" sz="1400"/>
          </a:p>
        </p:txBody>
      </p:sp>
      <p:sp>
        <p:nvSpPr>
          <p:cNvPr id="21" name="Oval 16">
            <a:extLst>
              <a:ext uri="{FF2B5EF4-FFF2-40B4-BE49-F238E27FC236}">
                <a16:creationId xmlns:a16="http://schemas.microsoft.com/office/drawing/2014/main" id="{A19FA9F4-8F33-CC27-A605-85F97EB7E0D3}"/>
              </a:ext>
            </a:extLst>
          </p:cNvPr>
          <p:cNvSpPr/>
          <p:nvPr/>
        </p:nvSpPr>
        <p:spPr>
          <a:xfrm>
            <a:off x="3615853" y="3307456"/>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a:t>
            </a:r>
            <a:endParaRPr lang="en-US" sz="1400"/>
          </a:p>
        </p:txBody>
      </p:sp>
      <p:sp>
        <p:nvSpPr>
          <p:cNvPr id="28" name="Oval 11">
            <a:extLst>
              <a:ext uri="{FF2B5EF4-FFF2-40B4-BE49-F238E27FC236}">
                <a16:creationId xmlns:a16="http://schemas.microsoft.com/office/drawing/2014/main" id="{8C330ABD-0715-E73C-68A5-3E0622E43517}"/>
              </a:ext>
            </a:extLst>
          </p:cNvPr>
          <p:cNvSpPr/>
          <p:nvPr/>
        </p:nvSpPr>
        <p:spPr>
          <a:xfrm>
            <a:off x="5615736" y="3364942"/>
            <a:ext cx="1574358" cy="373711"/>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C2</a:t>
            </a:r>
            <a:endParaRPr lang="en-US" sz="1400"/>
          </a:p>
        </p:txBody>
      </p:sp>
      <p:sp>
        <p:nvSpPr>
          <p:cNvPr id="35" name="Oval 11">
            <a:extLst>
              <a:ext uri="{FF2B5EF4-FFF2-40B4-BE49-F238E27FC236}">
                <a16:creationId xmlns:a16="http://schemas.microsoft.com/office/drawing/2014/main" id="{FDDAF19C-18F4-51BD-4E85-A09F2E508A9F}"/>
              </a:ext>
            </a:extLst>
          </p:cNvPr>
          <p:cNvSpPr/>
          <p:nvPr/>
        </p:nvSpPr>
        <p:spPr>
          <a:xfrm>
            <a:off x="5615736" y="1859263"/>
            <a:ext cx="1574358"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Health C1</a:t>
            </a:r>
            <a:endParaRPr lang="en-US" sz="1400"/>
          </a:p>
        </p:txBody>
      </p:sp>
      <p:sp>
        <p:nvSpPr>
          <p:cNvPr id="50" name="Oval 16">
            <a:extLst>
              <a:ext uri="{FF2B5EF4-FFF2-40B4-BE49-F238E27FC236}">
                <a16:creationId xmlns:a16="http://schemas.microsoft.com/office/drawing/2014/main" id="{6D9EBE53-743B-F10F-B6E6-32CE2F6EF0E0}"/>
              </a:ext>
            </a:extLst>
          </p:cNvPr>
          <p:cNvSpPr/>
          <p:nvPr/>
        </p:nvSpPr>
        <p:spPr>
          <a:xfrm>
            <a:off x="5615736" y="1284208"/>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C1</a:t>
            </a:r>
            <a:endParaRPr lang="en-US" sz="1200"/>
          </a:p>
        </p:txBody>
      </p:sp>
      <p:cxnSp>
        <p:nvCxnSpPr>
          <p:cNvPr id="52" name="Straight Arrow Connector 7">
            <a:extLst>
              <a:ext uri="{FF2B5EF4-FFF2-40B4-BE49-F238E27FC236}">
                <a16:creationId xmlns:a16="http://schemas.microsoft.com/office/drawing/2014/main" id="{0D064ACB-78C2-276D-02CA-B18A7AFE0D20}"/>
              </a:ext>
            </a:extLst>
          </p:cNvPr>
          <p:cNvCxnSpPr>
            <a:cxnSpLocks/>
            <a:stCxn id="4" idx="4"/>
            <a:endCxn id="21" idx="0"/>
          </p:cNvCxnSpPr>
          <p:nvPr/>
        </p:nvCxnSpPr>
        <p:spPr>
          <a:xfrm>
            <a:off x="4403032" y="2914155"/>
            <a:ext cx="0" cy="3933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7">
            <a:extLst>
              <a:ext uri="{FF2B5EF4-FFF2-40B4-BE49-F238E27FC236}">
                <a16:creationId xmlns:a16="http://schemas.microsoft.com/office/drawing/2014/main" id="{C09795F7-95C2-4652-94EE-96D2F63D9F27}"/>
              </a:ext>
            </a:extLst>
          </p:cNvPr>
          <p:cNvCxnSpPr>
            <a:cxnSpLocks/>
            <a:stCxn id="18" idx="4"/>
            <a:endCxn id="17" idx="0"/>
          </p:cNvCxnSpPr>
          <p:nvPr/>
        </p:nvCxnSpPr>
        <p:spPr>
          <a:xfrm>
            <a:off x="4403032" y="4378710"/>
            <a:ext cx="0" cy="28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
            <a:extLst>
              <a:ext uri="{FF2B5EF4-FFF2-40B4-BE49-F238E27FC236}">
                <a16:creationId xmlns:a16="http://schemas.microsoft.com/office/drawing/2014/main" id="{EF19B213-A7FD-9508-EADB-50AFF3E30C3D}"/>
              </a:ext>
            </a:extLst>
          </p:cNvPr>
          <p:cNvCxnSpPr>
            <a:cxnSpLocks/>
            <a:stCxn id="50" idx="3"/>
            <a:endCxn id="4" idx="7"/>
          </p:cNvCxnSpPr>
          <p:nvPr/>
        </p:nvCxnSpPr>
        <p:spPr>
          <a:xfrm flipH="1">
            <a:off x="4959652" y="1603190"/>
            <a:ext cx="861353" cy="991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7">
            <a:extLst>
              <a:ext uri="{FF2B5EF4-FFF2-40B4-BE49-F238E27FC236}">
                <a16:creationId xmlns:a16="http://schemas.microsoft.com/office/drawing/2014/main" id="{F1B20670-3E15-3C0F-501A-F8B29EBC14AA}"/>
              </a:ext>
            </a:extLst>
          </p:cNvPr>
          <p:cNvCxnSpPr>
            <a:cxnSpLocks/>
            <a:stCxn id="32" idx="3"/>
            <a:endCxn id="14" idx="6"/>
          </p:cNvCxnSpPr>
          <p:nvPr/>
        </p:nvCxnSpPr>
        <p:spPr>
          <a:xfrm flipH="1">
            <a:off x="5190211" y="5074753"/>
            <a:ext cx="598742" cy="475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7">
            <a:extLst>
              <a:ext uri="{FF2B5EF4-FFF2-40B4-BE49-F238E27FC236}">
                <a16:creationId xmlns:a16="http://schemas.microsoft.com/office/drawing/2014/main" id="{55E66168-FABB-6628-6A93-0863B5E1201D}"/>
              </a:ext>
            </a:extLst>
          </p:cNvPr>
          <p:cNvCxnSpPr>
            <a:cxnSpLocks/>
            <a:stCxn id="28" idx="3"/>
            <a:endCxn id="18" idx="6"/>
          </p:cNvCxnSpPr>
          <p:nvPr/>
        </p:nvCxnSpPr>
        <p:spPr>
          <a:xfrm flipH="1">
            <a:off x="5190211" y="3683924"/>
            <a:ext cx="656084" cy="507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7">
            <a:extLst>
              <a:ext uri="{FF2B5EF4-FFF2-40B4-BE49-F238E27FC236}">
                <a16:creationId xmlns:a16="http://schemas.microsoft.com/office/drawing/2014/main" id="{A59B5C6A-8041-73F7-C011-22A515C5CFDF}"/>
              </a:ext>
            </a:extLst>
          </p:cNvPr>
          <p:cNvCxnSpPr>
            <a:cxnSpLocks/>
            <a:stCxn id="35" idx="3"/>
            <a:endCxn id="4" idx="6"/>
          </p:cNvCxnSpPr>
          <p:nvPr/>
        </p:nvCxnSpPr>
        <p:spPr>
          <a:xfrm flipH="1">
            <a:off x="5190211" y="2178245"/>
            <a:ext cx="656084" cy="5490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7">
            <a:extLst>
              <a:ext uri="{FF2B5EF4-FFF2-40B4-BE49-F238E27FC236}">
                <a16:creationId xmlns:a16="http://schemas.microsoft.com/office/drawing/2014/main" id="{8CA674BB-4C7A-C972-950C-90AD7A15D898}"/>
              </a:ext>
            </a:extLst>
          </p:cNvPr>
          <p:cNvCxnSpPr>
            <a:cxnSpLocks/>
            <a:stCxn id="12" idx="3"/>
            <a:endCxn id="14" idx="7"/>
          </p:cNvCxnSpPr>
          <p:nvPr/>
        </p:nvCxnSpPr>
        <p:spPr>
          <a:xfrm flipH="1">
            <a:off x="4959652" y="4445834"/>
            <a:ext cx="854591" cy="9725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7">
            <a:extLst>
              <a:ext uri="{FF2B5EF4-FFF2-40B4-BE49-F238E27FC236}">
                <a16:creationId xmlns:a16="http://schemas.microsoft.com/office/drawing/2014/main" id="{205024FD-9E92-B7AC-6F4F-4D20AD3EBEFF}"/>
              </a:ext>
            </a:extLst>
          </p:cNvPr>
          <p:cNvCxnSpPr>
            <a:cxnSpLocks/>
            <a:stCxn id="110" idx="4"/>
            <a:endCxn id="109" idx="0"/>
          </p:cNvCxnSpPr>
          <p:nvPr/>
        </p:nvCxnSpPr>
        <p:spPr>
          <a:xfrm>
            <a:off x="8935771" y="4491175"/>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9" name="Oval 13">
            <a:extLst>
              <a:ext uri="{FF2B5EF4-FFF2-40B4-BE49-F238E27FC236}">
                <a16:creationId xmlns:a16="http://schemas.microsoft.com/office/drawing/2014/main" id="{7E5C0044-247E-8C5F-16DF-EFED3023F36D}"/>
              </a:ext>
            </a:extLst>
          </p:cNvPr>
          <p:cNvSpPr/>
          <p:nvPr/>
        </p:nvSpPr>
        <p:spPr>
          <a:xfrm>
            <a:off x="8148592" y="4882205"/>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C2c</a:t>
            </a:r>
            <a:endParaRPr lang="en-US" sz="1400"/>
          </a:p>
        </p:txBody>
      </p:sp>
      <p:sp>
        <p:nvSpPr>
          <p:cNvPr id="110" name="Oval 16">
            <a:extLst>
              <a:ext uri="{FF2B5EF4-FFF2-40B4-BE49-F238E27FC236}">
                <a16:creationId xmlns:a16="http://schemas.microsoft.com/office/drawing/2014/main" id="{8143C6BC-ADD0-008A-573E-D36DECD91BB5}"/>
              </a:ext>
            </a:extLst>
          </p:cNvPr>
          <p:cNvSpPr/>
          <p:nvPr/>
        </p:nvSpPr>
        <p:spPr>
          <a:xfrm>
            <a:off x="8148592" y="4117464"/>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C2c</a:t>
            </a:r>
            <a:endParaRPr lang="en-US" sz="1400"/>
          </a:p>
        </p:txBody>
      </p:sp>
      <p:grpSp>
        <p:nvGrpSpPr>
          <p:cNvPr id="121" name="Groep 120">
            <a:extLst>
              <a:ext uri="{FF2B5EF4-FFF2-40B4-BE49-F238E27FC236}">
                <a16:creationId xmlns:a16="http://schemas.microsoft.com/office/drawing/2014/main" id="{922B9C43-00EC-9E68-6789-55C5CECECDC9}"/>
              </a:ext>
            </a:extLst>
          </p:cNvPr>
          <p:cNvGrpSpPr/>
          <p:nvPr/>
        </p:nvGrpSpPr>
        <p:grpSpPr>
          <a:xfrm>
            <a:off x="10134467" y="3848506"/>
            <a:ext cx="1953269" cy="1710725"/>
            <a:chOff x="9683501" y="2738110"/>
            <a:chExt cx="1953269" cy="1710725"/>
          </a:xfrm>
        </p:grpSpPr>
        <p:sp>
          <p:nvSpPr>
            <p:cNvPr id="37" name="Tekstvak 36">
              <a:extLst>
                <a:ext uri="{FF2B5EF4-FFF2-40B4-BE49-F238E27FC236}">
                  <a16:creationId xmlns:a16="http://schemas.microsoft.com/office/drawing/2014/main" id="{B2118409-0388-0628-ACEC-CAFCD7AA6C18}"/>
                </a:ext>
              </a:extLst>
            </p:cNvPr>
            <p:cNvSpPr txBox="1"/>
            <p:nvPr/>
          </p:nvSpPr>
          <p:spPr>
            <a:xfrm>
              <a:off x="9683501" y="2738110"/>
              <a:ext cx="1953269" cy="276999"/>
            </a:xfrm>
            <a:prstGeom prst="rect">
              <a:avLst/>
            </a:prstGeom>
            <a:noFill/>
          </p:spPr>
          <p:txBody>
            <a:bodyPr wrap="square" rtlCol="0">
              <a:spAutoFit/>
            </a:bodyPr>
            <a:lstStyle/>
            <a:p>
              <a:r>
                <a:rPr lang="nl-NL" sz="1200"/>
                <a:t>C1: component 1</a:t>
              </a:r>
            </a:p>
          </p:txBody>
        </p:sp>
        <p:sp>
          <p:nvSpPr>
            <p:cNvPr id="38" name="Tekstvak 37">
              <a:extLst>
                <a:ext uri="{FF2B5EF4-FFF2-40B4-BE49-F238E27FC236}">
                  <a16:creationId xmlns:a16="http://schemas.microsoft.com/office/drawing/2014/main" id="{AE3990EF-8FDF-899F-9515-DB5F11DAB0BD}"/>
                </a:ext>
              </a:extLst>
            </p:cNvPr>
            <p:cNvSpPr txBox="1"/>
            <p:nvPr/>
          </p:nvSpPr>
          <p:spPr>
            <a:xfrm>
              <a:off x="9683501" y="3024855"/>
              <a:ext cx="1783285" cy="276999"/>
            </a:xfrm>
            <a:prstGeom prst="rect">
              <a:avLst/>
            </a:prstGeom>
            <a:noFill/>
          </p:spPr>
          <p:txBody>
            <a:bodyPr wrap="square" rtlCol="0">
              <a:spAutoFit/>
            </a:bodyPr>
            <a:lstStyle/>
            <a:p>
              <a:r>
                <a:rPr lang="nl-NL" sz="1200"/>
                <a:t>C2: component 2</a:t>
              </a:r>
            </a:p>
          </p:txBody>
        </p:sp>
        <p:sp>
          <p:nvSpPr>
            <p:cNvPr id="39" name="Tekstvak 38">
              <a:extLst>
                <a:ext uri="{FF2B5EF4-FFF2-40B4-BE49-F238E27FC236}">
                  <a16:creationId xmlns:a16="http://schemas.microsoft.com/office/drawing/2014/main" id="{64DEC783-2074-7FA5-2678-CB9BD3DF3738}"/>
                </a:ext>
              </a:extLst>
            </p:cNvPr>
            <p:cNvSpPr txBox="1"/>
            <p:nvPr/>
          </p:nvSpPr>
          <p:spPr>
            <a:xfrm>
              <a:off x="9683501" y="3311600"/>
              <a:ext cx="1783285" cy="276999"/>
            </a:xfrm>
            <a:prstGeom prst="rect">
              <a:avLst/>
            </a:prstGeom>
            <a:noFill/>
          </p:spPr>
          <p:txBody>
            <a:bodyPr wrap="square" rtlCol="0">
              <a:spAutoFit/>
            </a:bodyPr>
            <a:lstStyle/>
            <a:p>
              <a:r>
                <a:rPr lang="nl-NL" sz="1200"/>
                <a:t>C3: component 3</a:t>
              </a:r>
            </a:p>
          </p:txBody>
        </p:sp>
        <p:sp>
          <p:nvSpPr>
            <p:cNvPr id="40" name="Tekstvak 39">
              <a:extLst>
                <a:ext uri="{FF2B5EF4-FFF2-40B4-BE49-F238E27FC236}">
                  <a16:creationId xmlns:a16="http://schemas.microsoft.com/office/drawing/2014/main" id="{3EBDE0F3-B1BF-6370-3EB6-9B4C1BDB4EF4}"/>
                </a:ext>
              </a:extLst>
            </p:cNvPr>
            <p:cNvSpPr txBox="1"/>
            <p:nvPr/>
          </p:nvSpPr>
          <p:spPr>
            <a:xfrm>
              <a:off x="9683501" y="3598345"/>
              <a:ext cx="1953269" cy="276999"/>
            </a:xfrm>
            <a:prstGeom prst="rect">
              <a:avLst/>
            </a:prstGeom>
            <a:noFill/>
          </p:spPr>
          <p:txBody>
            <a:bodyPr wrap="square" rtlCol="0">
              <a:spAutoFit/>
            </a:bodyPr>
            <a:lstStyle/>
            <a:p>
              <a:r>
                <a:rPr lang="nl-NL" sz="1200"/>
                <a:t>C1c</a:t>
              </a:r>
              <a:r>
                <a:rPr lang="nl-NL" sz="1200" i="1"/>
                <a:t>: </a:t>
              </a:r>
              <a:r>
                <a:rPr lang="nl-NL" sz="1200"/>
                <a:t>component 1 copy</a:t>
              </a:r>
            </a:p>
          </p:txBody>
        </p:sp>
        <p:sp>
          <p:nvSpPr>
            <p:cNvPr id="41" name="Tekstvak 40">
              <a:extLst>
                <a:ext uri="{FF2B5EF4-FFF2-40B4-BE49-F238E27FC236}">
                  <a16:creationId xmlns:a16="http://schemas.microsoft.com/office/drawing/2014/main" id="{0E69F251-F0FA-6FBA-BDC8-B34E5C54B15E}"/>
                </a:ext>
              </a:extLst>
            </p:cNvPr>
            <p:cNvSpPr txBox="1"/>
            <p:nvPr/>
          </p:nvSpPr>
          <p:spPr>
            <a:xfrm>
              <a:off x="9683501" y="3885090"/>
              <a:ext cx="1857207" cy="276999"/>
            </a:xfrm>
            <a:prstGeom prst="rect">
              <a:avLst/>
            </a:prstGeom>
            <a:noFill/>
          </p:spPr>
          <p:txBody>
            <a:bodyPr wrap="square" rtlCol="0">
              <a:spAutoFit/>
            </a:bodyPr>
            <a:lstStyle/>
            <a:p>
              <a:r>
                <a:rPr lang="nl-NL" sz="1200"/>
                <a:t>C2c: component 2 copy</a:t>
              </a:r>
            </a:p>
          </p:txBody>
        </p:sp>
        <p:sp>
          <p:nvSpPr>
            <p:cNvPr id="111" name="Tekstvak 110">
              <a:extLst>
                <a:ext uri="{FF2B5EF4-FFF2-40B4-BE49-F238E27FC236}">
                  <a16:creationId xmlns:a16="http://schemas.microsoft.com/office/drawing/2014/main" id="{F9215AC8-8578-7A58-45E9-15FF7FE7C7A4}"/>
                </a:ext>
              </a:extLst>
            </p:cNvPr>
            <p:cNvSpPr txBox="1"/>
            <p:nvPr/>
          </p:nvSpPr>
          <p:spPr>
            <a:xfrm>
              <a:off x="9683501" y="4171836"/>
              <a:ext cx="1857207" cy="276999"/>
            </a:xfrm>
            <a:prstGeom prst="rect">
              <a:avLst/>
            </a:prstGeom>
            <a:noFill/>
          </p:spPr>
          <p:txBody>
            <a:bodyPr wrap="square" rtlCol="0">
              <a:spAutoFit/>
            </a:bodyPr>
            <a:lstStyle/>
            <a:p>
              <a:r>
                <a:rPr lang="nl-NL" sz="1200"/>
                <a:t>C3c: component 3 copy</a:t>
              </a:r>
            </a:p>
          </p:txBody>
        </p:sp>
      </p:grpSp>
      <p:cxnSp>
        <p:nvCxnSpPr>
          <p:cNvPr id="112" name="Straight Arrow Connector 7">
            <a:extLst>
              <a:ext uri="{FF2B5EF4-FFF2-40B4-BE49-F238E27FC236}">
                <a16:creationId xmlns:a16="http://schemas.microsoft.com/office/drawing/2014/main" id="{206774E2-94E1-4B62-1311-71264701D4C4}"/>
              </a:ext>
            </a:extLst>
          </p:cNvPr>
          <p:cNvCxnSpPr>
            <a:cxnSpLocks/>
            <a:stCxn id="114" idx="4"/>
            <a:endCxn id="113" idx="0"/>
          </p:cNvCxnSpPr>
          <p:nvPr/>
        </p:nvCxnSpPr>
        <p:spPr>
          <a:xfrm>
            <a:off x="8935771" y="5906963"/>
            <a:ext cx="0" cy="39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3" name="Oval 13">
            <a:extLst>
              <a:ext uri="{FF2B5EF4-FFF2-40B4-BE49-F238E27FC236}">
                <a16:creationId xmlns:a16="http://schemas.microsoft.com/office/drawing/2014/main" id="{91BB8F98-12EF-4C4A-13A5-85AA7B22C77E}"/>
              </a:ext>
            </a:extLst>
          </p:cNvPr>
          <p:cNvSpPr/>
          <p:nvPr/>
        </p:nvSpPr>
        <p:spPr>
          <a:xfrm>
            <a:off x="8148592" y="6297993"/>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Output C3c</a:t>
            </a:r>
            <a:endParaRPr lang="en-US" sz="1400"/>
          </a:p>
        </p:txBody>
      </p:sp>
      <p:sp>
        <p:nvSpPr>
          <p:cNvPr id="114" name="Oval 16">
            <a:extLst>
              <a:ext uri="{FF2B5EF4-FFF2-40B4-BE49-F238E27FC236}">
                <a16:creationId xmlns:a16="http://schemas.microsoft.com/office/drawing/2014/main" id="{88E661C1-4FD3-614F-D0F3-4F64BBA65779}"/>
              </a:ext>
            </a:extLst>
          </p:cNvPr>
          <p:cNvSpPr/>
          <p:nvPr/>
        </p:nvSpPr>
        <p:spPr>
          <a:xfrm>
            <a:off x="8148592" y="5533252"/>
            <a:ext cx="1574358" cy="373711"/>
          </a:xfrm>
          <a:prstGeom prst="ellips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Input C3c</a:t>
            </a:r>
            <a:endParaRPr lang="en-US" sz="1400"/>
          </a:p>
        </p:txBody>
      </p:sp>
      <p:cxnSp>
        <p:nvCxnSpPr>
          <p:cNvPr id="119" name="Straight Arrow Connector 7">
            <a:extLst>
              <a:ext uri="{FF2B5EF4-FFF2-40B4-BE49-F238E27FC236}">
                <a16:creationId xmlns:a16="http://schemas.microsoft.com/office/drawing/2014/main" id="{CE29D669-6B67-209C-7F8C-2D6367A722E9}"/>
              </a:ext>
            </a:extLst>
          </p:cNvPr>
          <p:cNvCxnSpPr>
            <a:cxnSpLocks/>
            <a:stCxn id="35" idx="5"/>
            <a:endCxn id="71" idx="2"/>
          </p:cNvCxnSpPr>
          <p:nvPr/>
        </p:nvCxnSpPr>
        <p:spPr>
          <a:xfrm>
            <a:off x="6959535" y="2178245"/>
            <a:ext cx="1189057" cy="1387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3" name="Straight Arrow Connector 7">
            <a:extLst>
              <a:ext uri="{FF2B5EF4-FFF2-40B4-BE49-F238E27FC236}">
                <a16:creationId xmlns:a16="http://schemas.microsoft.com/office/drawing/2014/main" id="{92670716-DD40-5756-6293-72171193C91E}"/>
              </a:ext>
            </a:extLst>
          </p:cNvPr>
          <p:cNvCxnSpPr>
            <a:cxnSpLocks/>
            <a:stCxn id="28" idx="5"/>
            <a:endCxn id="109" idx="2"/>
          </p:cNvCxnSpPr>
          <p:nvPr/>
        </p:nvCxnSpPr>
        <p:spPr>
          <a:xfrm>
            <a:off x="6959535" y="3683924"/>
            <a:ext cx="1189057" cy="13851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4" name="Straight Arrow Connector 7">
            <a:extLst>
              <a:ext uri="{FF2B5EF4-FFF2-40B4-BE49-F238E27FC236}">
                <a16:creationId xmlns:a16="http://schemas.microsoft.com/office/drawing/2014/main" id="{F736AE24-2C56-61EC-5439-1380A7490379}"/>
              </a:ext>
            </a:extLst>
          </p:cNvPr>
          <p:cNvCxnSpPr>
            <a:cxnSpLocks/>
            <a:stCxn id="32" idx="6"/>
            <a:endCxn id="113" idx="1"/>
          </p:cNvCxnSpPr>
          <p:nvPr/>
        </p:nvCxnSpPr>
        <p:spPr>
          <a:xfrm>
            <a:off x="6985348" y="4942627"/>
            <a:ext cx="1393803" cy="1410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5" name="Straight Arrow Connector 7">
            <a:extLst>
              <a:ext uri="{FF2B5EF4-FFF2-40B4-BE49-F238E27FC236}">
                <a16:creationId xmlns:a16="http://schemas.microsoft.com/office/drawing/2014/main" id="{19540A51-FA92-591B-DCA9-CB78DF5AF8BE}"/>
              </a:ext>
            </a:extLst>
          </p:cNvPr>
          <p:cNvCxnSpPr>
            <a:cxnSpLocks/>
            <a:stCxn id="12" idx="5"/>
            <a:endCxn id="113" idx="1"/>
          </p:cNvCxnSpPr>
          <p:nvPr/>
        </p:nvCxnSpPr>
        <p:spPr>
          <a:xfrm>
            <a:off x="6927483" y="4445834"/>
            <a:ext cx="1451668" cy="19068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7">
            <a:extLst>
              <a:ext uri="{FF2B5EF4-FFF2-40B4-BE49-F238E27FC236}">
                <a16:creationId xmlns:a16="http://schemas.microsoft.com/office/drawing/2014/main" id="{7ADA2ADF-5E2A-448E-25B3-AFDE56E4D262}"/>
              </a:ext>
            </a:extLst>
          </p:cNvPr>
          <p:cNvCxnSpPr>
            <a:cxnSpLocks/>
            <a:stCxn id="71" idx="4"/>
            <a:endCxn id="110" idx="0"/>
          </p:cNvCxnSpPr>
          <p:nvPr/>
        </p:nvCxnSpPr>
        <p:spPr>
          <a:xfrm>
            <a:off x="8935771" y="3752162"/>
            <a:ext cx="0" cy="3653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7">
            <a:extLst>
              <a:ext uri="{FF2B5EF4-FFF2-40B4-BE49-F238E27FC236}">
                <a16:creationId xmlns:a16="http://schemas.microsoft.com/office/drawing/2014/main" id="{857994A1-9D3E-85AD-9108-6465952328F6}"/>
              </a:ext>
            </a:extLst>
          </p:cNvPr>
          <p:cNvCxnSpPr>
            <a:cxnSpLocks/>
            <a:stCxn id="109" idx="4"/>
            <a:endCxn id="114" idx="0"/>
          </p:cNvCxnSpPr>
          <p:nvPr/>
        </p:nvCxnSpPr>
        <p:spPr>
          <a:xfrm>
            <a:off x="8935771" y="5255916"/>
            <a:ext cx="0" cy="2773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7">
            <a:extLst>
              <a:ext uri="{FF2B5EF4-FFF2-40B4-BE49-F238E27FC236}">
                <a16:creationId xmlns:a16="http://schemas.microsoft.com/office/drawing/2014/main" id="{E45FB0AA-8BAB-E613-715D-9D979E5CFBEE}"/>
              </a:ext>
            </a:extLst>
          </p:cNvPr>
          <p:cNvCxnSpPr>
            <a:cxnSpLocks/>
            <a:stCxn id="72" idx="3"/>
          </p:cNvCxnSpPr>
          <p:nvPr/>
        </p:nvCxnSpPr>
        <p:spPr>
          <a:xfrm flipH="1">
            <a:off x="9609288" y="2076254"/>
            <a:ext cx="461118" cy="302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7">
            <a:extLst>
              <a:ext uri="{FF2B5EF4-FFF2-40B4-BE49-F238E27FC236}">
                <a16:creationId xmlns:a16="http://schemas.microsoft.com/office/drawing/2014/main" id="{10A54004-E796-9CE6-F74B-FBEE31CDC2AC}"/>
              </a:ext>
            </a:extLst>
          </p:cNvPr>
          <p:cNvCxnSpPr>
            <a:cxnSpLocks/>
            <a:stCxn id="27" idx="2"/>
            <a:endCxn id="72" idx="0"/>
          </p:cNvCxnSpPr>
          <p:nvPr/>
        </p:nvCxnSpPr>
        <p:spPr>
          <a:xfrm>
            <a:off x="10618103" y="1108238"/>
            <a:ext cx="8923" cy="64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Oval 11">
            <a:extLst>
              <a:ext uri="{FF2B5EF4-FFF2-40B4-BE49-F238E27FC236}">
                <a16:creationId xmlns:a16="http://schemas.microsoft.com/office/drawing/2014/main" id="{E1EA8682-0302-115B-A655-4CF78C0982EB}"/>
              </a:ext>
            </a:extLst>
          </p:cNvPr>
          <p:cNvSpPr/>
          <p:nvPr/>
        </p:nvSpPr>
        <p:spPr>
          <a:xfrm>
            <a:off x="7839857" y="1268881"/>
            <a:ext cx="1991067"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System Health</a:t>
            </a:r>
            <a:endParaRPr lang="en-US" sz="1400"/>
          </a:p>
        </p:txBody>
      </p:sp>
      <p:cxnSp>
        <p:nvCxnSpPr>
          <p:cNvPr id="7" name="Straight Arrow Connector 7">
            <a:extLst>
              <a:ext uri="{FF2B5EF4-FFF2-40B4-BE49-F238E27FC236}">
                <a16:creationId xmlns:a16="http://schemas.microsoft.com/office/drawing/2014/main" id="{55D910BE-0507-F76B-CADA-C8EBA6F8DF6F}"/>
              </a:ext>
            </a:extLst>
          </p:cNvPr>
          <p:cNvCxnSpPr>
            <a:cxnSpLocks/>
            <a:stCxn id="35" idx="7"/>
            <a:endCxn id="6" idx="2"/>
          </p:cNvCxnSpPr>
          <p:nvPr/>
        </p:nvCxnSpPr>
        <p:spPr>
          <a:xfrm flipV="1">
            <a:off x="6959535" y="1455737"/>
            <a:ext cx="880322" cy="4582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7">
            <a:extLst>
              <a:ext uri="{FF2B5EF4-FFF2-40B4-BE49-F238E27FC236}">
                <a16:creationId xmlns:a16="http://schemas.microsoft.com/office/drawing/2014/main" id="{2A2B0703-7E0F-8C31-FDA3-D04C42041611}"/>
              </a:ext>
            </a:extLst>
          </p:cNvPr>
          <p:cNvCxnSpPr>
            <a:cxnSpLocks/>
            <a:stCxn id="28" idx="7"/>
          </p:cNvCxnSpPr>
          <p:nvPr/>
        </p:nvCxnSpPr>
        <p:spPr>
          <a:xfrm flipV="1">
            <a:off x="6959535" y="1587863"/>
            <a:ext cx="997183" cy="1831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7">
            <a:extLst>
              <a:ext uri="{FF2B5EF4-FFF2-40B4-BE49-F238E27FC236}">
                <a16:creationId xmlns:a16="http://schemas.microsoft.com/office/drawing/2014/main" id="{82D7BDB3-DBEA-D79C-3C4E-1A366860C778}"/>
              </a:ext>
            </a:extLst>
          </p:cNvPr>
          <p:cNvCxnSpPr>
            <a:cxnSpLocks/>
            <a:stCxn id="12" idx="6"/>
            <a:endCxn id="6" idx="3"/>
          </p:cNvCxnSpPr>
          <p:nvPr/>
        </p:nvCxnSpPr>
        <p:spPr>
          <a:xfrm flipV="1">
            <a:off x="7158042" y="1587863"/>
            <a:ext cx="973400" cy="2725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l 16">
            <a:extLst>
              <a:ext uri="{FF2B5EF4-FFF2-40B4-BE49-F238E27FC236}">
                <a16:creationId xmlns:a16="http://schemas.microsoft.com/office/drawing/2014/main" id="{7A9F94DC-0AC6-012A-6F3D-EA8FE69EF42A}"/>
              </a:ext>
            </a:extLst>
          </p:cNvPr>
          <p:cNvSpPr/>
          <p:nvPr/>
        </p:nvSpPr>
        <p:spPr>
          <a:xfrm>
            <a:off x="5583684" y="4755771"/>
            <a:ext cx="1401664" cy="373711"/>
          </a:xfrm>
          <a:prstGeom prst="ellipse">
            <a:avLst/>
          </a:prstGeom>
          <a:solidFill>
            <a:schemeClr val="accent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100"/>
              <a:t>Additional </a:t>
            </a:r>
          </a:p>
          <a:p>
            <a:pPr algn="ctr"/>
            <a:r>
              <a:rPr lang="nl-NL" sz="1100"/>
              <a:t>Input C3</a:t>
            </a:r>
            <a:endParaRPr lang="en-US" sz="1200"/>
          </a:p>
        </p:txBody>
      </p:sp>
      <p:cxnSp>
        <p:nvCxnSpPr>
          <p:cNvPr id="73" name="Straight Arrow Connector 7">
            <a:extLst>
              <a:ext uri="{FF2B5EF4-FFF2-40B4-BE49-F238E27FC236}">
                <a16:creationId xmlns:a16="http://schemas.microsoft.com/office/drawing/2014/main" id="{CF72AE37-3A96-5063-9322-7CD7D2CDB026}"/>
              </a:ext>
            </a:extLst>
          </p:cNvPr>
          <p:cNvCxnSpPr>
            <a:cxnSpLocks/>
            <a:stCxn id="50" idx="6"/>
            <a:endCxn id="71" idx="1"/>
          </p:cNvCxnSpPr>
          <p:nvPr/>
        </p:nvCxnSpPr>
        <p:spPr>
          <a:xfrm>
            <a:off x="7017400" y="1471064"/>
            <a:ext cx="1361751" cy="19621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7">
            <a:extLst>
              <a:ext uri="{FF2B5EF4-FFF2-40B4-BE49-F238E27FC236}">
                <a16:creationId xmlns:a16="http://schemas.microsoft.com/office/drawing/2014/main" id="{221460C6-4A32-A921-4635-43317A46786F}"/>
              </a:ext>
            </a:extLst>
          </p:cNvPr>
          <p:cNvCxnSpPr>
            <a:cxnSpLocks/>
            <a:stCxn id="6" idx="4"/>
            <a:endCxn id="29" idx="0"/>
          </p:cNvCxnSpPr>
          <p:nvPr/>
        </p:nvCxnSpPr>
        <p:spPr>
          <a:xfrm>
            <a:off x="8835391" y="1642592"/>
            <a:ext cx="475022" cy="5889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7" name="Gebogen verbindingslijn 126">
            <a:extLst>
              <a:ext uri="{FF2B5EF4-FFF2-40B4-BE49-F238E27FC236}">
                <a16:creationId xmlns:a16="http://schemas.microsoft.com/office/drawing/2014/main" id="{59078B06-1D5F-2EA2-5602-67439043822A}"/>
              </a:ext>
            </a:extLst>
          </p:cNvPr>
          <p:cNvCxnSpPr>
            <a:cxnSpLocks/>
            <a:stCxn id="5" idx="6"/>
          </p:cNvCxnSpPr>
          <p:nvPr/>
        </p:nvCxnSpPr>
        <p:spPr>
          <a:xfrm>
            <a:off x="5190211" y="1455737"/>
            <a:ext cx="3587892" cy="1017387"/>
          </a:xfrm>
          <a:prstGeom prst="bentConnector3">
            <a:avLst>
              <a:gd name="adj1" fmla="val 7038"/>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0" name="Gebogen verbindingslijn 129">
            <a:extLst>
              <a:ext uri="{FF2B5EF4-FFF2-40B4-BE49-F238E27FC236}">
                <a16:creationId xmlns:a16="http://schemas.microsoft.com/office/drawing/2014/main" id="{A4E20F34-E31A-9FB6-776E-909916C2B3F8}"/>
              </a:ext>
            </a:extLst>
          </p:cNvPr>
          <p:cNvCxnSpPr>
            <a:stCxn id="14" idx="2"/>
            <a:endCxn id="27" idx="0"/>
          </p:cNvCxnSpPr>
          <p:nvPr/>
        </p:nvCxnSpPr>
        <p:spPr>
          <a:xfrm rot="10800000" flipH="1">
            <a:off x="3615853" y="734527"/>
            <a:ext cx="7002250" cy="4815942"/>
          </a:xfrm>
          <a:prstGeom prst="bentConnector4">
            <a:avLst>
              <a:gd name="adj1" fmla="val -5516"/>
              <a:gd name="adj2" fmla="val 106493"/>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3" name="Rechthoek 2">
            <a:extLst>
              <a:ext uri="{FF2B5EF4-FFF2-40B4-BE49-F238E27FC236}">
                <a16:creationId xmlns:a16="http://schemas.microsoft.com/office/drawing/2014/main" id="{A97E42E0-3F42-5F67-ECFA-9FCE3D10FF05}"/>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Modeling type II test</a:t>
            </a:r>
            <a:endParaRPr lang="nl-NL" sz="1400">
              <a:solidFill>
                <a:schemeClr val="tx1"/>
              </a:solidFill>
            </a:endParaRPr>
          </a:p>
        </p:txBody>
      </p:sp>
      <p:sp>
        <p:nvSpPr>
          <p:cNvPr id="9" name="Tijdelijke aanduiding voor inhoud 2">
            <a:extLst>
              <a:ext uri="{FF2B5EF4-FFF2-40B4-BE49-F238E27FC236}">
                <a16:creationId xmlns:a16="http://schemas.microsoft.com/office/drawing/2014/main" id="{8AA929BE-6533-AC8C-7369-7591AED70421}"/>
              </a:ext>
            </a:extLst>
          </p:cNvPr>
          <p:cNvSpPr>
            <a:spLocks noGrp="1"/>
          </p:cNvSpPr>
          <p:nvPr>
            <p:ph idx="1"/>
          </p:nvPr>
        </p:nvSpPr>
        <p:spPr>
          <a:xfrm>
            <a:off x="108461" y="740108"/>
            <a:ext cx="3006665" cy="5978743"/>
          </a:xfrm>
        </p:spPr>
        <p:txBody>
          <a:bodyPr>
            <a:normAutofit/>
          </a:bodyPr>
          <a:lstStyle/>
          <a:p>
            <a:pPr marL="0" indent="0">
              <a:buNone/>
            </a:pPr>
            <a:r>
              <a:rPr lang="nl-NL"/>
              <a:t>Final diagram</a:t>
            </a:r>
          </a:p>
          <a:p>
            <a:pPr marL="0" indent="0">
              <a:buNone/>
            </a:pPr>
            <a:r>
              <a:rPr lang="nl-NL" sz="1600"/>
              <a:t>When one or more component healths are believed to be broken System Health indicates faulty system state.</a:t>
            </a:r>
          </a:p>
          <a:p>
            <a:pPr marL="0" indent="0">
              <a:buNone/>
            </a:pPr>
            <a:endParaRPr lang="nl-NL" sz="1600"/>
          </a:p>
          <a:p>
            <a:pPr marL="0" indent="0">
              <a:buNone/>
            </a:pPr>
            <a:r>
              <a:rPr lang="nl-NL" sz="1600"/>
              <a:t>Preferences in utility determine decision to switch input, input C1c is set to other state then input C1</a:t>
            </a:r>
          </a:p>
          <a:p>
            <a:pPr marL="0" indent="0">
              <a:buNone/>
            </a:pPr>
            <a:endParaRPr lang="nl-NL" sz="1600"/>
          </a:p>
          <a:p>
            <a:pPr marL="0" indent="0">
              <a:buNone/>
            </a:pPr>
            <a:r>
              <a:rPr lang="nl-NL" sz="1600"/>
              <a:t>Given duplicated system all component health is now determined based on initial and additional system behavior.</a:t>
            </a:r>
          </a:p>
          <a:p>
            <a:pPr marL="0" indent="0">
              <a:buNone/>
            </a:pPr>
            <a:endParaRPr lang="nl-NL" sz="1600"/>
          </a:p>
          <a:p>
            <a:pPr marL="0" indent="0">
              <a:buNone/>
            </a:pPr>
            <a:r>
              <a:rPr lang="nl-NL" sz="1600"/>
              <a:t>Next steps like tests or repair actions can follow from components health variables.</a:t>
            </a:r>
          </a:p>
          <a:p>
            <a:pPr marL="0" indent="0">
              <a:buNone/>
            </a:pPr>
            <a:endParaRPr lang="nl-NL" sz="1600"/>
          </a:p>
          <a:p>
            <a:pPr marL="0" indent="0">
              <a:buNone/>
            </a:pPr>
            <a:endParaRPr lang="nl-NL" sz="1600"/>
          </a:p>
          <a:p>
            <a:pPr marL="0" indent="0">
              <a:buNone/>
            </a:pPr>
            <a:endParaRPr lang="nl-NL" sz="1600"/>
          </a:p>
        </p:txBody>
      </p:sp>
    </p:spTree>
    <p:extLst>
      <p:ext uri="{BB962C8B-B14F-4D97-AF65-F5344CB8AC3E}">
        <p14:creationId xmlns:p14="http://schemas.microsoft.com/office/powerpoint/2010/main" val="191430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descr="Afbeelding met tekst, diagram, schermopname, lijn&#10;&#10;Automatisch gegenereerde beschrijving">
            <a:extLst>
              <a:ext uri="{FF2B5EF4-FFF2-40B4-BE49-F238E27FC236}">
                <a16:creationId xmlns:a16="http://schemas.microsoft.com/office/drawing/2014/main" id="{9C0F0D90-E057-E10F-6046-C6265B69060F}"/>
              </a:ext>
            </a:extLst>
          </p:cNvPr>
          <p:cNvPicPr>
            <a:picLocks noGrp="1" noChangeAspect="1"/>
          </p:cNvPicPr>
          <p:nvPr>
            <p:ph idx="1"/>
          </p:nvPr>
        </p:nvPicPr>
        <p:blipFill>
          <a:blip r:embed="rId2"/>
          <a:stretch>
            <a:fillRect/>
          </a:stretch>
        </p:blipFill>
        <p:spPr>
          <a:xfrm>
            <a:off x="3868404" y="1843439"/>
            <a:ext cx="6756924" cy="4351338"/>
          </a:xfrm>
        </p:spPr>
      </p:pic>
      <p:sp>
        <p:nvSpPr>
          <p:cNvPr id="7" name="Titel 3">
            <a:extLst>
              <a:ext uri="{FF2B5EF4-FFF2-40B4-BE49-F238E27FC236}">
                <a16:creationId xmlns:a16="http://schemas.microsoft.com/office/drawing/2014/main" id="{20CCB4FE-B0B6-E0C0-20CD-CE946071607C}"/>
              </a:ext>
            </a:extLst>
          </p:cNvPr>
          <p:cNvSpPr txBox="1">
            <a:spLocks/>
          </p:cNvSpPr>
          <p:nvPr/>
        </p:nvSpPr>
        <p:spPr>
          <a:xfrm>
            <a:off x="808462" y="276578"/>
            <a:ext cx="10515600" cy="10524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Start from next step instead of system</a:t>
            </a:r>
          </a:p>
          <a:p>
            <a:r>
              <a:rPr lang="nl-NL" sz="2400"/>
              <a:t>Model value of test for component determines next best step.</a:t>
            </a:r>
          </a:p>
        </p:txBody>
      </p:sp>
      <p:sp>
        <p:nvSpPr>
          <p:cNvPr id="8" name="Tekstvak 7">
            <a:extLst>
              <a:ext uri="{FF2B5EF4-FFF2-40B4-BE49-F238E27FC236}">
                <a16:creationId xmlns:a16="http://schemas.microsoft.com/office/drawing/2014/main" id="{6E6EB278-793A-3B5F-AB36-EDB99B41A13E}"/>
              </a:ext>
            </a:extLst>
          </p:cNvPr>
          <p:cNvSpPr txBox="1"/>
          <p:nvPr/>
        </p:nvSpPr>
        <p:spPr>
          <a:xfrm>
            <a:off x="1673381" y="5248894"/>
            <a:ext cx="2277907" cy="923330"/>
          </a:xfrm>
          <a:prstGeom prst="rect">
            <a:avLst/>
          </a:prstGeom>
          <a:noFill/>
        </p:spPr>
        <p:txBody>
          <a:bodyPr wrap="square" rtlCol="0">
            <a:spAutoFit/>
          </a:bodyPr>
          <a:lstStyle/>
          <a:p>
            <a:r>
              <a:rPr lang="nl-NL"/>
              <a:t>Which test todo is part of this decision variable </a:t>
            </a:r>
          </a:p>
        </p:txBody>
      </p:sp>
      <p:cxnSp>
        <p:nvCxnSpPr>
          <p:cNvPr id="11" name="Rechte verbindingslijn met pijl 10">
            <a:extLst>
              <a:ext uri="{FF2B5EF4-FFF2-40B4-BE49-F238E27FC236}">
                <a16:creationId xmlns:a16="http://schemas.microsoft.com/office/drawing/2014/main" id="{2DA77D67-32CA-2166-4B41-BF23A6F48C5B}"/>
              </a:ext>
            </a:extLst>
          </p:cNvPr>
          <p:cNvCxnSpPr>
            <a:cxnSpLocks/>
            <a:stCxn id="8" idx="3"/>
          </p:cNvCxnSpPr>
          <p:nvPr/>
        </p:nvCxnSpPr>
        <p:spPr>
          <a:xfrm>
            <a:off x="3951288" y="5710559"/>
            <a:ext cx="1011558" cy="147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Rechte verbindingslijn met pijl 12">
            <a:extLst>
              <a:ext uri="{FF2B5EF4-FFF2-40B4-BE49-F238E27FC236}">
                <a16:creationId xmlns:a16="http://schemas.microsoft.com/office/drawing/2014/main" id="{2444641A-049D-EA10-5AE6-453CB39D9AF1}"/>
              </a:ext>
            </a:extLst>
          </p:cNvPr>
          <p:cNvCxnSpPr/>
          <p:nvPr/>
        </p:nvCxnSpPr>
        <p:spPr>
          <a:xfrm>
            <a:off x="2723673" y="3233866"/>
            <a:ext cx="1441547" cy="278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kstvak 14">
            <a:extLst>
              <a:ext uri="{FF2B5EF4-FFF2-40B4-BE49-F238E27FC236}">
                <a16:creationId xmlns:a16="http://schemas.microsoft.com/office/drawing/2014/main" id="{DB6F999B-CC2D-5C25-218D-60F8075A06AF}"/>
              </a:ext>
            </a:extLst>
          </p:cNvPr>
          <p:cNvSpPr txBox="1"/>
          <p:nvPr/>
        </p:nvSpPr>
        <p:spPr>
          <a:xfrm>
            <a:off x="1757108" y="2587535"/>
            <a:ext cx="1933129" cy="646331"/>
          </a:xfrm>
          <a:prstGeom prst="rect">
            <a:avLst/>
          </a:prstGeom>
          <a:noFill/>
        </p:spPr>
        <p:txBody>
          <a:bodyPr wrap="square" rtlCol="0">
            <a:spAutoFit/>
          </a:bodyPr>
          <a:lstStyle/>
          <a:p>
            <a:r>
              <a:rPr lang="nl-NL"/>
              <a:t>Value of test for its component</a:t>
            </a:r>
          </a:p>
        </p:txBody>
      </p:sp>
      <p:cxnSp>
        <p:nvCxnSpPr>
          <p:cNvPr id="20" name="Rechte verbindingslijn met pijl 19">
            <a:extLst>
              <a:ext uri="{FF2B5EF4-FFF2-40B4-BE49-F238E27FC236}">
                <a16:creationId xmlns:a16="http://schemas.microsoft.com/office/drawing/2014/main" id="{AA64F5E5-46B9-8834-43F8-2A31E3C4BF20}"/>
              </a:ext>
            </a:extLst>
          </p:cNvPr>
          <p:cNvCxnSpPr/>
          <p:nvPr/>
        </p:nvCxnSpPr>
        <p:spPr>
          <a:xfrm>
            <a:off x="2723673" y="2076252"/>
            <a:ext cx="1441547" cy="2784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kstvak 21">
            <a:extLst>
              <a:ext uri="{FF2B5EF4-FFF2-40B4-BE49-F238E27FC236}">
                <a16:creationId xmlns:a16="http://schemas.microsoft.com/office/drawing/2014/main" id="{1C95BFAF-950F-5E6B-D61B-55CAC394CF08}"/>
              </a:ext>
            </a:extLst>
          </p:cNvPr>
          <p:cNvSpPr txBox="1"/>
          <p:nvPr/>
        </p:nvSpPr>
        <p:spPr>
          <a:xfrm>
            <a:off x="1239931" y="1429921"/>
            <a:ext cx="2850077" cy="646331"/>
          </a:xfrm>
          <a:prstGeom prst="rect">
            <a:avLst/>
          </a:prstGeom>
          <a:noFill/>
        </p:spPr>
        <p:txBody>
          <a:bodyPr wrap="square" rtlCol="0">
            <a:spAutoFit/>
          </a:bodyPr>
          <a:lstStyle/>
          <a:p>
            <a:r>
              <a:rPr lang="nl-NL"/>
              <a:t>Health of component input to determine value of test.</a:t>
            </a:r>
          </a:p>
        </p:txBody>
      </p:sp>
    </p:spTree>
    <p:extLst>
      <p:ext uri="{BB962C8B-B14F-4D97-AF65-F5344CB8AC3E}">
        <p14:creationId xmlns:p14="http://schemas.microsoft.com/office/powerpoint/2010/main" val="958677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297887" y="1601320"/>
            <a:ext cx="8173843" cy="738664"/>
          </a:xfrm>
          <a:prstGeom prst="rect">
            <a:avLst/>
          </a:prstGeom>
          <a:noFill/>
        </p:spPr>
        <p:txBody>
          <a:bodyPr wrap="square" rtlCol="0">
            <a:spAutoFit/>
          </a:bodyPr>
          <a:lstStyle/>
          <a:p>
            <a:r>
              <a:rPr lang="nl-NL" sz="1400"/>
              <a:t>Design patterns help model tests, other test can be modeled using same approach.</a:t>
            </a:r>
          </a:p>
          <a:p>
            <a:r>
              <a:rPr lang="nl-NL" sz="1400"/>
              <a:t>Causal perspective reference design…</a:t>
            </a:r>
          </a:p>
          <a:p>
            <a:r>
              <a:rPr lang="nl-NL" sz="1400"/>
              <a:t>(non)intervening decisions…</a:t>
            </a:r>
          </a:p>
        </p:txBody>
      </p:sp>
      <p:sp>
        <p:nvSpPr>
          <p:cNvPr id="9" name="Tekstvak 8">
            <a:extLst>
              <a:ext uri="{FF2B5EF4-FFF2-40B4-BE49-F238E27FC236}">
                <a16:creationId xmlns:a16="http://schemas.microsoft.com/office/drawing/2014/main" id="{D988EF00-B2F5-4F1E-37B1-81193525F1C4}"/>
              </a:ext>
            </a:extLst>
          </p:cNvPr>
          <p:cNvSpPr txBox="1"/>
          <p:nvPr/>
        </p:nvSpPr>
        <p:spPr>
          <a:xfrm>
            <a:off x="3297886" y="2648831"/>
            <a:ext cx="8173843" cy="523220"/>
          </a:xfrm>
          <a:prstGeom prst="rect">
            <a:avLst/>
          </a:prstGeom>
          <a:noFill/>
        </p:spPr>
        <p:txBody>
          <a:bodyPr wrap="square" rtlCol="0">
            <a:spAutoFit/>
          </a:bodyPr>
          <a:lstStyle/>
          <a:p>
            <a:r>
              <a:rPr lang="nl-NL" sz="1400"/>
              <a:t>First analyse causal structure of test and information needed for test. Next map to design patterns.</a:t>
            </a:r>
          </a:p>
          <a:p>
            <a:r>
              <a:rPr lang="nl-NL" sz="1400"/>
              <a:t>Alternative designs are possible but main structure </a:t>
            </a:r>
          </a:p>
        </p:txBody>
      </p:sp>
      <p:sp>
        <p:nvSpPr>
          <p:cNvPr id="13" name="Rechthoek 12">
            <a:extLst>
              <a:ext uri="{FF2B5EF4-FFF2-40B4-BE49-F238E27FC236}">
                <a16:creationId xmlns:a16="http://schemas.microsoft.com/office/drawing/2014/main" id="{A77F6886-A8EA-BBF5-7E1F-401F99B636FB}"/>
              </a:ext>
            </a:extLst>
          </p:cNvPr>
          <p:cNvSpPr/>
          <p:nvPr/>
        </p:nvSpPr>
        <p:spPr>
          <a:xfrm>
            <a:off x="991443" y="1601320"/>
            <a:ext cx="2085278" cy="78407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Design patterns</a:t>
            </a:r>
            <a:endParaRPr lang="nl-NL" sz="1400"/>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0877260" cy="1169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modelling overview</a:t>
            </a:r>
          </a:p>
          <a:p>
            <a:r>
              <a:rPr lang="nl-NL" sz="2400"/>
              <a:t>Design patterns, modeling and validation results</a:t>
            </a:r>
          </a:p>
        </p:txBody>
      </p:sp>
      <p:sp>
        <p:nvSpPr>
          <p:cNvPr id="2" name="Rechthoek 1">
            <a:extLst>
              <a:ext uri="{FF2B5EF4-FFF2-40B4-BE49-F238E27FC236}">
                <a16:creationId xmlns:a16="http://schemas.microsoft.com/office/drawing/2014/main" id="{234345D0-1C51-E571-0922-687CE0274AA7}"/>
              </a:ext>
            </a:extLst>
          </p:cNvPr>
          <p:cNvSpPr/>
          <p:nvPr/>
        </p:nvSpPr>
        <p:spPr>
          <a:xfrm>
            <a:off x="991443" y="2648831"/>
            <a:ext cx="2085278" cy="78016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Designing tests</a:t>
            </a:r>
          </a:p>
        </p:txBody>
      </p:sp>
      <p:sp>
        <p:nvSpPr>
          <p:cNvPr id="3" name="Tekstvak 2">
            <a:extLst>
              <a:ext uri="{FF2B5EF4-FFF2-40B4-BE49-F238E27FC236}">
                <a16:creationId xmlns:a16="http://schemas.microsoft.com/office/drawing/2014/main" id="{A4254DF1-BEEC-A9AC-080F-CCB98448A8BC}"/>
              </a:ext>
            </a:extLst>
          </p:cNvPr>
          <p:cNvSpPr txBox="1"/>
          <p:nvPr/>
        </p:nvSpPr>
        <p:spPr>
          <a:xfrm>
            <a:off x="3297887" y="4998826"/>
            <a:ext cx="8173843" cy="738664"/>
          </a:xfrm>
          <a:prstGeom prst="rect">
            <a:avLst/>
          </a:prstGeom>
          <a:noFill/>
        </p:spPr>
        <p:txBody>
          <a:bodyPr wrap="square" rtlCol="0">
            <a:spAutoFit/>
          </a:bodyPr>
          <a:lstStyle/>
          <a:p>
            <a:r>
              <a:rPr lang="nl-NL" sz="1400"/>
              <a:t>Should modeling be continued via test causal relation analysis + mapping to design patterns or is modeling decisions from perspective of stakeholders better.</a:t>
            </a:r>
          </a:p>
          <a:p>
            <a:r>
              <a:rPr lang="nl-NL" sz="1400"/>
              <a:t>Combining both approaches should be possible</a:t>
            </a:r>
          </a:p>
        </p:txBody>
      </p:sp>
      <p:sp>
        <p:nvSpPr>
          <p:cNvPr id="4" name="Rechthoek 3">
            <a:extLst>
              <a:ext uri="{FF2B5EF4-FFF2-40B4-BE49-F238E27FC236}">
                <a16:creationId xmlns:a16="http://schemas.microsoft.com/office/drawing/2014/main" id="{E9530246-4420-4365-C460-D80740D018D8}"/>
              </a:ext>
            </a:extLst>
          </p:cNvPr>
          <p:cNvSpPr/>
          <p:nvPr/>
        </p:nvSpPr>
        <p:spPr>
          <a:xfrm>
            <a:off x="991443" y="4998826"/>
            <a:ext cx="2085278" cy="116955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Path forward</a:t>
            </a:r>
          </a:p>
        </p:txBody>
      </p:sp>
      <p:sp>
        <p:nvSpPr>
          <p:cNvPr id="5" name="Tekstvak 4">
            <a:extLst>
              <a:ext uri="{FF2B5EF4-FFF2-40B4-BE49-F238E27FC236}">
                <a16:creationId xmlns:a16="http://schemas.microsoft.com/office/drawing/2014/main" id="{DE4D5C78-188B-0D24-97C9-AC8D1B893E3E}"/>
              </a:ext>
            </a:extLst>
          </p:cNvPr>
          <p:cNvSpPr txBox="1"/>
          <p:nvPr/>
        </p:nvSpPr>
        <p:spPr>
          <a:xfrm>
            <a:off x="3297887" y="3890134"/>
            <a:ext cx="8173843" cy="523220"/>
          </a:xfrm>
          <a:prstGeom prst="rect">
            <a:avLst/>
          </a:prstGeom>
          <a:noFill/>
        </p:spPr>
        <p:txBody>
          <a:bodyPr wrap="square" rtlCol="0">
            <a:spAutoFit/>
          </a:bodyPr>
          <a:lstStyle/>
          <a:p>
            <a:r>
              <a:rPr lang="nl-NL" sz="1400"/>
              <a:t>Validation showed causal mechanisms are found to be present. </a:t>
            </a:r>
          </a:p>
          <a:p>
            <a:r>
              <a:rPr lang="nl-NL" sz="1400"/>
              <a:t>Behavior easily changes with parameters.</a:t>
            </a:r>
          </a:p>
        </p:txBody>
      </p:sp>
      <p:sp>
        <p:nvSpPr>
          <p:cNvPr id="6" name="Rechthoek 5">
            <a:extLst>
              <a:ext uri="{FF2B5EF4-FFF2-40B4-BE49-F238E27FC236}">
                <a16:creationId xmlns:a16="http://schemas.microsoft.com/office/drawing/2014/main" id="{F2B0233F-BA5E-7867-BEA6-C8FD7F609962}"/>
              </a:ext>
            </a:extLst>
          </p:cNvPr>
          <p:cNvSpPr/>
          <p:nvPr/>
        </p:nvSpPr>
        <p:spPr>
          <a:xfrm>
            <a:off x="991443" y="3890134"/>
            <a:ext cx="2085278" cy="73866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Validation of design</a:t>
            </a:r>
          </a:p>
        </p:txBody>
      </p:sp>
      <p:sp>
        <p:nvSpPr>
          <p:cNvPr id="7" name="Rechthoek 6">
            <a:extLst>
              <a:ext uri="{FF2B5EF4-FFF2-40B4-BE49-F238E27FC236}">
                <a16:creationId xmlns:a16="http://schemas.microsoft.com/office/drawing/2014/main" id="{EFBE8023-C4AB-F907-1A28-B91E905254FF}"/>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Modeling type II test</a:t>
            </a:r>
            <a:endParaRPr lang="nl-NL" sz="1400">
              <a:solidFill>
                <a:schemeClr val="tx1"/>
              </a:solidFill>
            </a:endParaRPr>
          </a:p>
        </p:txBody>
      </p:sp>
    </p:spTree>
    <p:extLst>
      <p:ext uri="{BB962C8B-B14F-4D97-AF65-F5344CB8AC3E}">
        <p14:creationId xmlns:p14="http://schemas.microsoft.com/office/powerpoint/2010/main" val="1523226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1100D-4A59-838C-17A2-8E8D780512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DCEC7B9-D064-7BE1-E00E-60B9CEA1D612}"/>
              </a:ext>
            </a:extLst>
          </p:cNvPr>
          <p:cNvSpPr>
            <a:spLocks noGrp="1"/>
          </p:cNvSpPr>
          <p:nvPr>
            <p:ph type="ctrTitle"/>
          </p:nvPr>
        </p:nvSpPr>
        <p:spPr/>
        <p:style>
          <a:lnRef idx="3">
            <a:schemeClr val="lt1"/>
          </a:lnRef>
          <a:fillRef idx="1">
            <a:schemeClr val="accent2"/>
          </a:fillRef>
          <a:effectRef idx="1">
            <a:schemeClr val="accent2"/>
          </a:effectRef>
          <a:fontRef idx="minor">
            <a:schemeClr val="lt1"/>
          </a:fontRef>
        </p:style>
        <p:txBody>
          <a:bodyPr rtlCol="0" anchor="ctr">
            <a:normAutofit/>
          </a:bodyPr>
          <a:lstStyle/>
          <a:p>
            <a:r>
              <a:rPr lang="nl-NL">
                <a:solidFill>
                  <a:schemeClr val="lt1"/>
                </a:solidFill>
                <a:latin typeface="+mn-lt"/>
                <a:ea typeface="+mn-ea"/>
                <a:cs typeface="+mn-cs"/>
              </a:rPr>
              <a:t>Key challenge: root cause analysis</a:t>
            </a:r>
          </a:p>
        </p:txBody>
      </p:sp>
      <p:sp>
        <p:nvSpPr>
          <p:cNvPr id="3" name="Ondertitel 2">
            <a:extLst>
              <a:ext uri="{FF2B5EF4-FFF2-40B4-BE49-F238E27FC236}">
                <a16:creationId xmlns:a16="http://schemas.microsoft.com/office/drawing/2014/main" id="{1DA5A8BA-8FBB-8419-FBD1-064D47893D05}"/>
              </a:ext>
            </a:extLst>
          </p:cNvPr>
          <p:cNvSpPr>
            <a:spLocks noGrp="1"/>
          </p:cNvSpPr>
          <p:nvPr>
            <p:ph type="subTitle" idx="1"/>
          </p:nvPr>
        </p:nvSpPr>
        <p:spPr/>
        <p:txBody>
          <a:bodyPr/>
          <a:lstStyle/>
          <a:p>
            <a:r>
              <a:rPr lang="nl-NL" i="1"/>
              <a:t>…</a:t>
            </a:r>
          </a:p>
        </p:txBody>
      </p:sp>
    </p:spTree>
    <p:extLst>
      <p:ext uri="{BB962C8B-B14F-4D97-AF65-F5344CB8AC3E}">
        <p14:creationId xmlns:p14="http://schemas.microsoft.com/office/powerpoint/2010/main" val="2961239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DCC0-8C78-8C30-0506-0820A7D5CAC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40C7A07-F6F7-6AC0-7634-F9812E5D0690}"/>
              </a:ext>
            </a:extLst>
          </p:cNvPr>
          <p:cNvSpPr>
            <a:spLocks noGrp="1"/>
          </p:cNvSpPr>
          <p:nvPr>
            <p:ph idx="1"/>
          </p:nvPr>
        </p:nvSpPr>
        <p:spPr>
          <a:xfrm>
            <a:off x="838200" y="1598015"/>
            <a:ext cx="10515600" cy="4578948"/>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p>
        </p:txBody>
      </p:sp>
      <p:graphicFrame>
        <p:nvGraphicFramePr>
          <p:cNvPr id="4" name="Diagram 3">
            <a:extLst>
              <a:ext uri="{FF2B5EF4-FFF2-40B4-BE49-F238E27FC236}">
                <a16:creationId xmlns:a16="http://schemas.microsoft.com/office/drawing/2014/main" id="{899002E5-B7BC-0098-CFBD-7BB05D59AAFE}"/>
              </a:ext>
            </a:extLst>
          </p:cNvPr>
          <p:cNvGraphicFramePr/>
          <p:nvPr>
            <p:extLst>
              <p:ext uri="{D42A27DB-BD31-4B8C-83A1-F6EECF244321}">
                <p14:modId xmlns:p14="http://schemas.microsoft.com/office/powerpoint/2010/main" val="2199806615"/>
              </p:ext>
            </p:extLst>
          </p:nvPr>
        </p:nvGraphicFramePr>
        <p:xfrm>
          <a:off x="3720935" y="363187"/>
          <a:ext cx="5205350" cy="4142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751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922E3-3A8A-76CD-9888-94E70509DF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FBEBC2F-1DF9-8899-40AE-380EA51A7A16}"/>
              </a:ext>
            </a:extLst>
          </p:cNvPr>
          <p:cNvSpPr>
            <a:spLocks noGrp="1"/>
          </p:cNvSpPr>
          <p:nvPr>
            <p:ph type="title"/>
          </p:nvPr>
        </p:nvSpPr>
        <p:spPr/>
        <p:txBody>
          <a:bodyPr/>
          <a:lstStyle/>
          <a:p>
            <a:r>
              <a:rPr lang="nl-NL"/>
              <a:t> root cause analysis using myopic algorithm.</a:t>
            </a:r>
          </a:p>
        </p:txBody>
      </p:sp>
      <p:sp>
        <p:nvSpPr>
          <p:cNvPr id="3" name="Tijdelijke aanduiding voor inhoud 2">
            <a:extLst>
              <a:ext uri="{FF2B5EF4-FFF2-40B4-BE49-F238E27FC236}">
                <a16:creationId xmlns:a16="http://schemas.microsoft.com/office/drawing/2014/main" id="{4A699C33-39CE-715A-8666-D482CDF05B41}"/>
              </a:ext>
            </a:extLst>
          </p:cNvPr>
          <p:cNvSpPr>
            <a:spLocks noGrp="1"/>
          </p:cNvSpPr>
          <p:nvPr>
            <p:ph idx="1"/>
          </p:nvPr>
        </p:nvSpPr>
        <p:spPr/>
        <p:txBody>
          <a:bodyPr>
            <a:normAutofit fontScale="47500" lnSpcReduction="20000"/>
          </a:bodyPr>
          <a:lstStyle/>
          <a:p>
            <a:endParaRPr lang="nl-NL"/>
          </a:p>
          <a:p>
            <a:r>
              <a:rPr lang="nl-NL"/>
              <a:t>In section \ref{chapter.myopic.search}, the approach to automatically generate influence diagrams is applied to create a diagram for a small system. The structure of this Influence Diagram (ID) is based on the research by \cite{HTdiagnosis}. This contribution explores how the generated \acrshort{id} can be utilized for root cause analysis using a myopic search approach, making it exploratory in nature.</a:t>
            </a:r>
          </a:p>
          <a:p>
            <a:endParaRPr lang="nl-NL"/>
          </a:p>
          <a:p>
            <a:r>
              <a:rPr lang="nl-NL"/>
              <a:t>The steps include deriving the appropriate influence diagram structure, capturing the details of a specific system (a printer), and implementing the myopic algorithm. As demonstrated in section \ref{section.validation.design.myopic}, possible tests are organized in a convenient order, with the myopic algorithm suggesting the next best test. This indicates the feasibility of generating an ID for root cause analysis.</a:t>
            </a:r>
          </a:p>
          <a:p>
            <a:endParaRPr lang="nl-NL"/>
          </a:p>
          <a:p>
            <a:r>
              <a:rPr lang="nl-NL"/>
              <a:t>However, there are drawbacks. The inference engine must perform a separate run for each test and compare the results. As the model grows, this could present significant challenges in terms of computing power. Another limitation is that each test is restricted to a single component. In practice, some tests provide insights into multiple components simultaneously, especially for type II and type IV tests.</a:t>
            </a:r>
          </a:p>
          <a:p>
            <a:endParaRPr lang="nl-NL"/>
          </a:p>
          <a:p>
            <a:endParaRPr lang="nl-NL"/>
          </a:p>
          <a:p>
            <a:r>
              <a:rPr lang="nl-NL"/>
              <a:t>The contribution demonstrates that root cause analysis with an automatically generated influence diagram is possible. The solution requires additional programming to determine the best test. A more efficient approach would fully utilize the \acrshort{id}'s capabilities to determine the test order, eliminating the need for separate inference runs for each test and improving performance. This approach is detailed in the final contribution (see section \ref{section.exclusiveID.introduction}), where an ID is generated to determine the optimal test sequence without additional logic.</a:t>
            </a:r>
          </a:p>
          <a:p>
            <a:endParaRPr lang="nl-NL"/>
          </a:p>
        </p:txBody>
      </p:sp>
      <p:sp>
        <p:nvSpPr>
          <p:cNvPr id="4" name="Rechthoek 3">
            <a:extLst>
              <a:ext uri="{FF2B5EF4-FFF2-40B4-BE49-F238E27FC236}">
                <a16:creationId xmlns:a16="http://schemas.microsoft.com/office/drawing/2014/main" id="{6C7C67D6-8CE3-E058-B3BF-BCCB989C72CF}"/>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Root cause analysis</a:t>
            </a:r>
            <a:endParaRPr lang="nl-NL" sz="1400">
              <a:solidFill>
                <a:schemeClr val="tx1"/>
              </a:solidFill>
            </a:endParaRPr>
          </a:p>
        </p:txBody>
      </p:sp>
    </p:spTree>
    <p:extLst>
      <p:ext uri="{BB962C8B-B14F-4D97-AF65-F5344CB8AC3E}">
        <p14:creationId xmlns:p14="http://schemas.microsoft.com/office/powerpoint/2010/main" val="2061434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6B3CE-2D3C-2B99-0E32-6A8058B1FAA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D547CB2-A265-3618-80C0-603C21224154}"/>
              </a:ext>
            </a:extLst>
          </p:cNvPr>
          <p:cNvSpPr>
            <a:spLocks noGrp="1"/>
          </p:cNvSpPr>
          <p:nvPr>
            <p:ph type="title"/>
          </p:nvPr>
        </p:nvSpPr>
        <p:spPr/>
        <p:txBody>
          <a:bodyPr/>
          <a:lstStyle/>
          <a:p>
            <a:r>
              <a:rPr lang="nl-NL"/>
              <a:t>modeling tests as influence diagrams using simplified decision making.</a:t>
            </a:r>
          </a:p>
        </p:txBody>
      </p:sp>
      <p:sp>
        <p:nvSpPr>
          <p:cNvPr id="3" name="Tijdelijke aanduiding voor inhoud 2">
            <a:extLst>
              <a:ext uri="{FF2B5EF4-FFF2-40B4-BE49-F238E27FC236}">
                <a16:creationId xmlns:a16="http://schemas.microsoft.com/office/drawing/2014/main" id="{6B484FC0-495C-652B-2097-50609C9FAECF}"/>
              </a:ext>
            </a:extLst>
          </p:cNvPr>
          <p:cNvSpPr>
            <a:spLocks noGrp="1"/>
          </p:cNvSpPr>
          <p:nvPr>
            <p:ph idx="1"/>
          </p:nvPr>
        </p:nvSpPr>
        <p:spPr/>
        <p:txBody>
          <a:bodyPr>
            <a:normAutofit fontScale="70000" lnSpcReduction="20000"/>
          </a:bodyPr>
          <a:lstStyle/>
          <a:p>
            <a:pPr marL="0" indent="0">
              <a:buNone/>
            </a:pPr>
            <a:endParaRPr lang="nl-NL"/>
          </a:p>
          <a:p>
            <a:r>
              <a:rPr lang="nl-NL"/>
              <a:t>The final contribution in Chapter \ref{chapter.dedicatedID} utilizes the \acrfull{id} without additional programming to create a practical model. This model features a single decision node that queries, "What is the next test action?". All potential tests, whether observational or replacement, are modeled in response to this decision, and may apply to one or more components. Each component is associated with a utility table that governs the relevant tests and their expected utility.</a:t>
            </a:r>
          </a:p>
          <a:p>
            <a:endParaRPr lang="nl-NL"/>
          </a:p>
          <a:p>
            <a:r>
              <a:rPr lang="nl-NL"/>
              <a:t>The model's validation involved varying test costs, adjusting prior probabilities, and simulating a simple root cause analysis scenario. Based on these validations, the approach presents the sequence of tests logically.</a:t>
            </a:r>
          </a:p>
          <a:p>
            <a:endParaRPr lang="nl-NL"/>
          </a:p>
          <a:p>
            <a:r>
              <a:rPr lang="nl-NL"/>
              <a:t>This contribution focused on establishing an effective structure. Validation affirmed that the chosen \acrshort{id} structure is suitable for root cause analysis. Future research could explore the solution's scalability and investigate methods for planning multiple steps ahead.</a:t>
            </a:r>
          </a:p>
          <a:p>
            <a:endParaRPr lang="nl-NL"/>
          </a:p>
        </p:txBody>
      </p:sp>
      <p:sp>
        <p:nvSpPr>
          <p:cNvPr id="4" name="Rechthoek 3">
            <a:extLst>
              <a:ext uri="{FF2B5EF4-FFF2-40B4-BE49-F238E27FC236}">
                <a16:creationId xmlns:a16="http://schemas.microsoft.com/office/drawing/2014/main" id="{958FF466-5352-6F9A-58D3-5C95765B0112}"/>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Simplied decision making</a:t>
            </a:r>
            <a:endParaRPr lang="nl-NL" sz="1400">
              <a:solidFill>
                <a:schemeClr val="tx1"/>
              </a:solidFill>
            </a:endParaRPr>
          </a:p>
        </p:txBody>
      </p:sp>
    </p:spTree>
    <p:extLst>
      <p:ext uri="{BB962C8B-B14F-4D97-AF65-F5344CB8AC3E}">
        <p14:creationId xmlns:p14="http://schemas.microsoft.com/office/powerpoint/2010/main" val="4222079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A17C-9735-668D-214D-3884A853FC0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BCB38E8-5DC0-BBE2-95A0-A6A9E7AA91FA}"/>
              </a:ext>
            </a:extLst>
          </p:cNvPr>
          <p:cNvSpPr>
            <a:spLocks noGrp="1"/>
          </p:cNvSpPr>
          <p:nvPr>
            <p:ph type="title"/>
          </p:nvPr>
        </p:nvSpPr>
        <p:spPr/>
        <p:txBody>
          <a:bodyPr/>
          <a:lstStyle/>
          <a:p>
            <a:r>
              <a:rPr lang="nl-NL"/>
              <a:t>Future research</a:t>
            </a:r>
          </a:p>
        </p:txBody>
      </p:sp>
      <p:sp>
        <p:nvSpPr>
          <p:cNvPr id="3" name="Tijdelijke aanduiding voor inhoud 2">
            <a:extLst>
              <a:ext uri="{FF2B5EF4-FFF2-40B4-BE49-F238E27FC236}">
                <a16:creationId xmlns:a16="http://schemas.microsoft.com/office/drawing/2014/main" id="{A9810452-1A38-8115-5CF5-AF66B81D968C}"/>
              </a:ext>
            </a:extLst>
          </p:cNvPr>
          <p:cNvSpPr>
            <a:spLocks noGrp="1"/>
          </p:cNvSpPr>
          <p:nvPr>
            <p:ph idx="1"/>
          </p:nvPr>
        </p:nvSpPr>
        <p:spPr/>
        <p:txBody>
          <a:bodyPr>
            <a:normAutofit fontScale="47500" lnSpcReduction="20000"/>
          </a:bodyPr>
          <a:lstStyle/>
          <a:p>
            <a:endParaRPr lang="nl-NL"/>
          </a:p>
          <a:p>
            <a:r>
              <a:rPr lang="nl-NL"/>
              <a:t>This research presents an approach to automatically generate Influence Diagrams (IDs) based on structured knowledge and demonstrates the modeling of tests via influence diagrams. It also shows methods to perform optimal root cause analyses with the help of an \acrshort{id}, either through an algorithm or by modeling a central decision.</a:t>
            </a:r>
          </a:p>
          <a:p>
            <a:endParaRPr lang="nl-NL"/>
          </a:p>
          <a:p>
            <a:r>
              <a:rPr lang="nl-NL"/>
              <a:t>Future work should include simulating the automatic generation approach for much larger systems. While the approach is expected to remain effective, other challenges like diagram validation and performance issues might arise.</a:t>
            </a:r>
          </a:p>
          <a:p>
            <a:endParaRPr lang="nl-NL"/>
          </a:p>
          <a:p>
            <a:r>
              <a:rPr lang="nl-NL"/>
              <a:t>Previous research in high-tech system diagnostics used Bayesian Networks to model internal causal mechanisms of systems and tests. This study builds on this approach by modeling a type II test in the same way. Modeling other test types should be possible by reusing the presented design patterns and insights from designing the type II test. </a:t>
            </a:r>
          </a:p>
          <a:p>
            <a:endParaRPr lang="nl-NL"/>
          </a:p>
          <a:p>
            <a:r>
              <a:rPr lang="nl-NL"/>
              <a:t>Contribution four (see Chapter \ref{chapter.dedicatedID}) explored another modeling path, starting with a central decision to determine the next best action. This approach only models test elements relevant for the next best action. Combining the approaches of contributions 2 and 4 could be beneficial, integrating causal mechanisms with clear decision-making to aid service engineers.</a:t>
            </a:r>
          </a:p>
          <a:p>
            <a:endParaRPr lang="nl-NL"/>
          </a:p>
          <a:p>
            <a:r>
              <a:rPr lang="nl-NL"/>
              <a:t>As mentioned in Paragraph \ref{section.diagnostic-tests}, numerous combinations need to be considered before identifying the root cause of a malfunction. Further research could investigate the potential of using an \acrshort{id} to anticipate beyond the next round of testing, deriving the most efficient path.</a:t>
            </a:r>
          </a:p>
        </p:txBody>
      </p:sp>
      <p:sp>
        <p:nvSpPr>
          <p:cNvPr id="4" name="Rechthoek 3">
            <a:extLst>
              <a:ext uri="{FF2B5EF4-FFF2-40B4-BE49-F238E27FC236}">
                <a16:creationId xmlns:a16="http://schemas.microsoft.com/office/drawing/2014/main" id="{C3AB1CBB-FBD3-D492-B4E6-86C9AD28E401}"/>
              </a:ext>
            </a:extLst>
          </p:cNvPr>
          <p:cNvSpPr/>
          <p:nvPr/>
        </p:nvSpPr>
        <p:spPr>
          <a:xfrm>
            <a:off x="0" y="0"/>
            <a:ext cx="2777067" cy="276578"/>
          </a:xfrm>
          <a:prstGeom prst="rect">
            <a:avLst/>
          </a:prstGeom>
          <a:solidFill>
            <a:srgbClr val="FFFF00"/>
          </a:solidFill>
        </p:spPr>
        <p:style>
          <a:lnRef idx="3">
            <a:schemeClr val="lt1"/>
          </a:lnRef>
          <a:fillRef idx="1">
            <a:schemeClr val="accent2"/>
          </a:fillRef>
          <a:effectRef idx="1">
            <a:schemeClr val="accent2"/>
          </a:effectRef>
          <a:fontRef idx="minor">
            <a:schemeClr val="lt1"/>
          </a:fontRef>
        </p:style>
        <p:txBody>
          <a:bodyPr rtlCol="0" anchor="ctr"/>
          <a:lstStyle/>
          <a:p>
            <a:r>
              <a:rPr lang="nl-NL" sz="1400" err="1">
                <a:solidFill>
                  <a:schemeClr val="tx1"/>
                </a:solidFill>
              </a:rPr>
              <a:t>Conclusion + future research</a:t>
            </a:r>
            <a:endParaRPr lang="nl-NL" sz="1400">
              <a:solidFill>
                <a:schemeClr val="tx1"/>
              </a:solidFill>
            </a:endParaRPr>
          </a:p>
        </p:txBody>
      </p:sp>
    </p:spTree>
    <p:extLst>
      <p:ext uri="{BB962C8B-B14F-4D97-AF65-F5344CB8AC3E}">
        <p14:creationId xmlns:p14="http://schemas.microsoft.com/office/powerpoint/2010/main" val="2886645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58A53-3336-85AE-A6AC-506407459A5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05F4CE-52A0-7B2F-A356-1B0834830FE9}"/>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50350D6-A53A-8D88-1D7B-BE0A88805E02}"/>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50170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B0348E-1686-8D11-3F54-4592C32CB6EC}"/>
              </a:ext>
            </a:extLst>
          </p:cNvPr>
          <p:cNvSpPr>
            <a:spLocks noGrp="1"/>
          </p:cNvSpPr>
          <p:nvPr>
            <p:ph type="title"/>
          </p:nvPr>
        </p:nvSpPr>
        <p:spPr/>
        <p:txBody>
          <a:bodyPr/>
          <a:lstStyle/>
          <a:p>
            <a:r>
              <a:rPr lang="nl-NL" sz="6600"/>
              <a:t>Iteration 1: </a:t>
            </a:r>
            <a:br>
              <a:rPr lang="nl-NL"/>
            </a:br>
            <a:r>
              <a:rPr lang="nl-NL" sz="3600" err="1"/>
              <a:t>generating</a:t>
            </a:r>
            <a:r>
              <a:rPr lang="nl-NL" sz="3600"/>
              <a:t> influence diagram from </a:t>
            </a:r>
            <a:r>
              <a:rPr lang="nl-NL" sz="3600" err="1"/>
              <a:t>captured</a:t>
            </a:r>
            <a:r>
              <a:rPr lang="nl-NL" sz="3600"/>
              <a:t> knowledge</a:t>
            </a:r>
            <a:endParaRPr lang="nl-NL"/>
          </a:p>
        </p:txBody>
      </p:sp>
      <p:sp>
        <p:nvSpPr>
          <p:cNvPr id="5" name="Tijdelijke aanduiding voor tekst 4">
            <a:extLst>
              <a:ext uri="{FF2B5EF4-FFF2-40B4-BE49-F238E27FC236}">
                <a16:creationId xmlns:a16="http://schemas.microsoft.com/office/drawing/2014/main" id="{E6C11945-F087-1E3A-F2B8-4C76EB5D9EB7}"/>
              </a:ext>
            </a:extLst>
          </p:cNvPr>
          <p:cNvSpPr>
            <a:spLocks noGrp="1"/>
          </p:cNvSpPr>
          <p:nvPr>
            <p:ph type="body" idx="1"/>
          </p:nvPr>
        </p:nvSpPr>
        <p:spPr/>
        <p:txBody>
          <a:bodyPr>
            <a:normAutofit/>
          </a:bodyPr>
          <a:lstStyle/>
          <a:p>
            <a:r>
              <a:rPr lang="nl-NL" sz="1800"/>
              <a:t>Given prior research on high tech system </a:t>
            </a:r>
            <a:r>
              <a:rPr lang="nl-NL" sz="1800" err="1"/>
              <a:t>diagnotics</a:t>
            </a:r>
            <a:r>
              <a:rPr lang="nl-NL" sz="1800"/>
              <a:t> </a:t>
            </a:r>
            <a:r>
              <a:rPr lang="nl-NL" sz="1800" err="1"/>
              <a:t>can</a:t>
            </a:r>
            <a:r>
              <a:rPr lang="nl-NL" sz="1800"/>
              <a:t> we generate an influence diagram to support diagnostics?</a:t>
            </a:r>
          </a:p>
        </p:txBody>
      </p:sp>
    </p:spTree>
    <p:extLst>
      <p:ext uri="{BB962C8B-B14F-4D97-AF65-F5344CB8AC3E}">
        <p14:creationId xmlns:p14="http://schemas.microsoft.com/office/powerpoint/2010/main" val="3644868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1A7BACE5-68AB-043D-E43A-4E1C2B84CC42}"/>
              </a:ext>
            </a:extLst>
          </p:cNvPr>
          <p:cNvSpPr txBox="1"/>
          <p:nvPr/>
        </p:nvSpPr>
        <p:spPr>
          <a:xfrm>
            <a:off x="536883" y="2664858"/>
            <a:ext cx="2037179" cy="3739485"/>
          </a:xfrm>
          <a:prstGeom prst="rect">
            <a:avLst/>
          </a:prstGeom>
          <a:noFill/>
        </p:spPr>
        <p:txBody>
          <a:bodyPr wrap="square" rtlCol="0">
            <a:spAutoFit/>
          </a:bodyPr>
          <a:lstStyle/>
          <a:p>
            <a:r>
              <a:rPr lang="nl-NL" sz="1100"/>
              <a:t>Intro and approach </a:t>
            </a:r>
          </a:p>
          <a:p>
            <a:endParaRPr lang="nl-NL" sz="1100"/>
          </a:p>
          <a:p>
            <a:r>
              <a:rPr lang="nl-NL" sz="1100"/>
              <a:t>Goal </a:t>
            </a:r>
          </a:p>
          <a:p>
            <a:r>
              <a:rPr lang="nl-NL" sz="800" err="1"/>
              <a:t>explore</a:t>
            </a:r>
            <a:r>
              <a:rPr lang="nl-NL" sz="800"/>
              <a:t> </a:t>
            </a:r>
            <a:r>
              <a:rPr lang="nl-NL" sz="800" err="1"/>
              <a:t>generation</a:t>
            </a:r>
            <a:r>
              <a:rPr lang="nl-NL" sz="800"/>
              <a:t> of </a:t>
            </a:r>
            <a:r>
              <a:rPr lang="nl-NL" sz="800" err="1"/>
              <a:t>ID’s</a:t>
            </a:r>
            <a:endParaRPr lang="nl-NL" sz="800"/>
          </a:p>
          <a:p>
            <a:endParaRPr lang="nl-NL" sz="1100"/>
          </a:p>
          <a:p>
            <a:r>
              <a:rPr lang="nl-NL" sz="1100"/>
              <a:t>Scope</a:t>
            </a:r>
          </a:p>
          <a:p>
            <a:r>
              <a:rPr lang="nl-NL" sz="800"/>
              <a:t>Small system</a:t>
            </a:r>
            <a:endParaRPr lang="nl-NL" sz="1100"/>
          </a:p>
          <a:p>
            <a:endParaRPr lang="nl-NL" sz="1100"/>
          </a:p>
          <a:p>
            <a:r>
              <a:rPr lang="nl-NL" sz="1100"/>
              <a:t>Stakeholder </a:t>
            </a:r>
            <a:r>
              <a:rPr lang="nl-NL" sz="1100" err="1"/>
              <a:t>Improvements</a:t>
            </a:r>
            <a:r>
              <a:rPr lang="nl-NL" sz="1100"/>
              <a:t> </a:t>
            </a:r>
          </a:p>
          <a:p>
            <a:r>
              <a:rPr lang="nl-NL" sz="800" err="1"/>
              <a:t>Intuition</a:t>
            </a:r>
            <a:endParaRPr lang="nl-NL" sz="1100"/>
          </a:p>
          <a:p>
            <a:endParaRPr lang="nl-NL" sz="1100"/>
          </a:p>
          <a:p>
            <a:r>
              <a:rPr lang="nl-NL" sz="1100"/>
              <a:t>Research </a:t>
            </a:r>
            <a:r>
              <a:rPr lang="nl-NL" sz="1100" err="1"/>
              <a:t>questions</a:t>
            </a:r>
            <a:endParaRPr lang="nl-NL" sz="1100"/>
          </a:p>
          <a:p>
            <a:r>
              <a:rPr lang="nl-NL" sz="800"/>
              <a:t>System </a:t>
            </a:r>
            <a:r>
              <a:rPr lang="nl-NL" sz="800" err="1"/>
              <a:t>description</a:t>
            </a:r>
            <a:r>
              <a:rPr lang="nl-NL" sz="800"/>
              <a:t>?</a:t>
            </a:r>
          </a:p>
          <a:p>
            <a:r>
              <a:rPr lang="nl-NL" sz="800"/>
              <a:t>Model system, tests, </a:t>
            </a:r>
            <a:r>
              <a:rPr lang="nl-NL" sz="800" err="1"/>
              <a:t>repairs</a:t>
            </a:r>
            <a:r>
              <a:rPr lang="nl-NL" sz="800"/>
              <a:t>?</a:t>
            </a:r>
          </a:p>
          <a:p>
            <a:r>
              <a:rPr lang="nl-NL" sz="800"/>
              <a:t>Steps to generate?</a:t>
            </a:r>
          </a:p>
          <a:p>
            <a:r>
              <a:rPr lang="nl-NL" sz="800"/>
              <a:t>How to </a:t>
            </a:r>
            <a:r>
              <a:rPr lang="nl-NL" sz="800" err="1"/>
              <a:t>validate</a:t>
            </a:r>
            <a:r>
              <a:rPr lang="nl-NL" sz="800"/>
              <a:t> </a:t>
            </a:r>
            <a:r>
              <a:rPr lang="nl-NL" sz="800" err="1"/>
              <a:t>resulting</a:t>
            </a:r>
            <a:r>
              <a:rPr lang="nl-NL" sz="800"/>
              <a:t> diagram?</a:t>
            </a:r>
          </a:p>
          <a:p>
            <a:endParaRPr lang="nl-NL" sz="1100"/>
          </a:p>
          <a:p>
            <a:r>
              <a:rPr lang="nl-NL" sz="1100"/>
              <a:t>Approach</a:t>
            </a:r>
          </a:p>
          <a:p>
            <a:r>
              <a:rPr lang="nl-NL" sz="800"/>
              <a:t>Wieringa’s engineering </a:t>
            </a:r>
            <a:r>
              <a:rPr lang="nl-NL" sz="800" err="1"/>
              <a:t>cycle</a:t>
            </a:r>
            <a:endParaRPr lang="nl-NL" sz="800"/>
          </a:p>
          <a:p>
            <a:endParaRPr lang="nl-NL" sz="1100"/>
          </a:p>
          <a:p>
            <a:r>
              <a:rPr lang="nl-NL" sz="1100"/>
              <a:t>Contents of iteration</a:t>
            </a:r>
          </a:p>
          <a:p>
            <a:r>
              <a:rPr lang="nl-NL" sz="800"/>
              <a:t>Topics in iteration</a:t>
            </a:r>
          </a:p>
          <a:p>
            <a:endParaRPr lang="nl-NL" sz="1100"/>
          </a:p>
          <a:p>
            <a:endParaRPr lang="nl-NL" sz="1100"/>
          </a:p>
        </p:txBody>
      </p:sp>
      <p:sp>
        <p:nvSpPr>
          <p:cNvPr id="5" name="Tekstvak 4">
            <a:extLst>
              <a:ext uri="{FF2B5EF4-FFF2-40B4-BE49-F238E27FC236}">
                <a16:creationId xmlns:a16="http://schemas.microsoft.com/office/drawing/2014/main" id="{5ABA2A83-692E-B404-B4F1-4A24854DC5DB}"/>
              </a:ext>
            </a:extLst>
          </p:cNvPr>
          <p:cNvSpPr txBox="1"/>
          <p:nvPr/>
        </p:nvSpPr>
        <p:spPr>
          <a:xfrm>
            <a:off x="2814953" y="2660514"/>
            <a:ext cx="2085279" cy="2846933"/>
          </a:xfrm>
          <a:prstGeom prst="rect">
            <a:avLst/>
          </a:prstGeom>
          <a:noFill/>
        </p:spPr>
        <p:txBody>
          <a:bodyPr wrap="square" rtlCol="0">
            <a:spAutoFit/>
          </a:bodyPr>
          <a:lstStyle/>
          <a:p>
            <a:r>
              <a:rPr lang="nl-NL" sz="1100"/>
              <a:t>Approach </a:t>
            </a:r>
          </a:p>
          <a:p>
            <a:r>
              <a:rPr lang="nl-NL" sz="800" err="1"/>
              <a:t>Conceptual</a:t>
            </a:r>
            <a:r>
              <a:rPr lang="nl-NL" sz="800"/>
              <a:t> model </a:t>
            </a:r>
            <a:r>
              <a:rPr lang="nl-NL" sz="800" err="1"/>
              <a:t>problem</a:t>
            </a:r>
            <a:r>
              <a:rPr lang="nl-NL" sz="800"/>
              <a:t> context</a:t>
            </a:r>
          </a:p>
          <a:p>
            <a:endParaRPr lang="nl-NL" sz="1100"/>
          </a:p>
          <a:p>
            <a:r>
              <a:rPr lang="nl-NL" sz="1100" err="1"/>
              <a:t>Key</a:t>
            </a:r>
            <a:r>
              <a:rPr lang="nl-NL" sz="1100"/>
              <a:t> stakeholder </a:t>
            </a:r>
            <a:r>
              <a:rPr lang="nl-NL" sz="1100" err="1"/>
              <a:t>improvements</a:t>
            </a:r>
            <a:endParaRPr lang="nl-NL" sz="1100"/>
          </a:p>
          <a:p>
            <a:r>
              <a:rPr lang="nl-NL" sz="800"/>
              <a:t>Per stakeholder</a:t>
            </a:r>
          </a:p>
          <a:p>
            <a:endParaRPr lang="nl-NL" sz="1100"/>
          </a:p>
          <a:p>
            <a:r>
              <a:rPr lang="nl-NL" sz="1100"/>
              <a:t>Prior knowledge</a:t>
            </a:r>
          </a:p>
          <a:p>
            <a:r>
              <a:rPr lang="nl-NL" sz="800"/>
              <a:t>TNO-ESI: MBD, System, BN</a:t>
            </a:r>
          </a:p>
          <a:p>
            <a:r>
              <a:rPr lang="nl-NL" sz="800" err="1"/>
              <a:t>Beurskens</a:t>
            </a:r>
            <a:r>
              <a:rPr lang="nl-NL" sz="800"/>
              <a:t>: ID </a:t>
            </a:r>
            <a:r>
              <a:rPr lang="nl-NL" sz="800" err="1"/>
              <a:t>for</a:t>
            </a:r>
            <a:r>
              <a:rPr lang="nl-NL" sz="800"/>
              <a:t> HT systems</a:t>
            </a:r>
          </a:p>
          <a:p>
            <a:r>
              <a:rPr lang="nl-NL" sz="800" err="1"/>
              <a:t>Kjearulff</a:t>
            </a:r>
            <a:r>
              <a:rPr lang="nl-NL" sz="800"/>
              <a:t>: OO ID </a:t>
            </a:r>
            <a:r>
              <a:rPr lang="nl-NL" sz="800" err="1"/>
              <a:t>construction</a:t>
            </a:r>
            <a:endParaRPr lang="nl-NL" sz="800"/>
          </a:p>
          <a:p>
            <a:endParaRPr lang="nl-NL" sz="1100"/>
          </a:p>
          <a:p>
            <a:r>
              <a:rPr lang="nl-NL" sz="1100" err="1"/>
              <a:t>Validate</a:t>
            </a:r>
            <a:r>
              <a:rPr lang="nl-NL" sz="1100"/>
              <a:t> ID</a:t>
            </a:r>
          </a:p>
          <a:p>
            <a:r>
              <a:rPr lang="nl-NL" sz="800">
                <a:solidFill>
                  <a:srgbClr val="FF0000"/>
                </a:solidFill>
              </a:rPr>
              <a:t>Unit </a:t>
            </a:r>
            <a:r>
              <a:rPr lang="nl-NL" sz="800" err="1">
                <a:solidFill>
                  <a:srgbClr val="FF0000"/>
                </a:solidFill>
              </a:rPr>
              <a:t>testing</a:t>
            </a:r>
            <a:endParaRPr lang="nl-NL" sz="800">
              <a:solidFill>
                <a:srgbClr val="FF0000"/>
              </a:solidFill>
            </a:endParaRPr>
          </a:p>
          <a:p>
            <a:endParaRPr lang="nl-NL" sz="800"/>
          </a:p>
          <a:p>
            <a:r>
              <a:rPr lang="nl-NL" sz="1100"/>
              <a:t>Software </a:t>
            </a:r>
          </a:p>
          <a:p>
            <a:r>
              <a:rPr lang="nl-NL" sz="800" err="1">
                <a:solidFill>
                  <a:srgbClr val="FF0000"/>
                </a:solidFill>
              </a:rPr>
              <a:t>todo</a:t>
            </a:r>
            <a:endParaRPr lang="nl-NL" sz="800">
              <a:solidFill>
                <a:srgbClr val="FF0000"/>
              </a:solidFill>
            </a:endParaRPr>
          </a:p>
          <a:p>
            <a:endParaRPr lang="nl-NL" sz="800"/>
          </a:p>
          <a:p>
            <a:endParaRPr lang="nl-NL" sz="800"/>
          </a:p>
          <a:p>
            <a:endParaRPr lang="nl-NL" sz="1100"/>
          </a:p>
        </p:txBody>
      </p:sp>
      <p:sp>
        <p:nvSpPr>
          <p:cNvPr id="6" name="Rechthoek 5">
            <a:extLst>
              <a:ext uri="{FF2B5EF4-FFF2-40B4-BE49-F238E27FC236}">
                <a16:creationId xmlns:a16="http://schemas.microsoft.com/office/drawing/2014/main" id="{12BDBAD9-B752-9DA4-65C4-65FFCCCFA1C9}"/>
              </a:ext>
            </a:extLst>
          </p:cNvPr>
          <p:cNvSpPr/>
          <p:nvPr/>
        </p:nvSpPr>
        <p:spPr>
          <a:xfrm>
            <a:off x="536883" y="1566895"/>
            <a:ext cx="2085278" cy="74981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Research </a:t>
            </a:r>
            <a:r>
              <a:rPr lang="nl-NL" sz="1400" err="1"/>
              <a:t>questions</a:t>
            </a:r>
            <a:r>
              <a:rPr lang="nl-NL" sz="1400"/>
              <a:t> </a:t>
            </a:r>
          </a:p>
        </p:txBody>
      </p:sp>
      <p:sp>
        <p:nvSpPr>
          <p:cNvPr id="7" name="Rechthoek 6">
            <a:extLst>
              <a:ext uri="{FF2B5EF4-FFF2-40B4-BE49-F238E27FC236}">
                <a16:creationId xmlns:a16="http://schemas.microsoft.com/office/drawing/2014/main" id="{513D6D32-1717-8AE5-DFB1-6C1A45F9DA7C}"/>
              </a:ext>
            </a:extLst>
          </p:cNvPr>
          <p:cNvSpPr/>
          <p:nvPr/>
        </p:nvSpPr>
        <p:spPr>
          <a:xfrm>
            <a:off x="2814954" y="1566894"/>
            <a:ext cx="2085278" cy="74981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err="1"/>
              <a:t>Improvement</a:t>
            </a:r>
            <a:r>
              <a:rPr lang="nl-NL" sz="1400"/>
              <a:t> </a:t>
            </a:r>
            <a:r>
              <a:rPr lang="nl-NL" sz="1400" err="1"/>
              <a:t>investigations</a:t>
            </a:r>
            <a:endParaRPr lang="nl-NL" sz="1400"/>
          </a:p>
        </p:txBody>
      </p:sp>
      <p:sp>
        <p:nvSpPr>
          <p:cNvPr id="8" name="Tekstvak 7">
            <a:extLst>
              <a:ext uri="{FF2B5EF4-FFF2-40B4-BE49-F238E27FC236}">
                <a16:creationId xmlns:a16="http://schemas.microsoft.com/office/drawing/2014/main" id="{5B4AB1DA-F1E2-3140-52DC-1DED4938E18F}"/>
              </a:ext>
            </a:extLst>
          </p:cNvPr>
          <p:cNvSpPr txBox="1"/>
          <p:nvPr/>
        </p:nvSpPr>
        <p:spPr>
          <a:xfrm>
            <a:off x="5093026" y="2671174"/>
            <a:ext cx="2085278" cy="2462213"/>
          </a:xfrm>
          <a:prstGeom prst="rect">
            <a:avLst/>
          </a:prstGeom>
          <a:noFill/>
        </p:spPr>
        <p:txBody>
          <a:bodyPr wrap="square" rtlCol="0">
            <a:spAutoFit/>
          </a:bodyPr>
          <a:lstStyle/>
          <a:p>
            <a:r>
              <a:rPr lang="nl-NL" sz="1100"/>
              <a:t>Approach </a:t>
            </a:r>
          </a:p>
          <a:p>
            <a:r>
              <a:rPr lang="nl-NL" sz="800"/>
              <a:t>Treatment </a:t>
            </a:r>
            <a:r>
              <a:rPr lang="nl-NL" sz="800" err="1"/>
              <a:t>requirements</a:t>
            </a:r>
            <a:endParaRPr lang="nl-NL" sz="800"/>
          </a:p>
          <a:p>
            <a:r>
              <a:rPr lang="nl-NL" sz="800"/>
              <a:t>Design </a:t>
            </a:r>
            <a:r>
              <a:rPr lang="nl-NL" sz="800" err="1"/>
              <a:t>decisions</a:t>
            </a:r>
            <a:r>
              <a:rPr lang="nl-NL" sz="800"/>
              <a:t>: </a:t>
            </a:r>
            <a:r>
              <a:rPr lang="nl-NL" sz="800" err="1"/>
              <a:t>modelling</a:t>
            </a:r>
            <a:r>
              <a:rPr lang="nl-NL" sz="800"/>
              <a:t> / </a:t>
            </a:r>
            <a:r>
              <a:rPr lang="nl-NL" sz="800" err="1"/>
              <a:t>generation</a:t>
            </a:r>
            <a:endParaRPr lang="nl-NL" sz="800"/>
          </a:p>
          <a:p>
            <a:endParaRPr lang="nl-NL" sz="1100"/>
          </a:p>
          <a:p>
            <a:r>
              <a:rPr lang="nl-NL" sz="1100" err="1"/>
              <a:t>Requirements</a:t>
            </a:r>
            <a:r>
              <a:rPr lang="nl-NL" sz="1100"/>
              <a:t> </a:t>
            </a:r>
            <a:r>
              <a:rPr lang="nl-NL" sz="1100" err="1"/>
              <a:t>modelling</a:t>
            </a:r>
            <a:endParaRPr lang="nl-NL" sz="1100"/>
          </a:p>
          <a:p>
            <a:r>
              <a:rPr lang="nl-NL" sz="800"/>
              <a:t>System </a:t>
            </a:r>
            <a:r>
              <a:rPr lang="nl-NL" sz="800" err="1"/>
              <a:t>structure</a:t>
            </a:r>
            <a:r>
              <a:rPr lang="nl-NL" sz="800"/>
              <a:t> + </a:t>
            </a:r>
            <a:r>
              <a:rPr lang="nl-NL" sz="800" err="1"/>
              <a:t>behavior</a:t>
            </a:r>
            <a:endParaRPr lang="nl-NL" sz="800"/>
          </a:p>
          <a:p>
            <a:r>
              <a:rPr lang="nl-NL" sz="800" err="1"/>
              <a:t>Observe</a:t>
            </a:r>
            <a:r>
              <a:rPr lang="nl-NL" sz="800"/>
              <a:t> / </a:t>
            </a:r>
            <a:r>
              <a:rPr lang="nl-NL" sz="800" err="1"/>
              <a:t>replace</a:t>
            </a:r>
            <a:r>
              <a:rPr lang="nl-NL" sz="800"/>
              <a:t> test</a:t>
            </a:r>
          </a:p>
          <a:p>
            <a:r>
              <a:rPr lang="nl-NL" sz="800" err="1"/>
              <a:t>Evaluating</a:t>
            </a:r>
            <a:r>
              <a:rPr lang="nl-NL" sz="800"/>
              <a:t> </a:t>
            </a:r>
            <a:r>
              <a:rPr lang="nl-NL" sz="800" err="1"/>
              <a:t>requirements</a:t>
            </a:r>
            <a:endParaRPr lang="nl-NL" sz="1100"/>
          </a:p>
          <a:p>
            <a:endParaRPr lang="nl-NL" sz="1100"/>
          </a:p>
          <a:p>
            <a:r>
              <a:rPr lang="nl-NL" sz="1100"/>
              <a:t>ID </a:t>
            </a:r>
            <a:r>
              <a:rPr lang="nl-NL" sz="1100" err="1"/>
              <a:t>generation</a:t>
            </a:r>
            <a:endParaRPr lang="nl-NL" sz="1100"/>
          </a:p>
          <a:p>
            <a:r>
              <a:rPr lang="nl-NL" sz="800"/>
              <a:t>Discovery via prototype</a:t>
            </a:r>
          </a:p>
          <a:p>
            <a:r>
              <a:rPr lang="nl-NL" sz="800"/>
              <a:t>OOPN</a:t>
            </a:r>
          </a:p>
          <a:p>
            <a:r>
              <a:rPr lang="nl-NL" sz="800"/>
              <a:t>Information model in software</a:t>
            </a:r>
          </a:p>
          <a:p>
            <a:r>
              <a:rPr lang="nl-NL" sz="800" err="1"/>
              <a:t>requirements</a:t>
            </a:r>
            <a:endParaRPr lang="nl-NL" sz="800"/>
          </a:p>
          <a:p>
            <a:r>
              <a:rPr lang="nl-NL" sz="800" err="1">
                <a:solidFill>
                  <a:srgbClr val="FF0000"/>
                </a:solidFill>
              </a:rPr>
              <a:t>Evaluating</a:t>
            </a:r>
            <a:r>
              <a:rPr lang="nl-NL" sz="800">
                <a:solidFill>
                  <a:srgbClr val="FF0000"/>
                </a:solidFill>
              </a:rPr>
              <a:t> </a:t>
            </a:r>
            <a:r>
              <a:rPr lang="nl-NL" sz="800" err="1">
                <a:solidFill>
                  <a:srgbClr val="FF0000"/>
                </a:solidFill>
              </a:rPr>
              <a:t>requirements</a:t>
            </a:r>
            <a:endParaRPr lang="nl-NL" sz="800">
              <a:solidFill>
                <a:srgbClr val="FF0000"/>
              </a:solidFill>
            </a:endParaRPr>
          </a:p>
          <a:p>
            <a:endParaRPr lang="nl-NL" sz="800"/>
          </a:p>
          <a:p>
            <a:endParaRPr lang="nl-NL" sz="1100"/>
          </a:p>
        </p:txBody>
      </p:sp>
      <p:sp>
        <p:nvSpPr>
          <p:cNvPr id="9" name="Rechthoek 8">
            <a:extLst>
              <a:ext uri="{FF2B5EF4-FFF2-40B4-BE49-F238E27FC236}">
                <a16:creationId xmlns:a16="http://schemas.microsoft.com/office/drawing/2014/main" id="{4644A5B1-E242-42C7-7936-B66C5D06FADF}"/>
              </a:ext>
            </a:extLst>
          </p:cNvPr>
          <p:cNvSpPr/>
          <p:nvPr/>
        </p:nvSpPr>
        <p:spPr>
          <a:xfrm>
            <a:off x="5093025" y="1566894"/>
            <a:ext cx="2085278" cy="74981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Design and </a:t>
            </a:r>
            <a:r>
              <a:rPr lang="nl-NL" sz="1400" err="1"/>
              <a:t>develop</a:t>
            </a:r>
            <a:endParaRPr lang="nl-NL" sz="1400"/>
          </a:p>
        </p:txBody>
      </p:sp>
      <p:sp>
        <p:nvSpPr>
          <p:cNvPr id="10" name="Tekstvak 9">
            <a:extLst>
              <a:ext uri="{FF2B5EF4-FFF2-40B4-BE49-F238E27FC236}">
                <a16:creationId xmlns:a16="http://schemas.microsoft.com/office/drawing/2014/main" id="{ADF00546-7F24-CF5D-1BA3-83C3B22D35BC}"/>
              </a:ext>
            </a:extLst>
          </p:cNvPr>
          <p:cNvSpPr txBox="1"/>
          <p:nvPr/>
        </p:nvSpPr>
        <p:spPr>
          <a:xfrm>
            <a:off x="7371096" y="2702400"/>
            <a:ext cx="2085277" cy="430887"/>
          </a:xfrm>
          <a:prstGeom prst="rect">
            <a:avLst/>
          </a:prstGeom>
          <a:noFill/>
        </p:spPr>
        <p:txBody>
          <a:bodyPr wrap="square" rtlCol="0">
            <a:spAutoFit/>
          </a:bodyPr>
          <a:lstStyle/>
          <a:p>
            <a:r>
              <a:rPr lang="nl-NL" sz="1100" err="1">
                <a:solidFill>
                  <a:srgbClr val="FF0000"/>
                </a:solidFill>
              </a:rPr>
              <a:t>Validation</a:t>
            </a:r>
            <a:r>
              <a:rPr lang="nl-NL" sz="1100">
                <a:solidFill>
                  <a:srgbClr val="FF0000"/>
                </a:solidFill>
              </a:rPr>
              <a:t> </a:t>
            </a:r>
          </a:p>
          <a:p>
            <a:r>
              <a:rPr lang="nl-NL" sz="1100">
                <a:solidFill>
                  <a:srgbClr val="FF0000"/>
                </a:solidFill>
              </a:rPr>
              <a:t>…</a:t>
            </a:r>
          </a:p>
        </p:txBody>
      </p:sp>
      <p:sp>
        <p:nvSpPr>
          <p:cNvPr id="11" name="Rechthoek 10">
            <a:extLst>
              <a:ext uri="{FF2B5EF4-FFF2-40B4-BE49-F238E27FC236}">
                <a16:creationId xmlns:a16="http://schemas.microsoft.com/office/drawing/2014/main" id="{78AD4623-F01F-389A-0E6E-48DC676C9766}"/>
              </a:ext>
            </a:extLst>
          </p:cNvPr>
          <p:cNvSpPr/>
          <p:nvPr/>
        </p:nvSpPr>
        <p:spPr>
          <a:xfrm>
            <a:off x="7371096" y="1566894"/>
            <a:ext cx="2085278" cy="7498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err="1"/>
              <a:t>Validation</a:t>
            </a:r>
            <a:endParaRPr lang="nl-NL" sz="1400"/>
          </a:p>
        </p:txBody>
      </p:sp>
      <p:sp>
        <p:nvSpPr>
          <p:cNvPr id="12" name="Titel 3">
            <a:extLst>
              <a:ext uri="{FF2B5EF4-FFF2-40B4-BE49-F238E27FC236}">
                <a16:creationId xmlns:a16="http://schemas.microsoft.com/office/drawing/2014/main" id="{030ED95C-6A62-476E-8403-DCC6D6DD4FAD}"/>
              </a:ext>
            </a:extLst>
          </p:cNvPr>
          <p:cNvSpPr txBox="1">
            <a:spLocks/>
          </p:cNvSpPr>
          <p:nvPr/>
        </p:nvSpPr>
        <p:spPr>
          <a:xfrm>
            <a:off x="808462" y="168329"/>
            <a:ext cx="11223704" cy="116955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Generating influence diagram from </a:t>
            </a:r>
            <a:r>
              <a:rPr lang="nl-NL" err="1"/>
              <a:t>captured</a:t>
            </a:r>
            <a:r>
              <a:rPr lang="nl-NL"/>
              <a:t> knowledge</a:t>
            </a:r>
            <a:br>
              <a:rPr lang="nl-NL"/>
            </a:br>
            <a:r>
              <a:rPr lang="nl-NL" sz="2400"/>
              <a:t>Contents of iteration 1 in </a:t>
            </a:r>
            <a:r>
              <a:rPr lang="nl-NL" sz="2400" err="1"/>
              <a:t>overleaf</a:t>
            </a:r>
            <a:r>
              <a:rPr lang="nl-NL" sz="2400"/>
              <a:t> + </a:t>
            </a:r>
            <a:r>
              <a:rPr lang="nl-NL" sz="2400" err="1"/>
              <a:t>todo</a:t>
            </a:r>
            <a:endParaRPr lang="nl-NL" sz="2400"/>
          </a:p>
        </p:txBody>
      </p:sp>
      <p:sp>
        <p:nvSpPr>
          <p:cNvPr id="14" name="Tekstvak 13">
            <a:extLst>
              <a:ext uri="{FF2B5EF4-FFF2-40B4-BE49-F238E27FC236}">
                <a16:creationId xmlns:a16="http://schemas.microsoft.com/office/drawing/2014/main" id="{4C8EBE4A-DF13-5D65-7B2E-5C2C44ABB68E}"/>
              </a:ext>
            </a:extLst>
          </p:cNvPr>
          <p:cNvSpPr txBox="1"/>
          <p:nvPr/>
        </p:nvSpPr>
        <p:spPr>
          <a:xfrm>
            <a:off x="9649165" y="2702400"/>
            <a:ext cx="2085277" cy="769441"/>
          </a:xfrm>
          <a:prstGeom prst="rect">
            <a:avLst/>
          </a:prstGeom>
          <a:noFill/>
        </p:spPr>
        <p:txBody>
          <a:bodyPr wrap="square" rtlCol="0">
            <a:spAutoFit/>
          </a:bodyPr>
          <a:lstStyle/>
          <a:p>
            <a:r>
              <a:rPr lang="nl-NL" sz="1100" err="1">
                <a:solidFill>
                  <a:srgbClr val="FF0000"/>
                </a:solidFill>
              </a:rPr>
              <a:t>Insights</a:t>
            </a:r>
            <a:r>
              <a:rPr lang="nl-NL" sz="1100">
                <a:solidFill>
                  <a:srgbClr val="FF0000"/>
                </a:solidFill>
              </a:rPr>
              <a:t>, </a:t>
            </a:r>
          </a:p>
          <a:p>
            <a:r>
              <a:rPr lang="nl-NL" sz="1100">
                <a:solidFill>
                  <a:srgbClr val="FF0000"/>
                </a:solidFill>
              </a:rPr>
              <a:t>Learning</a:t>
            </a:r>
          </a:p>
          <a:p>
            <a:r>
              <a:rPr lang="nl-NL" sz="1100">
                <a:solidFill>
                  <a:srgbClr val="FF0000"/>
                </a:solidFill>
              </a:rPr>
              <a:t>Next steps</a:t>
            </a:r>
            <a:r>
              <a:rPr lang="nl-NL" sz="1100"/>
              <a:t>	</a:t>
            </a:r>
          </a:p>
          <a:p>
            <a:endParaRPr lang="nl-NL" sz="1100"/>
          </a:p>
        </p:txBody>
      </p:sp>
      <p:sp>
        <p:nvSpPr>
          <p:cNvPr id="15" name="Rechthoek 14">
            <a:extLst>
              <a:ext uri="{FF2B5EF4-FFF2-40B4-BE49-F238E27FC236}">
                <a16:creationId xmlns:a16="http://schemas.microsoft.com/office/drawing/2014/main" id="{DF54D063-04DC-00A2-B0A6-9F51C723B84E}"/>
              </a:ext>
            </a:extLst>
          </p:cNvPr>
          <p:cNvSpPr/>
          <p:nvPr/>
        </p:nvSpPr>
        <p:spPr>
          <a:xfrm>
            <a:off x="9649167" y="1576746"/>
            <a:ext cx="2085278" cy="749814"/>
          </a:xfrm>
          <a:prstGeom prst="rect">
            <a:avLst/>
          </a:prstGeom>
          <a:solidFill>
            <a:schemeClr val="bg2">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Evaluation</a:t>
            </a:r>
          </a:p>
        </p:txBody>
      </p:sp>
      <p:sp>
        <p:nvSpPr>
          <p:cNvPr id="2" name="Rechthoek 1">
            <a:extLst>
              <a:ext uri="{FF2B5EF4-FFF2-40B4-BE49-F238E27FC236}">
                <a16:creationId xmlns:a16="http://schemas.microsoft.com/office/drawing/2014/main" id="{CE18DA63-D528-89E7-9FA1-F0EF9CF6280B}"/>
              </a:ext>
            </a:extLst>
          </p:cNvPr>
          <p:cNvSpPr/>
          <p:nvPr/>
        </p:nvSpPr>
        <p:spPr>
          <a:xfrm>
            <a:off x="11679980" y="0"/>
            <a:ext cx="1753797" cy="930658"/>
          </a:xfrm>
          <a:prstGeom prst="rec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nl-NL" sz="800">
                <a:solidFill>
                  <a:schemeClr val="tx1"/>
                </a:solidFill>
              </a:rPr>
              <a:t>Meer over knowledge </a:t>
            </a:r>
            <a:r>
              <a:rPr lang="nl-NL" sz="800" err="1">
                <a:solidFill>
                  <a:schemeClr val="tx1"/>
                </a:solidFill>
              </a:rPr>
              <a:t>capturing</a:t>
            </a:r>
            <a:r>
              <a:rPr lang="nl-NL" sz="800">
                <a:solidFill>
                  <a:schemeClr val="tx1"/>
                </a:solidFill>
              </a:rPr>
              <a:t>?</a:t>
            </a:r>
          </a:p>
          <a:p>
            <a:r>
              <a:rPr lang="nl-NL" sz="800" err="1">
                <a:solidFill>
                  <a:schemeClr val="tx1"/>
                </a:solidFill>
              </a:rPr>
              <a:t>Intuitie</a:t>
            </a:r>
            <a:r>
              <a:rPr lang="nl-NL" sz="800">
                <a:solidFill>
                  <a:schemeClr val="tx1"/>
                </a:solidFill>
              </a:rPr>
              <a:t>: stakeholders</a:t>
            </a:r>
          </a:p>
          <a:p>
            <a:r>
              <a:rPr lang="nl-NL" sz="800">
                <a:solidFill>
                  <a:schemeClr val="tx1"/>
                </a:solidFill>
              </a:rPr>
              <a:t>Behouden: systeem modellering</a:t>
            </a:r>
          </a:p>
          <a:p>
            <a:r>
              <a:rPr lang="nl-NL" sz="800">
                <a:solidFill>
                  <a:schemeClr val="tx1"/>
                </a:solidFill>
              </a:rPr>
              <a:t>Verplaatsen ID modellering items </a:t>
            </a:r>
          </a:p>
          <a:p>
            <a:r>
              <a:rPr lang="nl-NL" sz="800">
                <a:solidFill>
                  <a:schemeClr val="tx1"/>
                </a:solidFill>
              </a:rPr>
              <a:t>Genereren: 4 stappen benoemen</a:t>
            </a:r>
          </a:p>
          <a:p>
            <a:r>
              <a:rPr lang="nl-NL" sz="800">
                <a:solidFill>
                  <a:schemeClr val="tx1"/>
                </a:solidFill>
              </a:rPr>
              <a:t>Bijlage prototype(n)</a:t>
            </a:r>
            <a:endParaRPr lang="nl-NL" sz="1000">
              <a:solidFill>
                <a:schemeClr val="tx1"/>
              </a:solidFill>
            </a:endParaRPr>
          </a:p>
        </p:txBody>
      </p:sp>
      <p:sp>
        <p:nvSpPr>
          <p:cNvPr id="18" name="Tekstvak 17">
            <a:extLst>
              <a:ext uri="{FF2B5EF4-FFF2-40B4-BE49-F238E27FC236}">
                <a16:creationId xmlns:a16="http://schemas.microsoft.com/office/drawing/2014/main" id="{C37AB41B-F9B7-FB9C-ED4F-FB65864F693C}"/>
              </a:ext>
            </a:extLst>
          </p:cNvPr>
          <p:cNvSpPr txBox="1"/>
          <p:nvPr/>
        </p:nvSpPr>
        <p:spPr>
          <a:xfrm>
            <a:off x="2051054" y="5690663"/>
            <a:ext cx="5371391" cy="1061829"/>
          </a:xfrm>
          <a:prstGeom prst="rect">
            <a:avLst/>
          </a:prstGeom>
          <a:noFill/>
        </p:spPr>
        <p:txBody>
          <a:bodyPr wrap="square">
            <a:spAutoFit/>
          </a:bodyPr>
          <a:lstStyle/>
          <a:p>
            <a:r>
              <a:rPr lang="nl-NL" sz="1050" b="1"/>
              <a:t>Research </a:t>
            </a:r>
            <a:r>
              <a:rPr lang="nl-NL" sz="1050" b="1" err="1"/>
              <a:t>Questions</a:t>
            </a:r>
            <a:r>
              <a:rPr lang="nl-NL" sz="1050" b="1"/>
              <a:t>:</a:t>
            </a:r>
          </a:p>
          <a:p>
            <a:pPr marL="171450" indent="-171450">
              <a:buFont typeface="Arial" panose="020B0604020202020204" pitchFamily="34" charset="0"/>
              <a:buChar char="•"/>
            </a:pPr>
            <a:r>
              <a:rPr lang="nl-NL" sz="1050"/>
              <a:t>In </a:t>
            </a:r>
            <a:r>
              <a:rPr lang="nl-NL" sz="1050" err="1"/>
              <a:t>what</a:t>
            </a:r>
            <a:r>
              <a:rPr lang="nl-NL" sz="1050"/>
              <a:t> format </a:t>
            </a:r>
            <a:r>
              <a:rPr lang="nl-NL" sz="1050" err="1"/>
              <a:t>should</a:t>
            </a:r>
            <a:r>
              <a:rPr lang="nl-NL" sz="1050"/>
              <a:t> system </a:t>
            </a:r>
            <a:r>
              <a:rPr lang="nl-NL" sz="1050" err="1"/>
              <a:t>description</a:t>
            </a:r>
            <a:r>
              <a:rPr lang="nl-NL" sz="1050"/>
              <a:t> and diagnosis actions </a:t>
            </a:r>
            <a:r>
              <a:rPr lang="nl-NL" sz="1050" err="1"/>
              <a:t>be</a:t>
            </a:r>
            <a:r>
              <a:rPr lang="nl-NL" sz="1050"/>
              <a:t> </a:t>
            </a:r>
            <a:r>
              <a:rPr lang="nl-NL" sz="1050" err="1"/>
              <a:t>supplied</a:t>
            </a:r>
            <a:r>
              <a:rPr lang="nl-NL" sz="1050"/>
              <a:t> to</a:t>
            </a:r>
          </a:p>
          <a:p>
            <a:pPr marL="171450" indent="-171450">
              <a:buFont typeface="Arial" panose="020B0604020202020204" pitchFamily="34" charset="0"/>
              <a:buChar char="•"/>
            </a:pPr>
            <a:r>
              <a:rPr lang="nl-NL" sz="1050" err="1"/>
              <a:t>accommodate</a:t>
            </a:r>
            <a:r>
              <a:rPr lang="nl-NL" sz="1050"/>
              <a:t> </a:t>
            </a:r>
            <a:r>
              <a:rPr lang="nl-NL" sz="1050" err="1"/>
              <a:t>generation</a:t>
            </a:r>
            <a:r>
              <a:rPr lang="nl-NL" sz="1050"/>
              <a:t> of influence </a:t>
            </a:r>
            <a:r>
              <a:rPr lang="nl-NL" sz="1050" err="1"/>
              <a:t>diagrams</a:t>
            </a:r>
            <a:r>
              <a:rPr lang="nl-NL" sz="1050"/>
              <a:t>?</a:t>
            </a:r>
          </a:p>
          <a:p>
            <a:pPr marL="171450" indent="-171450">
              <a:buFont typeface="Arial" panose="020B0604020202020204" pitchFamily="34" charset="0"/>
              <a:buChar char="•"/>
            </a:pPr>
            <a:r>
              <a:rPr lang="nl-NL" sz="1050"/>
              <a:t>How </a:t>
            </a:r>
            <a:r>
              <a:rPr lang="nl-NL" sz="1050" err="1"/>
              <a:t>should</a:t>
            </a:r>
            <a:r>
              <a:rPr lang="nl-NL" sz="1050"/>
              <a:t> a system, tests and repair actions </a:t>
            </a:r>
            <a:r>
              <a:rPr lang="nl-NL" sz="1050" err="1"/>
              <a:t>be</a:t>
            </a:r>
            <a:r>
              <a:rPr lang="nl-NL" sz="1050"/>
              <a:t> </a:t>
            </a:r>
            <a:r>
              <a:rPr lang="nl-NL" sz="1050" err="1"/>
              <a:t>modelled</a:t>
            </a:r>
            <a:r>
              <a:rPr lang="nl-NL" sz="1050"/>
              <a:t> in an influence diagram?</a:t>
            </a:r>
          </a:p>
          <a:p>
            <a:pPr marL="171450" indent="-171450">
              <a:buFont typeface="Arial" panose="020B0604020202020204" pitchFamily="34" charset="0"/>
              <a:buChar char="•"/>
            </a:pPr>
            <a:r>
              <a:rPr lang="nl-NL" sz="1050" err="1"/>
              <a:t>What</a:t>
            </a:r>
            <a:r>
              <a:rPr lang="nl-NL" sz="1050"/>
              <a:t> are </a:t>
            </a:r>
            <a:r>
              <a:rPr lang="nl-NL" sz="1050" err="1"/>
              <a:t>the</a:t>
            </a:r>
            <a:r>
              <a:rPr lang="nl-NL" sz="1050"/>
              <a:t> steps to generate an influence diagram? How to </a:t>
            </a:r>
            <a:r>
              <a:rPr lang="nl-NL" sz="1050" err="1"/>
              <a:t>implement</a:t>
            </a:r>
            <a:r>
              <a:rPr lang="nl-NL" sz="1050"/>
              <a:t> these steps?</a:t>
            </a:r>
          </a:p>
          <a:p>
            <a:pPr marL="171450" indent="-171450">
              <a:buFont typeface="Arial" panose="020B0604020202020204" pitchFamily="34" charset="0"/>
              <a:buChar char="•"/>
            </a:pPr>
            <a:r>
              <a:rPr lang="nl-NL" sz="1050"/>
              <a:t>How </a:t>
            </a:r>
            <a:r>
              <a:rPr lang="nl-NL" sz="1050" err="1"/>
              <a:t>can</a:t>
            </a:r>
            <a:r>
              <a:rPr lang="nl-NL" sz="1050"/>
              <a:t> </a:t>
            </a:r>
            <a:r>
              <a:rPr lang="nl-NL" sz="1050" err="1"/>
              <a:t>the</a:t>
            </a:r>
            <a:r>
              <a:rPr lang="nl-NL" sz="1050"/>
              <a:t> </a:t>
            </a:r>
            <a:r>
              <a:rPr lang="nl-NL" sz="1050" err="1"/>
              <a:t>resulting</a:t>
            </a:r>
            <a:r>
              <a:rPr lang="nl-NL" sz="1050"/>
              <a:t> diagram </a:t>
            </a:r>
            <a:r>
              <a:rPr lang="nl-NL" sz="1050" err="1"/>
              <a:t>be</a:t>
            </a:r>
            <a:r>
              <a:rPr lang="nl-NL" sz="1050"/>
              <a:t> </a:t>
            </a:r>
            <a:r>
              <a:rPr lang="nl-NL" sz="1050" err="1"/>
              <a:t>validated</a:t>
            </a:r>
            <a:r>
              <a:rPr lang="nl-NL" sz="1050"/>
              <a:t>?</a:t>
            </a:r>
          </a:p>
        </p:txBody>
      </p:sp>
    </p:spTree>
    <p:extLst>
      <p:ext uri="{BB962C8B-B14F-4D97-AF65-F5344CB8AC3E}">
        <p14:creationId xmlns:p14="http://schemas.microsoft.com/office/powerpoint/2010/main" val="227950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738664"/>
          </a:xfrm>
          <a:prstGeom prst="rect">
            <a:avLst/>
          </a:prstGeom>
          <a:noFill/>
        </p:spPr>
        <p:txBody>
          <a:bodyPr wrap="square" rtlCol="0">
            <a:spAutoFit/>
          </a:bodyPr>
          <a:lstStyle/>
          <a:p>
            <a:pPr marL="342900" indent="-342900">
              <a:buAutoNum type="arabicPeriod"/>
            </a:pPr>
            <a:r>
              <a:rPr lang="nl-NL" sz="1400"/>
              <a:t>Kennis </a:t>
            </a:r>
            <a:r>
              <a:rPr lang="nl-NL" sz="1400" b="1"/>
              <a:t>systeem</a:t>
            </a:r>
            <a:r>
              <a:rPr lang="nl-NL" sz="1400"/>
              <a:t> en </a:t>
            </a:r>
            <a:r>
              <a:rPr lang="nl-NL" sz="1400" b="1"/>
              <a:t>testen</a:t>
            </a:r>
            <a:r>
              <a:rPr lang="nl-NL" sz="1400"/>
              <a:t> vastleggen op manier die aansluit op ontwerp van het systeem.</a:t>
            </a:r>
          </a:p>
          <a:p>
            <a:pPr marL="342900" indent="-342900">
              <a:buAutoNum type="arabicPeriod"/>
            </a:pPr>
            <a:r>
              <a:rPr lang="nl-NL" sz="1400"/>
              <a:t>Vastlegging kan worden ingelezen in software om informatiemodel op te bouwen of direct een influence </a:t>
            </a:r>
            <a:r>
              <a:rPr lang="nl-NL" sz="1400" err="1"/>
              <a:t>diagam</a:t>
            </a:r>
            <a:r>
              <a:rPr lang="nl-NL" sz="1400"/>
              <a:t> te genereren.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98891"/>
            <a:ext cx="8173843" cy="954107"/>
          </a:xfrm>
          <a:prstGeom prst="rect">
            <a:avLst/>
          </a:prstGeom>
          <a:noFill/>
        </p:spPr>
        <p:txBody>
          <a:bodyPr wrap="square" rtlCol="0">
            <a:spAutoFit/>
          </a:bodyPr>
          <a:lstStyle/>
          <a:p>
            <a:r>
              <a:rPr lang="nl-NL" sz="1400"/>
              <a:t>Een systeem kent een structuur en gedrag dat als normaal of failure kan worden betiteld. Een systeem bestaat uit componenten en connecties daartussen. Een component heeft 1 of meerdere </a:t>
            </a:r>
            <a:r>
              <a:rPr lang="nl-NL" sz="1400" err="1"/>
              <a:t>inputs</a:t>
            </a:r>
            <a:r>
              <a:rPr lang="nl-NL" sz="1400"/>
              <a:t>, 1 output en een health onderdeel om de vooraf bekende kans op problemen te modelleren. Een connectie verbind componenten en heeft ook een health omdat ook een verbinding kan falen.</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3496033"/>
            <a:ext cx="8173843" cy="1169551"/>
          </a:xfrm>
          <a:prstGeom prst="rect">
            <a:avLst/>
          </a:prstGeom>
          <a:noFill/>
        </p:spPr>
        <p:txBody>
          <a:bodyPr wrap="square" rtlCol="0">
            <a:spAutoFit/>
          </a:bodyPr>
          <a:lstStyle/>
          <a:p>
            <a:r>
              <a:rPr lang="nl-NL" sz="1400"/>
              <a:t>Van een test dient bekend te zijn waar in het systeem er 1 of meer aanhaakpunten zijn. Vervolgens moet bekend zijn uit welke onderdelen een test nog meer bestaat, bijvoorbeeld de reparatie acties als gevolg van de test. Test uitvoeren wordt geadviseerd op basis van vastgelegde voorkeuren, in huidige model is dat minimalisatie van kosten zodat ook kostenstructuren bekend moeten zijn.</a:t>
            </a:r>
          </a:p>
          <a:p>
            <a:endParaRPr lang="nl-NL" sz="1400"/>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9" y="4794870"/>
            <a:ext cx="8173843" cy="1169551"/>
          </a:xfrm>
          <a:prstGeom prst="rect">
            <a:avLst/>
          </a:prstGeom>
          <a:noFill/>
        </p:spPr>
        <p:txBody>
          <a:bodyPr wrap="square" rtlCol="0">
            <a:spAutoFit/>
          </a:bodyPr>
          <a:lstStyle/>
          <a:p>
            <a:r>
              <a:rPr lang="nl-NL" sz="1400"/>
              <a:t>Werken met </a:t>
            </a:r>
            <a:r>
              <a:rPr lang="nl-NL" sz="1400" err="1"/>
              <a:t>subnetwerken</a:t>
            </a:r>
            <a:r>
              <a:rPr lang="nl-NL" sz="1400"/>
              <a:t> of typen helpt om beschrijvingen beknopt te houden. Een type, zoals een specifiek test, kan vooraf onderkend worden en toegevoegd aan de bibliotheek waarmee de beschrijving kan worden opgesteld.</a:t>
            </a:r>
          </a:p>
          <a:p>
            <a:r>
              <a:rPr lang="nl-NL" sz="1400"/>
              <a:t>Meerdere vormvarianten van beschrijvingen zijn mogelijk (objectstructuren, dataformats) als er maar een informatiemodel of direct een influence diagram uit kan worden gegenereerd.</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6690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90069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systeem beschrijven</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3496032"/>
            <a:ext cx="2085278" cy="90069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test beschrijven</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4794869"/>
            <a:ext cx="2085278" cy="116860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vorm van beschrijving</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Beschrijving </a:t>
            </a:r>
          </a:p>
          <a:p>
            <a:r>
              <a:rPr lang="nl-NL" sz="2400"/>
              <a:t>Vanuit ontwerpfase vangen van de voor onderhoud benodigde kennis van een systeem.</a:t>
            </a:r>
          </a:p>
        </p:txBody>
      </p:sp>
    </p:spTree>
    <p:extLst>
      <p:ext uri="{BB962C8B-B14F-4D97-AF65-F5344CB8AC3E}">
        <p14:creationId xmlns:p14="http://schemas.microsoft.com/office/powerpoint/2010/main" val="1472341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738664"/>
          </a:xfrm>
          <a:prstGeom prst="rect">
            <a:avLst/>
          </a:prstGeom>
          <a:noFill/>
        </p:spPr>
        <p:txBody>
          <a:bodyPr wrap="square" rtlCol="0">
            <a:spAutoFit/>
          </a:bodyPr>
          <a:lstStyle/>
          <a:p>
            <a:r>
              <a:rPr lang="nl-NL" sz="1400"/>
              <a:t>Het informatiemodel bestaat om het genereren van een influence diagram te ondersteunen. Het informatiemodel wordt opgebouwd vanuit beschrijvingen van het systeem en testen/acties. Het informatiemodel kan ook domeinregels implementeren en bewaken dat er aan wordt voldaan.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87740"/>
            <a:ext cx="8173843" cy="738664"/>
          </a:xfrm>
          <a:prstGeom prst="rect">
            <a:avLst/>
          </a:prstGeom>
          <a:noFill/>
        </p:spPr>
        <p:txBody>
          <a:bodyPr wrap="square" rtlCol="0">
            <a:spAutoFit/>
          </a:bodyPr>
          <a:lstStyle/>
          <a:p>
            <a:r>
              <a:rPr lang="nl-NL" sz="1400"/>
              <a:t>Het informatiemodel modelleert het systeem, testen/acties en hoe deze samenwerken. Verschillende onderdelen zijn te modelleren als mini influence diagrammen. Templates voor deze </a:t>
            </a:r>
            <a:r>
              <a:rPr lang="nl-NL" sz="1400" err="1"/>
              <a:t>diagramen</a:t>
            </a:r>
            <a:r>
              <a:rPr lang="nl-NL" sz="1400"/>
              <a:t> worden vastgelegd in “netwerk klassen” volgens de object oriented probability network aanpak.</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3496033"/>
            <a:ext cx="8173843" cy="1169551"/>
          </a:xfrm>
          <a:prstGeom prst="rect">
            <a:avLst/>
          </a:prstGeom>
          <a:noFill/>
        </p:spPr>
        <p:txBody>
          <a:bodyPr wrap="square" rtlCol="0">
            <a:spAutoFit/>
          </a:bodyPr>
          <a:lstStyle/>
          <a:p>
            <a:r>
              <a:rPr lang="nl-NL" sz="1400"/>
              <a:t>Een network class is een mini influence diagram met nodes, verbindingen, besluiten en </a:t>
            </a:r>
            <a:r>
              <a:rPr lang="nl-NL" sz="1400" err="1"/>
              <a:t>utilities</a:t>
            </a:r>
            <a:r>
              <a:rPr lang="nl-NL" sz="1400"/>
              <a:t>. Een network class heeft interfaces naar andere network classes. Instanties van netwerk klassen werken met elkaar samen binnen het informatiemodel en kunnen worden omgezet naar onderdelen van een influence diagram. Een netwerk klasse implementeert ook domein regels, bijvoorbeeld dat een component meerdere </a:t>
            </a:r>
            <a:r>
              <a:rPr lang="nl-NL" sz="1400" err="1"/>
              <a:t>inputs</a:t>
            </a:r>
            <a:r>
              <a:rPr lang="nl-NL" sz="1400"/>
              <a:t> kan hebben maar 1 output en 1 health.</a:t>
            </a:r>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9" y="4794870"/>
            <a:ext cx="8173843" cy="2031325"/>
          </a:xfrm>
          <a:prstGeom prst="rect">
            <a:avLst/>
          </a:prstGeom>
          <a:noFill/>
        </p:spPr>
        <p:txBody>
          <a:bodyPr wrap="square" rtlCol="0">
            <a:spAutoFit/>
          </a:bodyPr>
          <a:lstStyle/>
          <a:p>
            <a:r>
              <a:rPr lang="nl-NL" sz="1400"/>
              <a:t>Het informatie model wordt opgebouwd via de volgende stappen. </a:t>
            </a:r>
          </a:p>
          <a:p>
            <a:pPr marL="342900" indent="-342900">
              <a:buAutoNum type="arabicPeriod"/>
            </a:pPr>
            <a:r>
              <a:rPr lang="nl-NL" sz="1400"/>
              <a:t>Een element uit de beschrijving, bijvoorbeeld component: light wordt </a:t>
            </a:r>
            <a:r>
              <a:rPr lang="nl-NL" sz="1400" err="1"/>
              <a:t>gematched</a:t>
            </a:r>
            <a:r>
              <a:rPr lang="nl-NL" sz="1400"/>
              <a:t> op network class “component”.</a:t>
            </a:r>
          </a:p>
          <a:p>
            <a:pPr marL="342900" indent="-342900">
              <a:buAutoNum type="arabicPeriod"/>
            </a:pPr>
            <a:r>
              <a:rPr lang="nl-NL" sz="1400"/>
              <a:t>Een instantie van de netwerk class wordt opgenomen in het informatiemodel en verbonden met relevante andere instanties, bijvoorbeeld via een connectie: </a:t>
            </a:r>
            <a:r>
              <a:rPr lang="nl-NL" sz="1400" err="1"/>
              <a:t>wire</a:t>
            </a:r>
            <a:r>
              <a:rPr lang="nl-NL" sz="1400"/>
              <a:t>.</a:t>
            </a:r>
          </a:p>
          <a:p>
            <a:pPr marL="342900" indent="-342900">
              <a:buAutoNum type="arabicPeriod"/>
            </a:pPr>
            <a:r>
              <a:rPr lang="nl-NL" sz="1400"/>
              <a:t>Naast structuur bevat de instantie van de network class alle informatie nodig om node(s) in een influence diagram te maken, zoals de </a:t>
            </a:r>
            <a:r>
              <a:rPr lang="nl-NL" sz="1400" err="1"/>
              <a:t>conditional</a:t>
            </a:r>
            <a:r>
              <a:rPr lang="nl-NL" sz="1400"/>
              <a:t> probability tabel van een output node gemaakt op basis van een normaal/ failure gedrag tabel uit de beschrijving.</a:t>
            </a:r>
          </a:p>
          <a:p>
            <a:endParaRPr lang="nl-NL" sz="1400"/>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6690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84957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onderdelen</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3496032"/>
            <a:ext cx="2085278" cy="11695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netwerk klassen</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4794869"/>
            <a:ext cx="2085278" cy="170816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opbouwen informatie model</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OO influence diagram model</a:t>
            </a:r>
          </a:p>
          <a:p>
            <a:r>
              <a:rPr lang="nl-NL" sz="2400"/>
              <a:t>Centraal model voor een probability netwerk vertaald kennis naar influence diagram.</a:t>
            </a:r>
          </a:p>
        </p:txBody>
      </p:sp>
    </p:spTree>
    <p:extLst>
      <p:ext uri="{BB962C8B-B14F-4D97-AF65-F5344CB8AC3E}">
        <p14:creationId xmlns:p14="http://schemas.microsoft.com/office/powerpoint/2010/main" val="4177286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D6EF14B9-4FD0-0A45-B4B2-62A0186C13DE}"/>
              </a:ext>
            </a:extLst>
          </p:cNvPr>
          <p:cNvSpPr txBox="1"/>
          <p:nvPr/>
        </p:nvSpPr>
        <p:spPr>
          <a:xfrm>
            <a:off x="3973536" y="3017138"/>
            <a:ext cx="875561" cy="276999"/>
          </a:xfrm>
          <a:prstGeom prst="rect">
            <a:avLst/>
          </a:prstGeom>
          <a:noFill/>
        </p:spPr>
        <p:txBody>
          <a:bodyPr wrap="none" rtlCol="0">
            <a:spAutoFit/>
          </a:bodyPr>
          <a:lstStyle/>
          <a:p>
            <a:r>
              <a:rPr lang="nl-NL" sz="1200">
                <a:highlight>
                  <a:srgbClr val="FFFF00"/>
                </a:highlight>
              </a:rPr>
              <a:t>Connectie</a:t>
            </a:r>
            <a:endParaRPr lang="nl-NL">
              <a:highlight>
                <a:srgbClr val="FFFF00"/>
              </a:highlight>
            </a:endParaRPr>
          </a:p>
        </p:txBody>
      </p:sp>
      <p:sp>
        <p:nvSpPr>
          <p:cNvPr id="8" name="Tekstvak 7">
            <a:extLst>
              <a:ext uri="{FF2B5EF4-FFF2-40B4-BE49-F238E27FC236}">
                <a16:creationId xmlns:a16="http://schemas.microsoft.com/office/drawing/2014/main" id="{652D71F6-EC2B-A90D-1616-A205D39DDF52}"/>
              </a:ext>
            </a:extLst>
          </p:cNvPr>
          <p:cNvSpPr txBox="1"/>
          <p:nvPr/>
        </p:nvSpPr>
        <p:spPr>
          <a:xfrm>
            <a:off x="6231090" y="3349494"/>
            <a:ext cx="1319592" cy="1015663"/>
          </a:xfrm>
          <a:prstGeom prst="rect">
            <a:avLst/>
          </a:prstGeom>
          <a:noFill/>
        </p:spPr>
        <p:txBody>
          <a:bodyPr wrap="none" rtlCol="0">
            <a:spAutoFit/>
          </a:bodyPr>
          <a:lstStyle/>
          <a:p>
            <a:r>
              <a:rPr lang="nl-NL" sz="1000"/>
              <a:t>Naam</a:t>
            </a:r>
          </a:p>
          <a:p>
            <a:r>
              <a:rPr lang="nl-NL" sz="1000"/>
              <a:t>Type </a:t>
            </a:r>
          </a:p>
          <a:p>
            <a:r>
              <a:rPr lang="nl-NL" sz="1000"/>
              <a:t>Input(s):Node</a:t>
            </a:r>
          </a:p>
          <a:p>
            <a:r>
              <a:rPr lang="nl-NL" sz="1000" err="1"/>
              <a:t>Output:Node</a:t>
            </a:r>
            <a:endParaRPr lang="nl-NL" sz="1000"/>
          </a:p>
          <a:p>
            <a:r>
              <a:rPr lang="nl-NL" sz="1000" err="1"/>
              <a:t>Health:Node</a:t>
            </a:r>
            <a:endParaRPr lang="nl-NL" sz="1000"/>
          </a:p>
          <a:p>
            <a:r>
              <a:rPr lang="nl-NL" sz="1000"/>
              <a:t>Interne verbindingen</a:t>
            </a:r>
          </a:p>
        </p:txBody>
      </p:sp>
      <p:sp>
        <p:nvSpPr>
          <p:cNvPr id="9" name="Tekstvak 8">
            <a:extLst>
              <a:ext uri="{FF2B5EF4-FFF2-40B4-BE49-F238E27FC236}">
                <a16:creationId xmlns:a16="http://schemas.microsoft.com/office/drawing/2014/main" id="{725BEF79-D16B-3F5F-081A-1D149440EDBC}"/>
              </a:ext>
            </a:extLst>
          </p:cNvPr>
          <p:cNvSpPr txBox="1"/>
          <p:nvPr/>
        </p:nvSpPr>
        <p:spPr>
          <a:xfrm>
            <a:off x="6231090" y="3020732"/>
            <a:ext cx="979755" cy="276999"/>
          </a:xfrm>
          <a:prstGeom prst="rect">
            <a:avLst/>
          </a:prstGeom>
          <a:noFill/>
        </p:spPr>
        <p:txBody>
          <a:bodyPr wrap="none" rtlCol="0">
            <a:spAutoFit/>
          </a:bodyPr>
          <a:lstStyle/>
          <a:p>
            <a:r>
              <a:rPr lang="nl-NL" sz="1200">
                <a:highlight>
                  <a:srgbClr val="FFFF00"/>
                </a:highlight>
              </a:rPr>
              <a:t>Component</a:t>
            </a:r>
            <a:endParaRPr lang="nl-NL">
              <a:highlight>
                <a:srgbClr val="FFFF00"/>
              </a:highlight>
            </a:endParaRPr>
          </a:p>
        </p:txBody>
      </p:sp>
      <p:sp>
        <p:nvSpPr>
          <p:cNvPr id="11" name="Tekstvak 10">
            <a:extLst>
              <a:ext uri="{FF2B5EF4-FFF2-40B4-BE49-F238E27FC236}">
                <a16:creationId xmlns:a16="http://schemas.microsoft.com/office/drawing/2014/main" id="{01C46BB8-BD1F-748D-7334-95909C8CE0A1}"/>
              </a:ext>
            </a:extLst>
          </p:cNvPr>
          <p:cNvSpPr txBox="1"/>
          <p:nvPr/>
        </p:nvSpPr>
        <p:spPr>
          <a:xfrm>
            <a:off x="7430500" y="869940"/>
            <a:ext cx="1356397" cy="276999"/>
          </a:xfrm>
          <a:prstGeom prst="rect">
            <a:avLst/>
          </a:prstGeom>
          <a:noFill/>
        </p:spPr>
        <p:txBody>
          <a:bodyPr wrap="none" rtlCol="0">
            <a:spAutoFit/>
          </a:bodyPr>
          <a:lstStyle/>
          <a:p>
            <a:r>
              <a:rPr lang="nl-NL" sz="1200"/>
              <a:t>Informatiemodel  </a:t>
            </a:r>
            <a:endParaRPr lang="nl-NL"/>
          </a:p>
        </p:txBody>
      </p:sp>
      <p:sp>
        <p:nvSpPr>
          <p:cNvPr id="12" name="Tekstvak 11">
            <a:extLst>
              <a:ext uri="{FF2B5EF4-FFF2-40B4-BE49-F238E27FC236}">
                <a16:creationId xmlns:a16="http://schemas.microsoft.com/office/drawing/2014/main" id="{3017152C-CDD6-805F-F502-6FA309F04E70}"/>
              </a:ext>
            </a:extLst>
          </p:cNvPr>
          <p:cNvSpPr txBox="1"/>
          <p:nvPr/>
        </p:nvSpPr>
        <p:spPr>
          <a:xfrm>
            <a:off x="3973536" y="3345901"/>
            <a:ext cx="1468672" cy="861774"/>
          </a:xfrm>
          <a:prstGeom prst="rect">
            <a:avLst/>
          </a:prstGeom>
          <a:noFill/>
        </p:spPr>
        <p:txBody>
          <a:bodyPr wrap="none" rtlCol="0">
            <a:spAutoFit/>
          </a:bodyPr>
          <a:lstStyle/>
          <a:p>
            <a:r>
              <a:rPr lang="nl-NL" sz="1000"/>
              <a:t>Type </a:t>
            </a:r>
          </a:p>
          <a:p>
            <a:r>
              <a:rPr lang="nl-NL" sz="1000" i="1"/>
              <a:t>Startcomponent</a:t>
            </a:r>
          </a:p>
          <a:p>
            <a:r>
              <a:rPr lang="nl-NL" sz="1000" i="1"/>
              <a:t>Eindecomponent</a:t>
            </a:r>
          </a:p>
          <a:p>
            <a:r>
              <a:rPr lang="nl-NL" sz="1000"/>
              <a:t>Health (+ prior)</a:t>
            </a:r>
          </a:p>
          <a:p>
            <a:r>
              <a:rPr lang="nl-NL" sz="1000"/>
              <a:t>Normaal/failure gedrag</a:t>
            </a:r>
            <a:endParaRPr lang="nl-NL" sz="1200"/>
          </a:p>
        </p:txBody>
      </p:sp>
      <p:sp>
        <p:nvSpPr>
          <p:cNvPr id="13" name="Tekstvak 12">
            <a:extLst>
              <a:ext uri="{FF2B5EF4-FFF2-40B4-BE49-F238E27FC236}">
                <a16:creationId xmlns:a16="http://schemas.microsoft.com/office/drawing/2014/main" id="{C7367206-94A2-861E-714E-B842B52CD977}"/>
              </a:ext>
            </a:extLst>
          </p:cNvPr>
          <p:cNvSpPr txBox="1"/>
          <p:nvPr/>
        </p:nvSpPr>
        <p:spPr>
          <a:xfrm>
            <a:off x="10299806" y="3020731"/>
            <a:ext cx="1582869" cy="276999"/>
          </a:xfrm>
          <a:prstGeom prst="rect">
            <a:avLst/>
          </a:prstGeom>
          <a:noFill/>
        </p:spPr>
        <p:txBody>
          <a:bodyPr wrap="none" rtlCol="0">
            <a:spAutoFit/>
          </a:bodyPr>
          <a:lstStyle/>
          <a:p>
            <a:r>
              <a:rPr lang="nl-NL" sz="1200" err="1">
                <a:highlight>
                  <a:srgbClr val="FFFF00"/>
                </a:highlight>
              </a:rPr>
              <a:t>Observe</a:t>
            </a:r>
            <a:r>
              <a:rPr lang="nl-NL" sz="1200">
                <a:highlight>
                  <a:srgbClr val="FFFF00"/>
                </a:highlight>
              </a:rPr>
              <a:t>/</a:t>
            </a:r>
            <a:r>
              <a:rPr lang="nl-NL" sz="1200" err="1">
                <a:highlight>
                  <a:srgbClr val="FFFF00"/>
                </a:highlight>
              </a:rPr>
              <a:t>replace</a:t>
            </a:r>
            <a:r>
              <a:rPr lang="nl-NL" sz="1200">
                <a:highlight>
                  <a:srgbClr val="FFFF00"/>
                </a:highlight>
              </a:rPr>
              <a:t> test</a:t>
            </a:r>
            <a:endParaRPr lang="nl-NL">
              <a:highlight>
                <a:srgbClr val="FFFF00"/>
              </a:highlight>
            </a:endParaRPr>
          </a:p>
        </p:txBody>
      </p:sp>
      <p:sp>
        <p:nvSpPr>
          <p:cNvPr id="15" name="Tekstvak 14">
            <a:extLst>
              <a:ext uri="{FF2B5EF4-FFF2-40B4-BE49-F238E27FC236}">
                <a16:creationId xmlns:a16="http://schemas.microsoft.com/office/drawing/2014/main" id="{94AE8BE0-666C-1455-F590-A62A3673D46C}"/>
              </a:ext>
            </a:extLst>
          </p:cNvPr>
          <p:cNvSpPr txBox="1"/>
          <p:nvPr/>
        </p:nvSpPr>
        <p:spPr>
          <a:xfrm>
            <a:off x="10299806" y="3349494"/>
            <a:ext cx="1462260" cy="1323439"/>
          </a:xfrm>
          <a:prstGeom prst="rect">
            <a:avLst/>
          </a:prstGeom>
          <a:noFill/>
        </p:spPr>
        <p:txBody>
          <a:bodyPr wrap="none" rtlCol="0">
            <a:spAutoFit/>
          </a:bodyPr>
          <a:lstStyle/>
          <a:p>
            <a:r>
              <a:rPr lang="nl-NL" sz="1000"/>
              <a:t>Naam</a:t>
            </a:r>
          </a:p>
          <a:p>
            <a:r>
              <a:rPr lang="nl-NL" sz="1000" err="1"/>
              <a:t>TestDecision</a:t>
            </a:r>
            <a:r>
              <a:rPr lang="nl-NL" sz="1000"/>
              <a:t>: Node</a:t>
            </a:r>
          </a:p>
          <a:p>
            <a:r>
              <a:rPr lang="nl-NL" sz="1000" err="1"/>
              <a:t>TestUtility:Node</a:t>
            </a:r>
            <a:endParaRPr lang="nl-NL" sz="1000"/>
          </a:p>
          <a:p>
            <a:r>
              <a:rPr lang="nl-NL" sz="1000" err="1"/>
              <a:t>TestOutcome:Node</a:t>
            </a:r>
            <a:endParaRPr lang="nl-NL" sz="1000"/>
          </a:p>
          <a:p>
            <a:r>
              <a:rPr lang="nl-NL" sz="1000" err="1"/>
              <a:t>ReplaceDesicion:Node</a:t>
            </a:r>
            <a:endParaRPr lang="nl-NL" sz="1000"/>
          </a:p>
          <a:p>
            <a:r>
              <a:rPr lang="nl-NL" sz="1000" err="1"/>
              <a:t>ReplaceUtility:Node</a:t>
            </a:r>
            <a:endParaRPr lang="nl-NL" sz="1000"/>
          </a:p>
          <a:p>
            <a:r>
              <a:rPr lang="nl-NL" sz="1000"/>
              <a:t>Interne verbindingen</a:t>
            </a:r>
          </a:p>
          <a:p>
            <a:r>
              <a:rPr lang="nl-NL" sz="1000"/>
              <a:t> </a:t>
            </a:r>
          </a:p>
        </p:txBody>
      </p:sp>
      <p:sp>
        <p:nvSpPr>
          <p:cNvPr id="16" name="Tekstvak 15">
            <a:extLst>
              <a:ext uri="{FF2B5EF4-FFF2-40B4-BE49-F238E27FC236}">
                <a16:creationId xmlns:a16="http://schemas.microsoft.com/office/drawing/2014/main" id="{139EC1EA-3EB8-5233-EB4B-91E228418651}"/>
              </a:ext>
            </a:extLst>
          </p:cNvPr>
          <p:cNvSpPr txBox="1"/>
          <p:nvPr/>
        </p:nvSpPr>
        <p:spPr>
          <a:xfrm>
            <a:off x="6231089" y="4666989"/>
            <a:ext cx="1786461" cy="861774"/>
          </a:xfrm>
          <a:prstGeom prst="rect">
            <a:avLst/>
          </a:prstGeom>
          <a:noFill/>
        </p:spPr>
        <p:txBody>
          <a:bodyPr wrap="square" rtlCol="0">
            <a:spAutoFit/>
          </a:bodyPr>
          <a:lstStyle/>
          <a:p>
            <a:r>
              <a:rPr lang="nl-NL" sz="1000"/>
              <a:t>Regels:</a:t>
            </a:r>
          </a:p>
          <a:p>
            <a:r>
              <a:rPr lang="nl-NL" sz="800"/>
              <a:t>Component heeft meerdere </a:t>
            </a:r>
            <a:r>
              <a:rPr lang="nl-NL" sz="800" err="1"/>
              <a:t>inputs</a:t>
            </a:r>
            <a:r>
              <a:rPr lang="nl-NL" sz="800"/>
              <a:t> maar 1 output.</a:t>
            </a:r>
          </a:p>
          <a:p>
            <a:r>
              <a:rPr lang="nl-NL" sz="800"/>
              <a:t>Alle nodes hebben </a:t>
            </a:r>
            <a:r>
              <a:rPr lang="nl-NL" sz="800" err="1"/>
              <a:t>arc</a:t>
            </a:r>
            <a:r>
              <a:rPr lang="nl-NL" sz="800"/>
              <a:t> met output.</a:t>
            </a:r>
          </a:p>
          <a:p>
            <a:r>
              <a:rPr lang="nl-NL" sz="800"/>
              <a:t>Naamgeving structuur voor nodes.</a:t>
            </a:r>
          </a:p>
          <a:p>
            <a:r>
              <a:rPr lang="nl-NL" sz="800"/>
              <a:t>Gedrag tabel bepaald prior output.</a:t>
            </a:r>
            <a:endParaRPr lang="nl-NL" sz="1000"/>
          </a:p>
        </p:txBody>
      </p:sp>
      <p:sp>
        <p:nvSpPr>
          <p:cNvPr id="17" name="Tekstvak 16">
            <a:extLst>
              <a:ext uri="{FF2B5EF4-FFF2-40B4-BE49-F238E27FC236}">
                <a16:creationId xmlns:a16="http://schemas.microsoft.com/office/drawing/2014/main" id="{7761B0EB-A028-881C-FCDC-35AE8DC88AEB}"/>
              </a:ext>
            </a:extLst>
          </p:cNvPr>
          <p:cNvSpPr txBox="1"/>
          <p:nvPr/>
        </p:nvSpPr>
        <p:spPr>
          <a:xfrm>
            <a:off x="10445553" y="223692"/>
            <a:ext cx="1309974" cy="769441"/>
          </a:xfrm>
          <a:prstGeom prst="rect">
            <a:avLst/>
          </a:prstGeom>
          <a:noFill/>
        </p:spPr>
        <p:txBody>
          <a:bodyPr wrap="none" rtlCol="0">
            <a:spAutoFit/>
          </a:bodyPr>
          <a:lstStyle/>
          <a:p>
            <a:r>
              <a:rPr lang="nl-NL" sz="1000"/>
              <a:t>legenda:</a:t>
            </a:r>
          </a:p>
          <a:p>
            <a:r>
              <a:rPr lang="nl-NL" sz="800">
                <a:highlight>
                  <a:srgbClr val="FFFF00"/>
                </a:highlight>
              </a:rPr>
              <a:t>Network classes</a:t>
            </a:r>
          </a:p>
          <a:p>
            <a:r>
              <a:rPr lang="nl-NL" sz="800"/>
              <a:t>Interfaces </a:t>
            </a:r>
            <a:r>
              <a:rPr lang="nl-NL" sz="800" i="1"/>
              <a:t>schuin gedrukt</a:t>
            </a:r>
          </a:p>
          <a:p>
            <a:endParaRPr lang="nl-NL" sz="800"/>
          </a:p>
          <a:p>
            <a:endParaRPr lang="nl-NL" sz="1000"/>
          </a:p>
        </p:txBody>
      </p:sp>
      <p:sp>
        <p:nvSpPr>
          <p:cNvPr id="18" name="Tekstvak 17">
            <a:extLst>
              <a:ext uri="{FF2B5EF4-FFF2-40B4-BE49-F238E27FC236}">
                <a16:creationId xmlns:a16="http://schemas.microsoft.com/office/drawing/2014/main" id="{602E367C-7422-AA4B-EB1D-D1610509459C}"/>
              </a:ext>
            </a:extLst>
          </p:cNvPr>
          <p:cNvSpPr txBox="1"/>
          <p:nvPr/>
        </p:nvSpPr>
        <p:spPr>
          <a:xfrm>
            <a:off x="8279678" y="5028027"/>
            <a:ext cx="546945" cy="276999"/>
          </a:xfrm>
          <a:prstGeom prst="rect">
            <a:avLst/>
          </a:prstGeom>
          <a:noFill/>
        </p:spPr>
        <p:txBody>
          <a:bodyPr wrap="none" rtlCol="0">
            <a:spAutoFit/>
          </a:bodyPr>
          <a:lstStyle/>
          <a:p>
            <a:r>
              <a:rPr lang="nl-NL" sz="1200"/>
              <a:t>Node</a:t>
            </a:r>
            <a:endParaRPr lang="nl-NL"/>
          </a:p>
        </p:txBody>
      </p:sp>
      <p:sp>
        <p:nvSpPr>
          <p:cNvPr id="19" name="Tekstvak 18">
            <a:extLst>
              <a:ext uri="{FF2B5EF4-FFF2-40B4-BE49-F238E27FC236}">
                <a16:creationId xmlns:a16="http://schemas.microsoft.com/office/drawing/2014/main" id="{33843579-3456-BDD1-015C-76BC8E553DCE}"/>
              </a:ext>
            </a:extLst>
          </p:cNvPr>
          <p:cNvSpPr txBox="1"/>
          <p:nvPr/>
        </p:nvSpPr>
        <p:spPr>
          <a:xfrm>
            <a:off x="8279678" y="5356790"/>
            <a:ext cx="1699504" cy="707886"/>
          </a:xfrm>
          <a:prstGeom prst="rect">
            <a:avLst/>
          </a:prstGeom>
          <a:noFill/>
        </p:spPr>
        <p:txBody>
          <a:bodyPr wrap="none" rtlCol="0">
            <a:spAutoFit/>
          </a:bodyPr>
          <a:lstStyle/>
          <a:p>
            <a:r>
              <a:rPr lang="nl-NL" sz="1000"/>
              <a:t>Naam</a:t>
            </a:r>
          </a:p>
          <a:p>
            <a:r>
              <a:rPr lang="nl-NL" sz="1000"/>
              <a:t>Type </a:t>
            </a:r>
          </a:p>
          <a:p>
            <a:r>
              <a:rPr lang="nl-NL" sz="1000" err="1"/>
              <a:t>Variable:LabelizedVariable</a:t>
            </a:r>
            <a:endParaRPr lang="nl-NL" sz="1000"/>
          </a:p>
          <a:p>
            <a:r>
              <a:rPr lang="nl-NL" sz="1000" err="1"/>
              <a:t>Prior:Potential</a:t>
            </a:r>
            <a:endParaRPr lang="nl-NL" sz="1000"/>
          </a:p>
        </p:txBody>
      </p:sp>
      <p:sp>
        <p:nvSpPr>
          <p:cNvPr id="20" name="Tekstvak 19">
            <a:extLst>
              <a:ext uri="{FF2B5EF4-FFF2-40B4-BE49-F238E27FC236}">
                <a16:creationId xmlns:a16="http://schemas.microsoft.com/office/drawing/2014/main" id="{237B5D92-A755-92D1-48AA-8400F49F019A}"/>
              </a:ext>
            </a:extLst>
          </p:cNvPr>
          <p:cNvSpPr txBox="1"/>
          <p:nvPr/>
        </p:nvSpPr>
        <p:spPr>
          <a:xfrm>
            <a:off x="7433676" y="1212152"/>
            <a:ext cx="1808508" cy="1015663"/>
          </a:xfrm>
          <a:prstGeom prst="rect">
            <a:avLst/>
          </a:prstGeom>
          <a:noFill/>
        </p:spPr>
        <p:txBody>
          <a:bodyPr wrap="none" rtlCol="0">
            <a:spAutoFit/>
          </a:bodyPr>
          <a:lstStyle/>
          <a:p>
            <a:r>
              <a:rPr lang="nl-NL" sz="1000"/>
              <a:t>Naam</a:t>
            </a:r>
          </a:p>
          <a:p>
            <a:r>
              <a:rPr lang="nl-NL" sz="1000" err="1"/>
              <a:t>Componenten:Component</a:t>
            </a:r>
            <a:endParaRPr lang="nl-NL" sz="1000"/>
          </a:p>
          <a:p>
            <a:r>
              <a:rPr lang="nl-NL" sz="1000" err="1"/>
              <a:t>Connecties:Connectie</a:t>
            </a:r>
            <a:endParaRPr lang="nl-NL" sz="1000"/>
          </a:p>
          <a:p>
            <a:r>
              <a:rPr lang="nl-NL" sz="1000"/>
              <a:t>Test:</a:t>
            </a:r>
          </a:p>
          <a:p>
            <a:r>
              <a:rPr lang="nl-NL" sz="1000"/>
              <a:t>- </a:t>
            </a:r>
            <a:r>
              <a:rPr lang="nl-NL" sz="1000" err="1"/>
              <a:t>Testtype:Test</a:t>
            </a:r>
            <a:r>
              <a:rPr lang="nl-NL" sz="1000"/>
              <a:t> Network class</a:t>
            </a:r>
          </a:p>
          <a:p>
            <a:r>
              <a:rPr lang="nl-NL" sz="1000"/>
              <a:t>- Target: Component(s)</a:t>
            </a:r>
            <a:endParaRPr lang="nl-NL" sz="1200"/>
          </a:p>
        </p:txBody>
      </p:sp>
      <p:sp>
        <p:nvSpPr>
          <p:cNvPr id="21" name="Tekstvak 20">
            <a:extLst>
              <a:ext uri="{FF2B5EF4-FFF2-40B4-BE49-F238E27FC236}">
                <a16:creationId xmlns:a16="http://schemas.microsoft.com/office/drawing/2014/main" id="{9BF92F86-4489-D39B-C8C3-C02AA154D300}"/>
              </a:ext>
            </a:extLst>
          </p:cNvPr>
          <p:cNvSpPr txBox="1"/>
          <p:nvPr/>
        </p:nvSpPr>
        <p:spPr>
          <a:xfrm>
            <a:off x="3944682" y="4666989"/>
            <a:ext cx="1693478" cy="646331"/>
          </a:xfrm>
          <a:prstGeom prst="rect">
            <a:avLst/>
          </a:prstGeom>
          <a:noFill/>
        </p:spPr>
        <p:txBody>
          <a:bodyPr wrap="square" rtlCol="0">
            <a:spAutoFit/>
          </a:bodyPr>
          <a:lstStyle/>
          <a:p>
            <a:r>
              <a:rPr lang="nl-NL" sz="1000"/>
              <a:t>Regels:</a:t>
            </a:r>
          </a:p>
          <a:p>
            <a:r>
              <a:rPr lang="nl-NL" sz="800"/>
              <a:t>Verbind output component 1 met</a:t>
            </a:r>
          </a:p>
          <a:p>
            <a:r>
              <a:rPr lang="nl-NL" sz="800"/>
              <a:t>input component 2.</a:t>
            </a:r>
          </a:p>
          <a:p>
            <a:endParaRPr lang="nl-NL" sz="1000"/>
          </a:p>
        </p:txBody>
      </p:sp>
      <p:sp>
        <p:nvSpPr>
          <p:cNvPr id="22" name="Tekstvak 21">
            <a:extLst>
              <a:ext uri="{FF2B5EF4-FFF2-40B4-BE49-F238E27FC236}">
                <a16:creationId xmlns:a16="http://schemas.microsoft.com/office/drawing/2014/main" id="{87326152-0FC3-2845-5B25-FA3A1356703A}"/>
              </a:ext>
            </a:extLst>
          </p:cNvPr>
          <p:cNvSpPr txBox="1"/>
          <p:nvPr/>
        </p:nvSpPr>
        <p:spPr>
          <a:xfrm>
            <a:off x="8152212" y="6189867"/>
            <a:ext cx="1797287" cy="523220"/>
          </a:xfrm>
          <a:prstGeom prst="rect">
            <a:avLst/>
          </a:prstGeom>
          <a:noFill/>
        </p:spPr>
        <p:txBody>
          <a:bodyPr wrap="none" rtlCol="0">
            <a:spAutoFit/>
          </a:bodyPr>
          <a:lstStyle/>
          <a:p>
            <a:r>
              <a:rPr lang="nl-NL" sz="1000"/>
              <a:t>Regels:</a:t>
            </a:r>
          </a:p>
          <a:p>
            <a:r>
              <a:rPr lang="nl-NL" sz="800"/>
              <a:t>Prior tabel voor alle inkomende </a:t>
            </a:r>
            <a:r>
              <a:rPr lang="nl-NL" sz="800" err="1"/>
              <a:t>arcs</a:t>
            </a:r>
            <a:r>
              <a:rPr lang="nl-NL" sz="800"/>
              <a:t>.</a:t>
            </a:r>
          </a:p>
          <a:p>
            <a:endParaRPr lang="nl-NL" sz="1000"/>
          </a:p>
        </p:txBody>
      </p:sp>
      <p:sp>
        <p:nvSpPr>
          <p:cNvPr id="25" name="Tekstvak 24">
            <a:extLst>
              <a:ext uri="{FF2B5EF4-FFF2-40B4-BE49-F238E27FC236}">
                <a16:creationId xmlns:a16="http://schemas.microsoft.com/office/drawing/2014/main" id="{A9E3D290-AF52-D1D2-8C4B-274E57F68BAE}"/>
              </a:ext>
            </a:extLst>
          </p:cNvPr>
          <p:cNvSpPr txBox="1"/>
          <p:nvPr/>
        </p:nvSpPr>
        <p:spPr>
          <a:xfrm>
            <a:off x="10255396" y="4666989"/>
            <a:ext cx="1870116" cy="738664"/>
          </a:xfrm>
          <a:prstGeom prst="rect">
            <a:avLst/>
          </a:prstGeom>
          <a:noFill/>
        </p:spPr>
        <p:txBody>
          <a:bodyPr wrap="square" rtlCol="0">
            <a:spAutoFit/>
          </a:bodyPr>
          <a:lstStyle/>
          <a:p>
            <a:r>
              <a:rPr lang="nl-NL" sz="1000"/>
              <a:t>Regels:</a:t>
            </a:r>
          </a:p>
          <a:p>
            <a:r>
              <a:rPr lang="nl-NL" sz="800"/>
              <a:t>Kosten bepalen utility </a:t>
            </a:r>
            <a:r>
              <a:rPr lang="nl-NL" sz="800" err="1"/>
              <a:t>replace</a:t>
            </a:r>
            <a:r>
              <a:rPr lang="nl-NL" sz="800"/>
              <a:t>.</a:t>
            </a:r>
          </a:p>
          <a:p>
            <a:r>
              <a:rPr lang="nl-NL" sz="800"/>
              <a:t>Testkosten bepalen utility test.</a:t>
            </a:r>
          </a:p>
          <a:p>
            <a:r>
              <a:rPr lang="nl-NL" sz="800"/>
              <a:t>Gedrag tabel bepaald prior </a:t>
            </a:r>
            <a:r>
              <a:rPr lang="nl-NL" sz="800" err="1"/>
              <a:t>testoutcome</a:t>
            </a:r>
            <a:endParaRPr lang="nl-NL" sz="800"/>
          </a:p>
        </p:txBody>
      </p:sp>
      <p:sp>
        <p:nvSpPr>
          <p:cNvPr id="32" name="Rechthoek 31">
            <a:extLst>
              <a:ext uri="{FF2B5EF4-FFF2-40B4-BE49-F238E27FC236}">
                <a16:creationId xmlns:a16="http://schemas.microsoft.com/office/drawing/2014/main" id="{8D1E24EA-ADC7-7F94-95F2-384C24C4BBD2}"/>
              </a:ext>
            </a:extLst>
          </p:cNvPr>
          <p:cNvSpPr/>
          <p:nvPr/>
        </p:nvSpPr>
        <p:spPr>
          <a:xfrm>
            <a:off x="7452784" y="860964"/>
            <a:ext cx="1808507" cy="13776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3" name="Rechte verbindingslijn 32">
            <a:extLst>
              <a:ext uri="{FF2B5EF4-FFF2-40B4-BE49-F238E27FC236}">
                <a16:creationId xmlns:a16="http://schemas.microsoft.com/office/drawing/2014/main" id="{EC2CFD1A-78DB-EA09-E0FC-9A9E23103862}"/>
              </a:ext>
            </a:extLst>
          </p:cNvPr>
          <p:cNvCxnSpPr>
            <a:cxnSpLocks/>
          </p:cNvCxnSpPr>
          <p:nvPr/>
        </p:nvCxnSpPr>
        <p:spPr>
          <a:xfrm>
            <a:off x="7452785" y="1205040"/>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hthoek 40">
            <a:extLst>
              <a:ext uri="{FF2B5EF4-FFF2-40B4-BE49-F238E27FC236}">
                <a16:creationId xmlns:a16="http://schemas.microsoft.com/office/drawing/2014/main" id="{0E22F584-8F10-3DC6-B836-16A9F0E71744}"/>
              </a:ext>
            </a:extLst>
          </p:cNvPr>
          <p:cNvSpPr/>
          <p:nvPr/>
        </p:nvSpPr>
        <p:spPr>
          <a:xfrm>
            <a:off x="6242408" y="2984455"/>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2" name="Rechte verbindingslijn 41">
            <a:extLst>
              <a:ext uri="{FF2B5EF4-FFF2-40B4-BE49-F238E27FC236}">
                <a16:creationId xmlns:a16="http://schemas.microsoft.com/office/drawing/2014/main" id="{EBE6FF2C-4D54-8D8D-E15E-DE7AF668E493}"/>
              </a:ext>
            </a:extLst>
          </p:cNvPr>
          <p:cNvCxnSpPr>
            <a:cxnSpLocks/>
          </p:cNvCxnSpPr>
          <p:nvPr/>
        </p:nvCxnSpPr>
        <p:spPr>
          <a:xfrm>
            <a:off x="6242408" y="3311871"/>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hthoek 42">
            <a:extLst>
              <a:ext uri="{FF2B5EF4-FFF2-40B4-BE49-F238E27FC236}">
                <a16:creationId xmlns:a16="http://schemas.microsoft.com/office/drawing/2014/main" id="{446FCE6B-882C-F30C-CDBD-C2C7711C254B}"/>
              </a:ext>
            </a:extLst>
          </p:cNvPr>
          <p:cNvSpPr/>
          <p:nvPr/>
        </p:nvSpPr>
        <p:spPr>
          <a:xfrm>
            <a:off x="3944682" y="2980862"/>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4" name="Rechte verbindingslijn 43">
            <a:extLst>
              <a:ext uri="{FF2B5EF4-FFF2-40B4-BE49-F238E27FC236}">
                <a16:creationId xmlns:a16="http://schemas.microsoft.com/office/drawing/2014/main" id="{1BBF5342-F266-55DC-BF29-74DB34B6455B}"/>
              </a:ext>
            </a:extLst>
          </p:cNvPr>
          <p:cNvCxnSpPr>
            <a:cxnSpLocks/>
          </p:cNvCxnSpPr>
          <p:nvPr/>
        </p:nvCxnSpPr>
        <p:spPr>
          <a:xfrm>
            <a:off x="3944682" y="3308278"/>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Rechthoek 44">
            <a:extLst>
              <a:ext uri="{FF2B5EF4-FFF2-40B4-BE49-F238E27FC236}">
                <a16:creationId xmlns:a16="http://schemas.microsoft.com/office/drawing/2014/main" id="{1E95ECB7-B055-AC62-D78D-43BCFD35EAB3}"/>
              </a:ext>
            </a:extLst>
          </p:cNvPr>
          <p:cNvSpPr/>
          <p:nvPr/>
        </p:nvSpPr>
        <p:spPr>
          <a:xfrm>
            <a:off x="8210722" y="5013184"/>
            <a:ext cx="1680268" cy="1110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6" name="Rechte verbindingslijn 45">
            <a:extLst>
              <a:ext uri="{FF2B5EF4-FFF2-40B4-BE49-F238E27FC236}">
                <a16:creationId xmlns:a16="http://schemas.microsoft.com/office/drawing/2014/main" id="{A5F70F28-43A5-ACC5-BD9E-255E54407D95}"/>
              </a:ext>
            </a:extLst>
          </p:cNvPr>
          <p:cNvCxnSpPr>
            <a:cxnSpLocks/>
          </p:cNvCxnSpPr>
          <p:nvPr/>
        </p:nvCxnSpPr>
        <p:spPr>
          <a:xfrm>
            <a:off x="8210722" y="5340599"/>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hthoek 46">
            <a:extLst>
              <a:ext uri="{FF2B5EF4-FFF2-40B4-BE49-F238E27FC236}">
                <a16:creationId xmlns:a16="http://schemas.microsoft.com/office/drawing/2014/main" id="{36170EA2-2EFC-9959-7079-5B873A5A6F62}"/>
              </a:ext>
            </a:extLst>
          </p:cNvPr>
          <p:cNvSpPr/>
          <p:nvPr/>
        </p:nvSpPr>
        <p:spPr>
          <a:xfrm>
            <a:off x="10255395" y="2984455"/>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8" name="Rechte verbindingslijn 47">
            <a:extLst>
              <a:ext uri="{FF2B5EF4-FFF2-40B4-BE49-F238E27FC236}">
                <a16:creationId xmlns:a16="http://schemas.microsoft.com/office/drawing/2014/main" id="{F13134F1-FA19-ACCA-7823-4E956B09C88C}"/>
              </a:ext>
            </a:extLst>
          </p:cNvPr>
          <p:cNvCxnSpPr>
            <a:cxnSpLocks/>
          </p:cNvCxnSpPr>
          <p:nvPr/>
        </p:nvCxnSpPr>
        <p:spPr>
          <a:xfrm>
            <a:off x="10255395" y="3311871"/>
            <a:ext cx="16934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Gebogen verbindingslijn 57">
            <a:extLst>
              <a:ext uri="{FF2B5EF4-FFF2-40B4-BE49-F238E27FC236}">
                <a16:creationId xmlns:a16="http://schemas.microsoft.com/office/drawing/2014/main" id="{51860F70-FC88-0B08-3693-EC30CCC470AE}"/>
              </a:ext>
            </a:extLst>
          </p:cNvPr>
          <p:cNvCxnSpPr>
            <a:cxnSpLocks/>
            <a:stCxn id="32" idx="2"/>
            <a:endCxn id="41" idx="0"/>
          </p:cNvCxnSpPr>
          <p:nvPr/>
        </p:nvCxnSpPr>
        <p:spPr>
          <a:xfrm rot="5400000">
            <a:off x="7346869" y="1974286"/>
            <a:ext cx="745842" cy="127449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1" name="Gebogen verbindingslijn 60">
            <a:extLst>
              <a:ext uri="{FF2B5EF4-FFF2-40B4-BE49-F238E27FC236}">
                <a16:creationId xmlns:a16="http://schemas.microsoft.com/office/drawing/2014/main" id="{96B897AB-A6B4-A3AC-2EC6-37286D6E55F6}"/>
              </a:ext>
            </a:extLst>
          </p:cNvPr>
          <p:cNvCxnSpPr>
            <a:cxnSpLocks/>
            <a:stCxn id="32" idx="2"/>
            <a:endCxn id="43" idx="0"/>
          </p:cNvCxnSpPr>
          <p:nvPr/>
        </p:nvCxnSpPr>
        <p:spPr>
          <a:xfrm rot="5400000">
            <a:off x="6199803" y="823626"/>
            <a:ext cx="742249" cy="3572222"/>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71" name="Gebogen verbindingslijn 70">
            <a:extLst>
              <a:ext uri="{FF2B5EF4-FFF2-40B4-BE49-F238E27FC236}">
                <a16:creationId xmlns:a16="http://schemas.microsoft.com/office/drawing/2014/main" id="{B8C3F067-D711-AF4B-4888-549B8820237F}"/>
              </a:ext>
            </a:extLst>
          </p:cNvPr>
          <p:cNvCxnSpPr>
            <a:cxnSpLocks/>
            <a:stCxn id="41" idx="1"/>
          </p:cNvCxnSpPr>
          <p:nvPr/>
        </p:nvCxnSpPr>
        <p:spPr>
          <a:xfrm rot="10800000">
            <a:off x="5136078" y="3635695"/>
            <a:ext cx="1106330" cy="152562"/>
          </a:xfrm>
          <a:prstGeom prst="bentConnector3">
            <a:avLst>
              <a:gd name="adj1" fmla="val 29069"/>
            </a:avLst>
          </a:prstGeom>
        </p:spPr>
        <p:style>
          <a:lnRef idx="2">
            <a:schemeClr val="accent1"/>
          </a:lnRef>
          <a:fillRef idx="0">
            <a:schemeClr val="accent1"/>
          </a:fillRef>
          <a:effectRef idx="1">
            <a:schemeClr val="accent1"/>
          </a:effectRef>
          <a:fontRef idx="minor">
            <a:schemeClr val="tx1"/>
          </a:fontRef>
        </p:style>
      </p:cxnSp>
      <p:cxnSp>
        <p:nvCxnSpPr>
          <p:cNvPr id="75" name="Gebogen verbindingslijn 74">
            <a:extLst>
              <a:ext uri="{FF2B5EF4-FFF2-40B4-BE49-F238E27FC236}">
                <a16:creationId xmlns:a16="http://schemas.microsoft.com/office/drawing/2014/main" id="{BCE0EBD3-21F4-3946-695D-3EFFA261BC2D}"/>
              </a:ext>
            </a:extLst>
          </p:cNvPr>
          <p:cNvCxnSpPr>
            <a:cxnSpLocks/>
            <a:stCxn id="41" idx="3"/>
            <a:endCxn id="45" idx="0"/>
          </p:cNvCxnSpPr>
          <p:nvPr/>
        </p:nvCxnSpPr>
        <p:spPr>
          <a:xfrm>
            <a:off x="7922676" y="3788257"/>
            <a:ext cx="1128180" cy="12249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78" name="Gebogen verbindingslijn 77">
            <a:extLst>
              <a:ext uri="{FF2B5EF4-FFF2-40B4-BE49-F238E27FC236}">
                <a16:creationId xmlns:a16="http://schemas.microsoft.com/office/drawing/2014/main" id="{7E88A6A4-D5FA-6369-6158-92160525C44D}"/>
              </a:ext>
            </a:extLst>
          </p:cNvPr>
          <p:cNvCxnSpPr>
            <a:cxnSpLocks/>
            <a:stCxn id="47" idx="1"/>
            <a:endCxn id="45" idx="0"/>
          </p:cNvCxnSpPr>
          <p:nvPr/>
        </p:nvCxnSpPr>
        <p:spPr>
          <a:xfrm rot="10800000" flipV="1">
            <a:off x="9050857" y="3788256"/>
            <a:ext cx="1204539" cy="12249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1" name="Gebogen verbindingslijn 80">
            <a:extLst>
              <a:ext uri="{FF2B5EF4-FFF2-40B4-BE49-F238E27FC236}">
                <a16:creationId xmlns:a16="http://schemas.microsoft.com/office/drawing/2014/main" id="{8126B1E5-2EB8-BB5B-C3FD-A1E4DCB6A123}"/>
              </a:ext>
            </a:extLst>
          </p:cNvPr>
          <p:cNvCxnSpPr>
            <a:cxnSpLocks/>
            <a:stCxn id="32" idx="2"/>
            <a:endCxn id="47" idx="0"/>
          </p:cNvCxnSpPr>
          <p:nvPr/>
        </p:nvCxnSpPr>
        <p:spPr>
          <a:xfrm rot="16200000" flipH="1">
            <a:off x="9353362" y="1242288"/>
            <a:ext cx="745842" cy="27384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91" name="Tekstvak 90">
            <a:extLst>
              <a:ext uri="{FF2B5EF4-FFF2-40B4-BE49-F238E27FC236}">
                <a16:creationId xmlns:a16="http://schemas.microsoft.com/office/drawing/2014/main" id="{C66C8BB0-D542-CB8A-F3DC-99A5F75E8EDD}"/>
              </a:ext>
            </a:extLst>
          </p:cNvPr>
          <p:cNvSpPr txBox="1"/>
          <p:nvPr/>
        </p:nvSpPr>
        <p:spPr>
          <a:xfrm>
            <a:off x="8407544" y="2287993"/>
            <a:ext cx="153623" cy="215444"/>
          </a:xfrm>
          <a:prstGeom prst="rect">
            <a:avLst/>
          </a:prstGeom>
          <a:noFill/>
        </p:spPr>
        <p:txBody>
          <a:bodyPr wrap="square" rtlCol="0">
            <a:spAutoFit/>
          </a:bodyPr>
          <a:lstStyle/>
          <a:p>
            <a:r>
              <a:rPr lang="nl-NL" sz="800"/>
              <a:t>1</a:t>
            </a:r>
            <a:endParaRPr lang="nl-NL"/>
          </a:p>
        </p:txBody>
      </p:sp>
      <p:sp>
        <p:nvSpPr>
          <p:cNvPr id="92" name="Tekstvak 91">
            <a:extLst>
              <a:ext uri="{FF2B5EF4-FFF2-40B4-BE49-F238E27FC236}">
                <a16:creationId xmlns:a16="http://schemas.microsoft.com/office/drawing/2014/main" id="{78F958B2-C264-7571-BC8C-4FA0765FA460}"/>
              </a:ext>
            </a:extLst>
          </p:cNvPr>
          <p:cNvSpPr txBox="1"/>
          <p:nvPr/>
        </p:nvSpPr>
        <p:spPr>
          <a:xfrm>
            <a:off x="8002142" y="2287993"/>
            <a:ext cx="153623" cy="215444"/>
          </a:xfrm>
          <a:prstGeom prst="rect">
            <a:avLst/>
          </a:prstGeom>
          <a:noFill/>
        </p:spPr>
        <p:txBody>
          <a:bodyPr wrap="square" rtlCol="0">
            <a:spAutoFit/>
          </a:bodyPr>
          <a:lstStyle/>
          <a:p>
            <a:r>
              <a:rPr lang="nl-NL" sz="800"/>
              <a:t>1</a:t>
            </a:r>
            <a:endParaRPr lang="nl-NL"/>
          </a:p>
        </p:txBody>
      </p:sp>
      <p:sp>
        <p:nvSpPr>
          <p:cNvPr id="93" name="Tekstvak 92">
            <a:extLst>
              <a:ext uri="{FF2B5EF4-FFF2-40B4-BE49-F238E27FC236}">
                <a16:creationId xmlns:a16="http://schemas.microsoft.com/office/drawing/2014/main" id="{B58ABEBB-D9F4-EEB8-12F4-B44FEBF81089}"/>
              </a:ext>
            </a:extLst>
          </p:cNvPr>
          <p:cNvSpPr txBox="1"/>
          <p:nvPr/>
        </p:nvSpPr>
        <p:spPr>
          <a:xfrm>
            <a:off x="11080814" y="2749029"/>
            <a:ext cx="153623" cy="215444"/>
          </a:xfrm>
          <a:prstGeom prst="rect">
            <a:avLst/>
          </a:prstGeom>
          <a:noFill/>
        </p:spPr>
        <p:txBody>
          <a:bodyPr wrap="square" rtlCol="0">
            <a:spAutoFit/>
          </a:bodyPr>
          <a:lstStyle/>
          <a:p>
            <a:r>
              <a:rPr lang="nl-NL" sz="800"/>
              <a:t>n</a:t>
            </a:r>
            <a:endParaRPr lang="nl-NL"/>
          </a:p>
        </p:txBody>
      </p:sp>
      <p:sp>
        <p:nvSpPr>
          <p:cNvPr id="94" name="Tekstvak 93">
            <a:extLst>
              <a:ext uri="{FF2B5EF4-FFF2-40B4-BE49-F238E27FC236}">
                <a16:creationId xmlns:a16="http://schemas.microsoft.com/office/drawing/2014/main" id="{7769A78A-E7D3-D7A2-CC6F-227DB009E508}"/>
              </a:ext>
            </a:extLst>
          </p:cNvPr>
          <p:cNvSpPr txBox="1"/>
          <p:nvPr/>
        </p:nvSpPr>
        <p:spPr>
          <a:xfrm>
            <a:off x="9077137" y="4766963"/>
            <a:ext cx="155441" cy="215444"/>
          </a:xfrm>
          <a:prstGeom prst="rect">
            <a:avLst/>
          </a:prstGeom>
          <a:noFill/>
        </p:spPr>
        <p:txBody>
          <a:bodyPr wrap="square" rtlCol="0">
            <a:spAutoFit/>
          </a:bodyPr>
          <a:lstStyle/>
          <a:p>
            <a:r>
              <a:rPr lang="nl-NL" sz="800"/>
              <a:t>n</a:t>
            </a:r>
            <a:endParaRPr lang="nl-NL"/>
          </a:p>
        </p:txBody>
      </p:sp>
      <p:sp>
        <p:nvSpPr>
          <p:cNvPr id="95" name="Tekstvak 94">
            <a:extLst>
              <a:ext uri="{FF2B5EF4-FFF2-40B4-BE49-F238E27FC236}">
                <a16:creationId xmlns:a16="http://schemas.microsoft.com/office/drawing/2014/main" id="{D000E1D3-16F9-396B-3A09-29C0A4556E3D}"/>
              </a:ext>
            </a:extLst>
          </p:cNvPr>
          <p:cNvSpPr txBox="1"/>
          <p:nvPr/>
        </p:nvSpPr>
        <p:spPr>
          <a:xfrm>
            <a:off x="8835938" y="4766963"/>
            <a:ext cx="153623" cy="215444"/>
          </a:xfrm>
          <a:prstGeom prst="rect">
            <a:avLst/>
          </a:prstGeom>
          <a:noFill/>
        </p:spPr>
        <p:txBody>
          <a:bodyPr wrap="square" rtlCol="0">
            <a:spAutoFit/>
          </a:bodyPr>
          <a:lstStyle/>
          <a:p>
            <a:r>
              <a:rPr lang="nl-NL" sz="800"/>
              <a:t>n</a:t>
            </a:r>
            <a:endParaRPr lang="nl-NL"/>
          </a:p>
        </p:txBody>
      </p:sp>
      <p:sp>
        <p:nvSpPr>
          <p:cNvPr id="96" name="Tekstvak 95">
            <a:extLst>
              <a:ext uri="{FF2B5EF4-FFF2-40B4-BE49-F238E27FC236}">
                <a16:creationId xmlns:a16="http://schemas.microsoft.com/office/drawing/2014/main" id="{B4470A39-EF1C-A9B1-6295-F98F40C7041E}"/>
              </a:ext>
            </a:extLst>
          </p:cNvPr>
          <p:cNvSpPr txBox="1"/>
          <p:nvPr/>
        </p:nvSpPr>
        <p:spPr>
          <a:xfrm>
            <a:off x="6019061" y="3555614"/>
            <a:ext cx="153623" cy="215444"/>
          </a:xfrm>
          <a:prstGeom prst="rect">
            <a:avLst/>
          </a:prstGeom>
          <a:noFill/>
        </p:spPr>
        <p:txBody>
          <a:bodyPr wrap="square" rtlCol="0">
            <a:spAutoFit/>
          </a:bodyPr>
          <a:lstStyle/>
          <a:p>
            <a:r>
              <a:rPr lang="nl-NL" sz="800"/>
              <a:t>1</a:t>
            </a:r>
            <a:endParaRPr lang="nl-NL"/>
          </a:p>
        </p:txBody>
      </p:sp>
      <p:sp>
        <p:nvSpPr>
          <p:cNvPr id="97" name="Tekstvak 96">
            <a:extLst>
              <a:ext uri="{FF2B5EF4-FFF2-40B4-BE49-F238E27FC236}">
                <a16:creationId xmlns:a16="http://schemas.microsoft.com/office/drawing/2014/main" id="{1CEA3D2C-DC50-E667-6791-25975746DC42}"/>
              </a:ext>
            </a:extLst>
          </p:cNvPr>
          <p:cNvSpPr txBox="1"/>
          <p:nvPr/>
        </p:nvSpPr>
        <p:spPr>
          <a:xfrm>
            <a:off x="5203779" y="3447742"/>
            <a:ext cx="153623" cy="215444"/>
          </a:xfrm>
          <a:prstGeom prst="rect">
            <a:avLst/>
          </a:prstGeom>
          <a:noFill/>
        </p:spPr>
        <p:txBody>
          <a:bodyPr wrap="square" rtlCol="0">
            <a:spAutoFit/>
          </a:bodyPr>
          <a:lstStyle/>
          <a:p>
            <a:r>
              <a:rPr lang="nl-NL" sz="800"/>
              <a:t>1</a:t>
            </a:r>
            <a:endParaRPr lang="nl-NL"/>
          </a:p>
        </p:txBody>
      </p:sp>
      <p:sp>
        <p:nvSpPr>
          <p:cNvPr id="98" name="Tekstvak 97">
            <a:extLst>
              <a:ext uri="{FF2B5EF4-FFF2-40B4-BE49-F238E27FC236}">
                <a16:creationId xmlns:a16="http://schemas.microsoft.com/office/drawing/2014/main" id="{5121AAAC-64D8-4441-AADA-93AE2467480D}"/>
              </a:ext>
            </a:extLst>
          </p:cNvPr>
          <p:cNvSpPr txBox="1"/>
          <p:nvPr/>
        </p:nvSpPr>
        <p:spPr>
          <a:xfrm>
            <a:off x="4794721" y="2753734"/>
            <a:ext cx="153623" cy="215444"/>
          </a:xfrm>
          <a:prstGeom prst="rect">
            <a:avLst/>
          </a:prstGeom>
          <a:noFill/>
        </p:spPr>
        <p:txBody>
          <a:bodyPr wrap="square" rtlCol="0">
            <a:spAutoFit/>
          </a:bodyPr>
          <a:lstStyle/>
          <a:p>
            <a:r>
              <a:rPr lang="nl-NL" sz="800"/>
              <a:t>n</a:t>
            </a:r>
            <a:endParaRPr lang="nl-NL"/>
          </a:p>
        </p:txBody>
      </p:sp>
      <p:sp>
        <p:nvSpPr>
          <p:cNvPr id="99" name="Tekstvak 98">
            <a:extLst>
              <a:ext uri="{FF2B5EF4-FFF2-40B4-BE49-F238E27FC236}">
                <a16:creationId xmlns:a16="http://schemas.microsoft.com/office/drawing/2014/main" id="{E61FDEBF-4786-BFCB-8921-0B15800C3432}"/>
              </a:ext>
            </a:extLst>
          </p:cNvPr>
          <p:cNvSpPr txBox="1"/>
          <p:nvPr/>
        </p:nvSpPr>
        <p:spPr>
          <a:xfrm>
            <a:off x="6823922" y="2753109"/>
            <a:ext cx="153623" cy="215444"/>
          </a:xfrm>
          <a:prstGeom prst="rect">
            <a:avLst/>
          </a:prstGeom>
          <a:noFill/>
        </p:spPr>
        <p:txBody>
          <a:bodyPr wrap="square" rtlCol="0">
            <a:spAutoFit/>
          </a:bodyPr>
          <a:lstStyle/>
          <a:p>
            <a:r>
              <a:rPr lang="nl-NL" sz="800"/>
              <a:t>n</a:t>
            </a:r>
            <a:endParaRPr lang="nl-NL"/>
          </a:p>
        </p:txBody>
      </p:sp>
      <p:sp>
        <p:nvSpPr>
          <p:cNvPr id="100" name="Tekstvak 99">
            <a:extLst>
              <a:ext uri="{FF2B5EF4-FFF2-40B4-BE49-F238E27FC236}">
                <a16:creationId xmlns:a16="http://schemas.microsoft.com/office/drawing/2014/main" id="{A30A3BE2-DE49-6192-09DB-1740BDA7D1DA}"/>
              </a:ext>
            </a:extLst>
          </p:cNvPr>
          <p:cNvSpPr txBox="1"/>
          <p:nvPr/>
        </p:nvSpPr>
        <p:spPr>
          <a:xfrm>
            <a:off x="7950775" y="3557043"/>
            <a:ext cx="153623" cy="215444"/>
          </a:xfrm>
          <a:prstGeom prst="rect">
            <a:avLst/>
          </a:prstGeom>
          <a:noFill/>
        </p:spPr>
        <p:txBody>
          <a:bodyPr wrap="square" rtlCol="0">
            <a:spAutoFit/>
          </a:bodyPr>
          <a:lstStyle/>
          <a:p>
            <a:r>
              <a:rPr lang="nl-NL" sz="800"/>
              <a:t>1</a:t>
            </a:r>
            <a:endParaRPr lang="nl-NL"/>
          </a:p>
        </p:txBody>
      </p:sp>
      <p:sp>
        <p:nvSpPr>
          <p:cNvPr id="101" name="Tekstvak 100">
            <a:extLst>
              <a:ext uri="{FF2B5EF4-FFF2-40B4-BE49-F238E27FC236}">
                <a16:creationId xmlns:a16="http://schemas.microsoft.com/office/drawing/2014/main" id="{0458270D-966F-591B-A0B8-A4B6EEA2B74C}"/>
              </a:ext>
            </a:extLst>
          </p:cNvPr>
          <p:cNvSpPr txBox="1"/>
          <p:nvPr/>
        </p:nvSpPr>
        <p:spPr>
          <a:xfrm>
            <a:off x="9942794" y="3556860"/>
            <a:ext cx="153623" cy="215444"/>
          </a:xfrm>
          <a:prstGeom prst="rect">
            <a:avLst/>
          </a:prstGeom>
          <a:noFill/>
        </p:spPr>
        <p:txBody>
          <a:bodyPr wrap="square" rtlCol="0">
            <a:spAutoFit/>
          </a:bodyPr>
          <a:lstStyle/>
          <a:p>
            <a:r>
              <a:rPr lang="nl-NL" sz="800"/>
              <a:t>1</a:t>
            </a:r>
            <a:endParaRPr lang="nl-NL"/>
          </a:p>
        </p:txBody>
      </p:sp>
      <p:sp>
        <p:nvSpPr>
          <p:cNvPr id="102" name="Titel 3">
            <a:extLst>
              <a:ext uri="{FF2B5EF4-FFF2-40B4-BE49-F238E27FC236}">
                <a16:creationId xmlns:a16="http://schemas.microsoft.com/office/drawing/2014/main" id="{22BA9225-F678-D1DD-984C-ADA4E9FD1449}"/>
              </a:ext>
            </a:extLst>
          </p:cNvPr>
          <p:cNvSpPr txBox="1">
            <a:spLocks/>
          </p:cNvSpPr>
          <p:nvPr/>
        </p:nvSpPr>
        <p:spPr>
          <a:xfrm>
            <a:off x="701886" y="168331"/>
            <a:ext cx="6960993" cy="9054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Informatiemodel</a:t>
            </a:r>
          </a:p>
          <a:p>
            <a:r>
              <a:rPr lang="nl-NL" sz="2400"/>
              <a:t>Klassendiagram voor systeem met 1 test type</a:t>
            </a:r>
          </a:p>
        </p:txBody>
      </p:sp>
      <p:sp>
        <p:nvSpPr>
          <p:cNvPr id="103" name="Tekstvak 102">
            <a:extLst>
              <a:ext uri="{FF2B5EF4-FFF2-40B4-BE49-F238E27FC236}">
                <a16:creationId xmlns:a16="http://schemas.microsoft.com/office/drawing/2014/main" id="{11D832A4-8485-52C5-D238-398C469EFCCD}"/>
              </a:ext>
            </a:extLst>
          </p:cNvPr>
          <p:cNvSpPr txBox="1"/>
          <p:nvPr/>
        </p:nvSpPr>
        <p:spPr>
          <a:xfrm>
            <a:off x="309326" y="1420600"/>
            <a:ext cx="3664210" cy="4832092"/>
          </a:xfrm>
          <a:prstGeom prst="rect">
            <a:avLst/>
          </a:prstGeom>
          <a:noFill/>
        </p:spPr>
        <p:txBody>
          <a:bodyPr wrap="square" rtlCol="0">
            <a:spAutoFit/>
          </a:bodyPr>
          <a:lstStyle/>
          <a:p>
            <a:r>
              <a:rPr lang="nl-NL" sz="1400"/>
              <a:t>Het informatiemodel bevat de systeemonderdelen en een </a:t>
            </a:r>
            <a:r>
              <a:rPr lang="nl-NL" sz="1400" err="1"/>
              <a:t>testmapping</a:t>
            </a:r>
            <a:r>
              <a:rPr lang="nl-NL" sz="1400"/>
              <a:t>. Het systeem bestaat uit componenten en connecties. Elke testvariant is een eigen netwerk klasse gekoppeld aan component(en).</a:t>
            </a:r>
          </a:p>
          <a:p>
            <a:endParaRPr lang="nl-NL" sz="1400"/>
          </a:p>
          <a:p>
            <a:r>
              <a:rPr lang="nl-NL" sz="1400"/>
              <a:t>Netwerk klassen zijn hiernaast gearceerd, dit zijn templates voor “mini” influence diagrammen met interfaces naar instanties van andere netwerkklassen.</a:t>
            </a:r>
          </a:p>
          <a:p>
            <a:endParaRPr lang="nl-NL" sz="1400"/>
          </a:p>
          <a:p>
            <a:r>
              <a:rPr lang="nl-NL" sz="1400"/>
              <a:t>De netwerk klassen implementeren de regels die bepalen hoe een </a:t>
            </a:r>
            <a:r>
              <a:rPr lang="nl-NL" sz="1400" err="1"/>
              <a:t>systeem-onderdeel</a:t>
            </a:r>
            <a:r>
              <a:rPr lang="nl-NL" sz="1400"/>
              <a:t> of test functioneert. Voorbeelden van regels zijn onder de klassen opgenomen</a:t>
            </a:r>
          </a:p>
          <a:p>
            <a:endParaRPr lang="nl-NL" sz="1400"/>
          </a:p>
          <a:p>
            <a:r>
              <a:rPr lang="nl-NL" sz="1400"/>
              <a:t>Uitbreiden met nieuwe testen betekent een nieuwe netwerk klassen toevoegen, bepalen wat de interfaces zijn en welke parameters voor de test relevant zijn. Deze input dient in de beschrijving te zijn opgenomen.</a:t>
            </a:r>
          </a:p>
        </p:txBody>
      </p:sp>
      <p:cxnSp>
        <p:nvCxnSpPr>
          <p:cNvPr id="118" name="Gebogen verbindingslijn 117">
            <a:extLst>
              <a:ext uri="{FF2B5EF4-FFF2-40B4-BE49-F238E27FC236}">
                <a16:creationId xmlns:a16="http://schemas.microsoft.com/office/drawing/2014/main" id="{2FDAA3F6-A93D-47E1-EA1E-3D7CC8B4C24B}"/>
              </a:ext>
            </a:extLst>
          </p:cNvPr>
          <p:cNvCxnSpPr>
            <a:cxnSpLocks/>
          </p:cNvCxnSpPr>
          <p:nvPr/>
        </p:nvCxnSpPr>
        <p:spPr>
          <a:xfrm rot="10800000">
            <a:off x="5136078" y="3788256"/>
            <a:ext cx="1102069" cy="1647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19" name="Tekstvak 118">
            <a:extLst>
              <a:ext uri="{FF2B5EF4-FFF2-40B4-BE49-F238E27FC236}">
                <a16:creationId xmlns:a16="http://schemas.microsoft.com/office/drawing/2014/main" id="{DE03DEFC-8634-C61E-B13E-6687464218CF}"/>
              </a:ext>
            </a:extLst>
          </p:cNvPr>
          <p:cNvSpPr txBox="1"/>
          <p:nvPr/>
        </p:nvSpPr>
        <p:spPr>
          <a:xfrm>
            <a:off x="6002402" y="3952002"/>
            <a:ext cx="153623" cy="215444"/>
          </a:xfrm>
          <a:prstGeom prst="rect">
            <a:avLst/>
          </a:prstGeom>
          <a:noFill/>
        </p:spPr>
        <p:txBody>
          <a:bodyPr wrap="square" rtlCol="0">
            <a:spAutoFit/>
          </a:bodyPr>
          <a:lstStyle/>
          <a:p>
            <a:r>
              <a:rPr lang="nl-NL" sz="800"/>
              <a:t>1</a:t>
            </a:r>
            <a:endParaRPr lang="nl-NL"/>
          </a:p>
        </p:txBody>
      </p:sp>
      <p:sp>
        <p:nvSpPr>
          <p:cNvPr id="120" name="Tekstvak 119">
            <a:extLst>
              <a:ext uri="{FF2B5EF4-FFF2-40B4-BE49-F238E27FC236}">
                <a16:creationId xmlns:a16="http://schemas.microsoft.com/office/drawing/2014/main" id="{7BA94A7B-72C5-8861-FA39-58DDC47C4BF4}"/>
              </a:ext>
            </a:extLst>
          </p:cNvPr>
          <p:cNvSpPr txBox="1"/>
          <p:nvPr/>
        </p:nvSpPr>
        <p:spPr>
          <a:xfrm>
            <a:off x="5203778" y="3771058"/>
            <a:ext cx="153623" cy="215444"/>
          </a:xfrm>
          <a:prstGeom prst="rect">
            <a:avLst/>
          </a:prstGeom>
          <a:noFill/>
        </p:spPr>
        <p:txBody>
          <a:bodyPr wrap="square" rtlCol="0">
            <a:spAutoFit/>
          </a:bodyPr>
          <a:lstStyle/>
          <a:p>
            <a:r>
              <a:rPr lang="nl-NL" sz="800"/>
              <a:t>1</a:t>
            </a:r>
            <a:endParaRPr lang="nl-NL"/>
          </a:p>
        </p:txBody>
      </p:sp>
    </p:spTree>
    <p:extLst>
      <p:ext uri="{BB962C8B-B14F-4D97-AF65-F5344CB8AC3E}">
        <p14:creationId xmlns:p14="http://schemas.microsoft.com/office/powerpoint/2010/main" val="3712220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EDD54-F43D-1135-04A3-2F9BEA1E2AD9}"/>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3EEA1A8E-BCB2-24DD-6C32-AD9D0B537ACE}"/>
              </a:ext>
            </a:extLst>
          </p:cNvPr>
          <p:cNvSpPr>
            <a:spLocks noGrp="1"/>
          </p:cNvSpPr>
          <p:nvPr>
            <p:ph type="title"/>
          </p:nvPr>
        </p:nvSpPr>
        <p:spPr/>
        <p:txBody>
          <a:bodyPr/>
          <a:lstStyle/>
          <a:p>
            <a:r>
              <a:rPr lang="nl-NL"/>
              <a:t>Oude dias</a:t>
            </a:r>
          </a:p>
        </p:txBody>
      </p:sp>
      <p:sp>
        <p:nvSpPr>
          <p:cNvPr id="5" name="Tijdelijke aanduiding voor tekst 4">
            <a:extLst>
              <a:ext uri="{FF2B5EF4-FFF2-40B4-BE49-F238E27FC236}">
                <a16:creationId xmlns:a16="http://schemas.microsoft.com/office/drawing/2014/main" id="{F9C5F25F-E7FE-D6F2-9C17-457942353A8F}"/>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2144536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4D41-0202-0AA2-3F04-29CBFE06E03A}"/>
              </a:ext>
            </a:extLst>
          </p:cNvPr>
          <p:cNvSpPr>
            <a:spLocks noGrp="1"/>
          </p:cNvSpPr>
          <p:nvPr>
            <p:ph type="title"/>
          </p:nvPr>
        </p:nvSpPr>
        <p:spPr/>
        <p:txBody>
          <a:bodyPr/>
          <a:lstStyle/>
          <a:p>
            <a:r>
              <a:rPr lang="en-US" dirty="0"/>
              <a:t>Complex machines and installations</a:t>
            </a:r>
          </a:p>
        </p:txBody>
      </p:sp>
      <p:pic>
        <p:nvPicPr>
          <p:cNvPr id="4" name="Content Placeholder 3" descr="A large machine in a room&#10;&#10;Description automatically generated">
            <a:extLst>
              <a:ext uri="{FF2B5EF4-FFF2-40B4-BE49-F238E27FC236}">
                <a16:creationId xmlns:a16="http://schemas.microsoft.com/office/drawing/2014/main" id="{2FABD245-B84E-C846-CEDF-67C5C3A181C4}"/>
              </a:ext>
            </a:extLst>
          </p:cNvPr>
          <p:cNvPicPr>
            <a:picLocks noGrp="1" noChangeAspect="1"/>
          </p:cNvPicPr>
          <p:nvPr>
            <p:ph idx="1"/>
          </p:nvPr>
        </p:nvPicPr>
        <p:blipFill>
          <a:blip r:embed="rId2"/>
          <a:stretch>
            <a:fillRect/>
          </a:stretch>
        </p:blipFill>
        <p:spPr>
          <a:xfrm>
            <a:off x="834571" y="1503239"/>
            <a:ext cx="4218215" cy="2056968"/>
          </a:xfrm>
        </p:spPr>
      </p:pic>
      <p:sp>
        <p:nvSpPr>
          <p:cNvPr id="5" name="TextBox 4">
            <a:extLst>
              <a:ext uri="{FF2B5EF4-FFF2-40B4-BE49-F238E27FC236}">
                <a16:creationId xmlns:a16="http://schemas.microsoft.com/office/drawing/2014/main" id="{7230FA28-478A-2DFA-D93F-4363AE1C7104}"/>
              </a:ext>
            </a:extLst>
          </p:cNvPr>
          <p:cNvSpPr txBox="1"/>
          <p:nvPr/>
        </p:nvSpPr>
        <p:spPr>
          <a:xfrm>
            <a:off x="834571" y="3555999"/>
            <a:ext cx="38009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 2024 </a:t>
            </a:r>
            <a:r>
              <a:rPr lang="en-US" sz="1200" dirty="0">
                <a:ea typeface="+mn-lt"/>
                <a:cs typeface="+mn-lt"/>
                <a:hlinkClick r:id="rId3"/>
              </a:rPr>
              <a:t>canon.nl </a:t>
            </a:r>
            <a:r>
              <a:rPr lang="en-US" sz="1200" dirty="0">
                <a:ea typeface="+mn-lt"/>
                <a:cs typeface="+mn-lt"/>
              </a:rPr>
              <a:t>All rights reserved.</a:t>
            </a:r>
          </a:p>
        </p:txBody>
      </p:sp>
      <p:pic>
        <p:nvPicPr>
          <p:cNvPr id="6" name="Picture 5" descr="A silver washing machine with a door open&#10;&#10;Description automatically generated">
            <a:extLst>
              <a:ext uri="{FF2B5EF4-FFF2-40B4-BE49-F238E27FC236}">
                <a16:creationId xmlns:a16="http://schemas.microsoft.com/office/drawing/2014/main" id="{BB781C51-2DBA-0FDA-A6C7-FE08A8FD9E71}"/>
              </a:ext>
            </a:extLst>
          </p:cNvPr>
          <p:cNvPicPr>
            <a:picLocks noChangeAspect="1"/>
          </p:cNvPicPr>
          <p:nvPr/>
        </p:nvPicPr>
        <p:blipFill>
          <a:blip r:embed="rId4"/>
          <a:stretch>
            <a:fillRect/>
          </a:stretch>
        </p:blipFill>
        <p:spPr>
          <a:xfrm>
            <a:off x="6376760" y="1357993"/>
            <a:ext cx="1769837" cy="2200729"/>
          </a:xfrm>
          <a:prstGeom prst="rect">
            <a:avLst/>
          </a:prstGeom>
        </p:spPr>
      </p:pic>
      <p:sp>
        <p:nvSpPr>
          <p:cNvPr id="7" name="TextBox 6">
            <a:extLst>
              <a:ext uri="{FF2B5EF4-FFF2-40B4-BE49-F238E27FC236}">
                <a16:creationId xmlns:a16="http://schemas.microsoft.com/office/drawing/2014/main" id="{C732A573-1E2C-1EB5-49E5-F8A55AD8D236}"/>
              </a:ext>
            </a:extLst>
          </p:cNvPr>
          <p:cNvSpPr txBox="1"/>
          <p:nvPr/>
        </p:nvSpPr>
        <p:spPr>
          <a:xfrm>
            <a:off x="6377213" y="3555998"/>
            <a:ext cx="38009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 2024 </a:t>
            </a:r>
            <a:r>
              <a:rPr lang="en-US" sz="1200" dirty="0">
                <a:ea typeface="+mn-lt"/>
                <a:cs typeface="+mn-lt"/>
                <a:hlinkClick r:id="rId3"/>
              </a:rPr>
              <a:t>laundry.nl </a:t>
            </a:r>
            <a:r>
              <a:rPr lang="en-US" sz="1200" dirty="0">
                <a:ea typeface="+mn-lt"/>
                <a:cs typeface="+mn-lt"/>
              </a:rPr>
              <a:t>All rights reserved.</a:t>
            </a:r>
          </a:p>
        </p:txBody>
      </p:sp>
      <p:sp>
        <p:nvSpPr>
          <p:cNvPr id="8" name="TextBox 7">
            <a:extLst>
              <a:ext uri="{FF2B5EF4-FFF2-40B4-BE49-F238E27FC236}">
                <a16:creationId xmlns:a16="http://schemas.microsoft.com/office/drawing/2014/main" id="{9187FFF2-5587-CEA8-77EB-BF52C314BD66}"/>
              </a:ext>
            </a:extLst>
          </p:cNvPr>
          <p:cNvSpPr txBox="1"/>
          <p:nvPr/>
        </p:nvSpPr>
        <p:spPr>
          <a:xfrm>
            <a:off x="834571" y="4272642"/>
            <a:ext cx="9343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Examples of high-tech: industrial printer and industrial washing machine.</a:t>
            </a:r>
          </a:p>
        </p:txBody>
      </p:sp>
    </p:spTree>
    <p:extLst>
      <p:ext uri="{BB962C8B-B14F-4D97-AF65-F5344CB8AC3E}">
        <p14:creationId xmlns:p14="http://schemas.microsoft.com/office/powerpoint/2010/main" val="1386904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D42360-042A-685A-5634-4FE27533AC32}"/>
              </a:ext>
            </a:extLst>
          </p:cNvPr>
          <p:cNvSpPr>
            <a:spLocks noGrp="1"/>
          </p:cNvSpPr>
          <p:nvPr>
            <p:ph type="title"/>
          </p:nvPr>
        </p:nvSpPr>
        <p:spPr/>
        <p:txBody>
          <a:bodyPr/>
          <a:lstStyle/>
          <a:p>
            <a:r>
              <a:rPr lang="nl-NL"/>
              <a:t>Concept </a:t>
            </a:r>
            <a:br>
              <a:rPr lang="nl-NL"/>
            </a:br>
            <a:r>
              <a:rPr lang="nl-NL" sz="2000"/>
              <a:t>kennis over een high </a:t>
            </a:r>
            <a:r>
              <a:rPr lang="nl-NL" sz="2000" err="1"/>
              <a:t>tech</a:t>
            </a:r>
            <a:r>
              <a:rPr lang="nl-NL" sz="2000"/>
              <a:t> systeem toepasbaar maken voor reparateurs tijdens diagnosticeren</a:t>
            </a:r>
            <a:endParaRPr lang="nl-NL"/>
          </a:p>
        </p:txBody>
      </p:sp>
      <p:sp>
        <p:nvSpPr>
          <p:cNvPr id="6" name="Afgeronde rechthoek 5">
            <a:extLst>
              <a:ext uri="{FF2B5EF4-FFF2-40B4-BE49-F238E27FC236}">
                <a16:creationId xmlns:a16="http://schemas.microsoft.com/office/drawing/2014/main" id="{53F32327-AD83-097B-5CF9-5F593B9CD6C1}"/>
              </a:ext>
            </a:extLst>
          </p:cNvPr>
          <p:cNvSpPr/>
          <p:nvPr/>
        </p:nvSpPr>
        <p:spPr>
          <a:xfrm>
            <a:off x="905608" y="2233246"/>
            <a:ext cx="2593730" cy="1160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NL"/>
              <a:t>systeem + testen en acties</a:t>
            </a:r>
          </a:p>
        </p:txBody>
      </p:sp>
      <p:sp>
        <p:nvSpPr>
          <p:cNvPr id="7" name="Afgeronde rechthoek 6">
            <a:extLst>
              <a:ext uri="{FF2B5EF4-FFF2-40B4-BE49-F238E27FC236}">
                <a16:creationId xmlns:a16="http://schemas.microsoft.com/office/drawing/2014/main" id="{BC9B4DE8-7647-E87D-FEFF-5A31B09B50C8}"/>
              </a:ext>
            </a:extLst>
          </p:cNvPr>
          <p:cNvSpPr/>
          <p:nvPr/>
        </p:nvSpPr>
        <p:spPr>
          <a:xfrm>
            <a:off x="8206155" y="2233246"/>
            <a:ext cx="2593730" cy="116058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nl-NL" err="1"/>
              <a:t>diagnoticeren</a:t>
            </a:r>
            <a:r>
              <a:rPr lang="nl-NL"/>
              <a:t> en repareren high </a:t>
            </a:r>
            <a:r>
              <a:rPr lang="nl-NL" err="1"/>
              <a:t>tech</a:t>
            </a:r>
            <a:r>
              <a:rPr lang="nl-NL"/>
              <a:t> systemen</a:t>
            </a:r>
          </a:p>
        </p:txBody>
      </p:sp>
      <p:sp>
        <p:nvSpPr>
          <p:cNvPr id="8" name="Rechthoek 7">
            <a:extLst>
              <a:ext uri="{FF2B5EF4-FFF2-40B4-BE49-F238E27FC236}">
                <a16:creationId xmlns:a16="http://schemas.microsoft.com/office/drawing/2014/main" id="{B636E4A1-F103-D241-8284-30AFF01EDB18}"/>
              </a:ext>
            </a:extLst>
          </p:cNvPr>
          <p:cNvSpPr/>
          <p:nvPr/>
        </p:nvSpPr>
        <p:spPr>
          <a:xfrm>
            <a:off x="4498731" y="2233246"/>
            <a:ext cx="2708031" cy="1160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err="1"/>
              <a:t>Influence</a:t>
            </a:r>
            <a:r>
              <a:rPr lang="nl-NL"/>
              <a:t> diagram oplossing</a:t>
            </a:r>
          </a:p>
        </p:txBody>
      </p:sp>
      <p:cxnSp>
        <p:nvCxnSpPr>
          <p:cNvPr id="11" name="Rechte verbindingslijn met pijl 10">
            <a:extLst>
              <a:ext uri="{FF2B5EF4-FFF2-40B4-BE49-F238E27FC236}">
                <a16:creationId xmlns:a16="http://schemas.microsoft.com/office/drawing/2014/main" id="{DFB52CC3-1B66-F5B7-C648-F5EB95F0B6EA}"/>
              </a:ext>
            </a:extLst>
          </p:cNvPr>
          <p:cNvCxnSpPr>
            <a:cxnSpLocks/>
            <a:stCxn id="8" idx="3"/>
            <a:endCxn id="7" idx="1"/>
          </p:cNvCxnSpPr>
          <p:nvPr/>
        </p:nvCxnSpPr>
        <p:spPr>
          <a:xfrm>
            <a:off x="7206762" y="2813539"/>
            <a:ext cx="999393" cy="0"/>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83CC2B76-CD71-8516-9312-3AF8DCD43E18}"/>
              </a:ext>
            </a:extLst>
          </p:cNvPr>
          <p:cNvCxnSpPr>
            <a:cxnSpLocks/>
            <a:stCxn id="6" idx="3"/>
            <a:endCxn id="8" idx="1"/>
          </p:cNvCxnSpPr>
          <p:nvPr/>
        </p:nvCxnSpPr>
        <p:spPr>
          <a:xfrm>
            <a:off x="3499338" y="2813538"/>
            <a:ext cx="999393" cy="1"/>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hthoek 21">
            <a:extLst>
              <a:ext uri="{FF2B5EF4-FFF2-40B4-BE49-F238E27FC236}">
                <a16:creationId xmlns:a16="http://schemas.microsoft.com/office/drawing/2014/main" id="{0B56BB33-C927-B9BD-EDDC-2790D6EB6C46}"/>
              </a:ext>
            </a:extLst>
          </p:cNvPr>
          <p:cNvSpPr/>
          <p:nvPr/>
        </p:nvSpPr>
        <p:spPr>
          <a:xfrm>
            <a:off x="905608" y="4997961"/>
            <a:ext cx="2085278" cy="6690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beschrijving </a:t>
            </a:r>
          </a:p>
        </p:txBody>
      </p:sp>
      <p:sp>
        <p:nvSpPr>
          <p:cNvPr id="23" name="Rechthoek 22">
            <a:extLst>
              <a:ext uri="{FF2B5EF4-FFF2-40B4-BE49-F238E27FC236}">
                <a16:creationId xmlns:a16="http://schemas.microsoft.com/office/drawing/2014/main" id="{31B4F5BA-BF7B-9153-E55E-7AFF772867BC}"/>
              </a:ext>
            </a:extLst>
          </p:cNvPr>
          <p:cNvSpPr/>
          <p:nvPr/>
        </p:nvSpPr>
        <p:spPr>
          <a:xfrm>
            <a:off x="3508608" y="4997961"/>
            <a:ext cx="2085278" cy="6690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informatie model</a:t>
            </a:r>
          </a:p>
        </p:txBody>
      </p:sp>
      <p:sp>
        <p:nvSpPr>
          <p:cNvPr id="24" name="Rechthoek 23">
            <a:extLst>
              <a:ext uri="{FF2B5EF4-FFF2-40B4-BE49-F238E27FC236}">
                <a16:creationId xmlns:a16="http://schemas.microsoft.com/office/drawing/2014/main" id="{26A1B100-CFEB-2457-C279-E371DED57816}"/>
              </a:ext>
            </a:extLst>
          </p:cNvPr>
          <p:cNvSpPr/>
          <p:nvPr/>
        </p:nvSpPr>
        <p:spPr>
          <a:xfrm>
            <a:off x="6111608" y="4997961"/>
            <a:ext cx="2085278" cy="6690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a:t>
            </a:r>
          </a:p>
        </p:txBody>
      </p:sp>
      <p:sp>
        <p:nvSpPr>
          <p:cNvPr id="25" name="Rechthoek 24">
            <a:extLst>
              <a:ext uri="{FF2B5EF4-FFF2-40B4-BE49-F238E27FC236}">
                <a16:creationId xmlns:a16="http://schemas.microsoft.com/office/drawing/2014/main" id="{5E337C4B-F106-E700-92E2-B99E1AF70CE4}"/>
              </a:ext>
            </a:extLst>
          </p:cNvPr>
          <p:cNvSpPr/>
          <p:nvPr/>
        </p:nvSpPr>
        <p:spPr>
          <a:xfrm>
            <a:off x="8714607" y="4997961"/>
            <a:ext cx="2085278" cy="669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support diagnosticeren</a:t>
            </a:r>
            <a:endParaRPr lang="nl-NL"/>
          </a:p>
        </p:txBody>
      </p:sp>
      <p:cxnSp>
        <p:nvCxnSpPr>
          <p:cNvPr id="26" name="Rechte verbindingslijn met pijl 25">
            <a:extLst>
              <a:ext uri="{FF2B5EF4-FFF2-40B4-BE49-F238E27FC236}">
                <a16:creationId xmlns:a16="http://schemas.microsoft.com/office/drawing/2014/main" id="{2B2EFFC1-6C1D-BB3F-146C-C61343291A7B}"/>
              </a:ext>
            </a:extLst>
          </p:cNvPr>
          <p:cNvCxnSpPr>
            <a:cxnSpLocks/>
          </p:cNvCxnSpPr>
          <p:nvPr/>
        </p:nvCxnSpPr>
        <p:spPr>
          <a:xfrm>
            <a:off x="2996824" y="5611565"/>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8" name="Rechte verbindingslijn met pijl 27">
            <a:extLst>
              <a:ext uri="{FF2B5EF4-FFF2-40B4-BE49-F238E27FC236}">
                <a16:creationId xmlns:a16="http://schemas.microsoft.com/office/drawing/2014/main" id="{12B95C4E-34EE-CE06-09A7-163B423B1C6A}"/>
              </a:ext>
            </a:extLst>
          </p:cNvPr>
          <p:cNvCxnSpPr>
            <a:cxnSpLocks/>
          </p:cNvCxnSpPr>
          <p:nvPr/>
        </p:nvCxnSpPr>
        <p:spPr>
          <a:xfrm>
            <a:off x="5593482" y="5611561"/>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Rechte verbindingslijn met pijl 28">
            <a:extLst>
              <a:ext uri="{FF2B5EF4-FFF2-40B4-BE49-F238E27FC236}">
                <a16:creationId xmlns:a16="http://schemas.microsoft.com/office/drawing/2014/main" id="{9D2B9525-E8D2-0E9A-2CDA-6DABB4955EFB}"/>
              </a:ext>
            </a:extLst>
          </p:cNvPr>
          <p:cNvCxnSpPr>
            <a:cxnSpLocks/>
          </p:cNvCxnSpPr>
          <p:nvPr/>
        </p:nvCxnSpPr>
        <p:spPr>
          <a:xfrm>
            <a:off x="8190138" y="5611563"/>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Rechteraccolade 29">
            <a:extLst>
              <a:ext uri="{FF2B5EF4-FFF2-40B4-BE49-F238E27FC236}">
                <a16:creationId xmlns:a16="http://schemas.microsoft.com/office/drawing/2014/main" id="{96A0CF6C-FE04-7BF7-6C3D-B9C082DF1090}"/>
              </a:ext>
            </a:extLst>
          </p:cNvPr>
          <p:cNvSpPr/>
          <p:nvPr/>
        </p:nvSpPr>
        <p:spPr>
          <a:xfrm rot="16200000">
            <a:off x="5364150" y="-829660"/>
            <a:ext cx="977194" cy="9894276"/>
          </a:xfrm>
          <a:prstGeom prst="rightBrace">
            <a:avLst/>
          </a:prstGeom>
          <a:ln w="53975"/>
        </p:spPr>
        <p:style>
          <a:lnRef idx="2">
            <a:schemeClr val="accent1"/>
          </a:lnRef>
          <a:fillRef idx="0">
            <a:schemeClr val="accent1"/>
          </a:fillRef>
          <a:effectRef idx="1">
            <a:schemeClr val="accent1"/>
          </a:effectRef>
          <a:fontRef idx="minor">
            <a:schemeClr val="tx1"/>
          </a:fontRef>
        </p:style>
        <p:txBody>
          <a:bodyPr rtlCol="0" anchor="ctr"/>
          <a:lstStyle/>
          <a:p>
            <a:pPr algn="ctr"/>
            <a:endParaRPr lang="nl-NL"/>
          </a:p>
        </p:txBody>
      </p:sp>
      <p:sp>
        <p:nvSpPr>
          <p:cNvPr id="31" name="Tekstvak 30">
            <a:extLst>
              <a:ext uri="{FF2B5EF4-FFF2-40B4-BE49-F238E27FC236}">
                <a16:creationId xmlns:a16="http://schemas.microsoft.com/office/drawing/2014/main" id="{7C49238F-B6DB-D5F3-9BCB-191A58C19CB0}"/>
              </a:ext>
            </a:extLst>
          </p:cNvPr>
          <p:cNvSpPr txBox="1"/>
          <p:nvPr/>
        </p:nvSpPr>
        <p:spPr>
          <a:xfrm>
            <a:off x="2623093" y="5778083"/>
            <a:ext cx="1253307" cy="507831"/>
          </a:xfrm>
          <a:prstGeom prst="rect">
            <a:avLst/>
          </a:prstGeom>
          <a:noFill/>
        </p:spPr>
        <p:txBody>
          <a:bodyPr wrap="square" rtlCol="0">
            <a:spAutoFit/>
          </a:bodyPr>
          <a:lstStyle/>
          <a:p>
            <a:r>
              <a:rPr lang="nl-NL" sz="900"/>
              <a:t>Beschrijving(en) inlezen en vertalen naar informatiemodel</a:t>
            </a:r>
          </a:p>
        </p:txBody>
      </p:sp>
      <p:sp>
        <p:nvSpPr>
          <p:cNvPr id="32" name="Tekstvak 31">
            <a:extLst>
              <a:ext uri="{FF2B5EF4-FFF2-40B4-BE49-F238E27FC236}">
                <a16:creationId xmlns:a16="http://schemas.microsoft.com/office/drawing/2014/main" id="{639A016D-CAB6-1531-2A88-41FBDEAC56BE}"/>
              </a:ext>
            </a:extLst>
          </p:cNvPr>
          <p:cNvSpPr txBox="1"/>
          <p:nvPr/>
        </p:nvSpPr>
        <p:spPr>
          <a:xfrm>
            <a:off x="26435" y="5778083"/>
            <a:ext cx="1253307" cy="507831"/>
          </a:xfrm>
          <a:prstGeom prst="rect">
            <a:avLst/>
          </a:prstGeom>
          <a:noFill/>
        </p:spPr>
        <p:txBody>
          <a:bodyPr wrap="square" rtlCol="0">
            <a:spAutoFit/>
          </a:bodyPr>
          <a:lstStyle/>
          <a:p>
            <a:r>
              <a:rPr lang="nl-NL" sz="900"/>
              <a:t>Kennis systeem en testen vertalen naar beschrijving(en)</a:t>
            </a:r>
          </a:p>
        </p:txBody>
      </p:sp>
      <p:sp>
        <p:nvSpPr>
          <p:cNvPr id="33" name="Tekstvak 32">
            <a:extLst>
              <a:ext uri="{FF2B5EF4-FFF2-40B4-BE49-F238E27FC236}">
                <a16:creationId xmlns:a16="http://schemas.microsoft.com/office/drawing/2014/main" id="{D6FCA65C-3BED-B605-0A89-996EF4E04DF7}"/>
              </a:ext>
            </a:extLst>
          </p:cNvPr>
          <p:cNvSpPr txBox="1"/>
          <p:nvPr/>
        </p:nvSpPr>
        <p:spPr>
          <a:xfrm>
            <a:off x="5219751" y="5778083"/>
            <a:ext cx="1253307" cy="507831"/>
          </a:xfrm>
          <a:prstGeom prst="rect">
            <a:avLst/>
          </a:prstGeom>
          <a:noFill/>
        </p:spPr>
        <p:txBody>
          <a:bodyPr wrap="square" rtlCol="0">
            <a:spAutoFit/>
          </a:bodyPr>
          <a:lstStyle/>
          <a:p>
            <a:r>
              <a:rPr lang="nl-NL" sz="900"/>
              <a:t>Informatie model basis voor genereren </a:t>
            </a:r>
            <a:r>
              <a:rPr lang="nl-NL" sz="900" err="1"/>
              <a:t>influence</a:t>
            </a:r>
            <a:r>
              <a:rPr lang="nl-NL" sz="900"/>
              <a:t> diagram</a:t>
            </a:r>
          </a:p>
        </p:txBody>
      </p:sp>
      <p:sp>
        <p:nvSpPr>
          <p:cNvPr id="34" name="Tekstvak 33">
            <a:extLst>
              <a:ext uri="{FF2B5EF4-FFF2-40B4-BE49-F238E27FC236}">
                <a16:creationId xmlns:a16="http://schemas.microsoft.com/office/drawing/2014/main" id="{B5FA44F2-5350-0D40-C5D6-C7F0B207A77D}"/>
              </a:ext>
            </a:extLst>
          </p:cNvPr>
          <p:cNvSpPr txBox="1"/>
          <p:nvPr/>
        </p:nvSpPr>
        <p:spPr>
          <a:xfrm>
            <a:off x="7816407" y="5778083"/>
            <a:ext cx="1253307" cy="646331"/>
          </a:xfrm>
          <a:prstGeom prst="rect">
            <a:avLst/>
          </a:prstGeom>
          <a:noFill/>
        </p:spPr>
        <p:txBody>
          <a:bodyPr wrap="square" rtlCol="0">
            <a:spAutoFit/>
          </a:bodyPr>
          <a:lstStyle/>
          <a:p>
            <a:r>
              <a:rPr lang="nl-NL" sz="900"/>
              <a:t>Gegeven </a:t>
            </a:r>
            <a:r>
              <a:rPr lang="nl-NL" sz="900" err="1"/>
              <a:t>evidence</a:t>
            </a:r>
            <a:r>
              <a:rPr lang="nl-NL" sz="900"/>
              <a:t> afleiden “geloof” in status systeem en adviseren next steps</a:t>
            </a:r>
          </a:p>
        </p:txBody>
      </p:sp>
      <p:sp>
        <p:nvSpPr>
          <p:cNvPr id="35" name="Tekstvak 34">
            <a:extLst>
              <a:ext uri="{FF2B5EF4-FFF2-40B4-BE49-F238E27FC236}">
                <a16:creationId xmlns:a16="http://schemas.microsoft.com/office/drawing/2014/main" id="{64FA51F6-85CC-AF2A-9CE4-CC1D13DCD6C2}"/>
              </a:ext>
            </a:extLst>
          </p:cNvPr>
          <p:cNvSpPr txBox="1"/>
          <p:nvPr/>
        </p:nvSpPr>
        <p:spPr>
          <a:xfrm>
            <a:off x="10444777" y="5778083"/>
            <a:ext cx="1436485" cy="646331"/>
          </a:xfrm>
          <a:prstGeom prst="rect">
            <a:avLst/>
          </a:prstGeom>
          <a:noFill/>
        </p:spPr>
        <p:txBody>
          <a:bodyPr wrap="square" rtlCol="0">
            <a:spAutoFit/>
          </a:bodyPr>
          <a:lstStyle/>
          <a:p>
            <a:r>
              <a:rPr lang="nl-NL" sz="900"/>
              <a:t>Uitvoeren geadviseerde stappen, invoer </a:t>
            </a:r>
            <a:r>
              <a:rPr lang="nl-NL" sz="900" err="1"/>
              <a:t>evidence</a:t>
            </a:r>
            <a:r>
              <a:rPr lang="nl-NL" sz="900"/>
              <a:t> (observaties en testuitkomst).</a:t>
            </a:r>
          </a:p>
        </p:txBody>
      </p:sp>
      <p:cxnSp>
        <p:nvCxnSpPr>
          <p:cNvPr id="36" name="Rechte verbindingslijn met pijl 35">
            <a:extLst>
              <a:ext uri="{FF2B5EF4-FFF2-40B4-BE49-F238E27FC236}">
                <a16:creationId xmlns:a16="http://schemas.microsoft.com/office/drawing/2014/main" id="{16E00BCE-CA37-8261-516C-3AB20DE87D6C}"/>
              </a:ext>
            </a:extLst>
          </p:cNvPr>
          <p:cNvCxnSpPr>
            <a:cxnSpLocks/>
          </p:cNvCxnSpPr>
          <p:nvPr/>
        </p:nvCxnSpPr>
        <p:spPr>
          <a:xfrm>
            <a:off x="10818508" y="5611561"/>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Rechte verbindingslijn met pijl 36">
            <a:extLst>
              <a:ext uri="{FF2B5EF4-FFF2-40B4-BE49-F238E27FC236}">
                <a16:creationId xmlns:a16="http://schemas.microsoft.com/office/drawing/2014/main" id="{E744C9B7-7613-1B6B-A550-6444A8E10BC6}"/>
              </a:ext>
            </a:extLst>
          </p:cNvPr>
          <p:cNvCxnSpPr>
            <a:cxnSpLocks/>
          </p:cNvCxnSpPr>
          <p:nvPr/>
        </p:nvCxnSpPr>
        <p:spPr>
          <a:xfrm>
            <a:off x="393824" y="5611559"/>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869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738664"/>
          </a:xfrm>
          <a:prstGeom prst="rect">
            <a:avLst/>
          </a:prstGeom>
          <a:noFill/>
        </p:spPr>
        <p:txBody>
          <a:bodyPr wrap="square" rtlCol="0">
            <a:spAutoFit/>
          </a:bodyPr>
          <a:lstStyle/>
          <a:p>
            <a:r>
              <a:rPr lang="nl-NL" sz="1400"/>
              <a:t>Startpunt zijn beschrijvingen van het systeem en van testen / acties opgesteld door kennishouders.  Van een systeem worden structuur en gedrag (normaal / failure) vastgelegd. Van testen/acties dient minimaal structuur, gedrag en positionering </a:t>
            </a:r>
            <a:r>
              <a:rPr lang="nl-NL" sz="1400" err="1"/>
              <a:t>tov</a:t>
            </a:r>
            <a:r>
              <a:rPr lang="nl-NL" sz="1400"/>
              <a:t> het systeem te worden vastgelegd. </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87740"/>
            <a:ext cx="8173843" cy="1384995"/>
          </a:xfrm>
          <a:prstGeom prst="rect">
            <a:avLst/>
          </a:prstGeom>
          <a:noFill/>
        </p:spPr>
        <p:txBody>
          <a:bodyPr wrap="square" rtlCol="0">
            <a:spAutoFit/>
          </a:bodyPr>
          <a:lstStyle/>
          <a:p>
            <a:r>
              <a:rPr lang="nl-NL" sz="1400"/>
              <a:t>Een informatie model met daarin Object </a:t>
            </a:r>
            <a:r>
              <a:rPr lang="nl-NL" sz="1400" err="1"/>
              <a:t>Oriented</a:t>
            </a:r>
            <a:r>
              <a:rPr lang="nl-NL" sz="1400"/>
              <a:t> </a:t>
            </a:r>
            <a:r>
              <a:rPr lang="nl-NL" sz="1400" err="1"/>
              <a:t>Probability</a:t>
            </a:r>
            <a:r>
              <a:rPr lang="nl-NL" sz="1400"/>
              <a:t> Network (OOPN) klassen wordt ingericht vanuit de beschrijvingen. Het informatiemodel implementeert regels waaraan systeemonderdelen en testen dienen te voldoen.</a:t>
            </a:r>
          </a:p>
          <a:p>
            <a:r>
              <a:rPr lang="nl-NL" sz="1400"/>
              <a:t>Er is geen software dat OOPN klassen ondersteund zodat dit in python is geïmplementeerd. Voordeel van een separaat informatiemodel is dat het onafhankelijk is van de gebruikte </a:t>
            </a:r>
            <a:r>
              <a:rPr lang="nl-NL" sz="1400" err="1"/>
              <a:t>influence</a:t>
            </a:r>
            <a:r>
              <a:rPr lang="nl-NL" sz="1400"/>
              <a:t> diagram tooling. Ook is het flexibeler om dynamisch </a:t>
            </a:r>
            <a:r>
              <a:rPr lang="nl-NL" sz="1400" err="1"/>
              <a:t>influence</a:t>
            </a:r>
            <a:r>
              <a:rPr lang="nl-NL" sz="1400"/>
              <a:t> diagrammen samen te stellen. </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4115105"/>
            <a:ext cx="8173843" cy="738664"/>
          </a:xfrm>
          <a:prstGeom prst="rect">
            <a:avLst/>
          </a:prstGeom>
          <a:noFill/>
        </p:spPr>
        <p:txBody>
          <a:bodyPr wrap="square" rtlCol="0">
            <a:spAutoFit/>
          </a:bodyPr>
          <a:lstStyle/>
          <a:p>
            <a:r>
              <a:rPr lang="nl-NL" sz="1400"/>
              <a:t>Uit het informatiemodel met OOPN klassen kan een specifiek </a:t>
            </a:r>
            <a:r>
              <a:rPr lang="nl-NL" sz="1400" err="1"/>
              <a:t>influence</a:t>
            </a:r>
            <a:r>
              <a:rPr lang="nl-NL" sz="1400"/>
              <a:t> diagram worden gegenereerd. Zo’n diagram wordt vervolgens gebruikt binnen bestaande software voor </a:t>
            </a:r>
            <a:r>
              <a:rPr lang="nl-NL" sz="1400" err="1"/>
              <a:t>influence</a:t>
            </a:r>
            <a:r>
              <a:rPr lang="nl-NL" sz="1400"/>
              <a:t> diagrammen om het stellen van diagnoses te </a:t>
            </a:r>
            <a:r>
              <a:rPr lang="nl-NL" sz="1400" err="1"/>
              <a:t>supporten</a:t>
            </a:r>
            <a:r>
              <a:rPr lang="nl-NL" sz="1400"/>
              <a:t>.</a:t>
            </a:r>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9" y="5249234"/>
            <a:ext cx="8173843" cy="738664"/>
          </a:xfrm>
          <a:prstGeom prst="rect">
            <a:avLst/>
          </a:prstGeom>
          <a:noFill/>
        </p:spPr>
        <p:txBody>
          <a:bodyPr wrap="square" rtlCol="0">
            <a:spAutoFit/>
          </a:bodyPr>
          <a:lstStyle/>
          <a:p>
            <a:r>
              <a:rPr lang="nl-NL" sz="1400"/>
              <a:t>Gegeven observaties en/of resultaten van uitgevoerde testen/acties bouwt het </a:t>
            </a:r>
            <a:r>
              <a:rPr lang="nl-NL" sz="1400" err="1"/>
              <a:t>influence</a:t>
            </a:r>
            <a:r>
              <a:rPr lang="nl-NL" sz="1400"/>
              <a:t> diagram een beeld op van hoe een systeem er voor staat en op basis van ingebakken voorkeuren bepaald het wat de beste vervolgactie is.</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73866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beschrijving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138499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informatie model</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4115105"/>
            <a:ext cx="2085278" cy="73866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5249234"/>
            <a:ext cx="2085278" cy="7386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support diagnosticeren</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Onderdelen oplossing</a:t>
            </a:r>
          </a:p>
          <a:p>
            <a:r>
              <a:rPr lang="nl-NL" sz="2400"/>
              <a:t>van beschrijving naar gegenereerd </a:t>
            </a:r>
            <a:r>
              <a:rPr lang="nl-NL" sz="2400" err="1"/>
              <a:t>influence</a:t>
            </a:r>
            <a:r>
              <a:rPr lang="nl-NL" sz="2400"/>
              <a:t> diagram via een informatiemodel</a:t>
            </a:r>
          </a:p>
        </p:txBody>
      </p:sp>
    </p:spTree>
    <p:extLst>
      <p:ext uri="{BB962C8B-B14F-4D97-AF65-F5344CB8AC3E}">
        <p14:creationId xmlns:p14="http://schemas.microsoft.com/office/powerpoint/2010/main" val="153190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738664"/>
          </a:xfrm>
          <a:prstGeom prst="rect">
            <a:avLst/>
          </a:prstGeom>
          <a:noFill/>
        </p:spPr>
        <p:txBody>
          <a:bodyPr wrap="square" rtlCol="0">
            <a:spAutoFit/>
          </a:bodyPr>
          <a:lstStyle/>
          <a:p>
            <a:pPr marL="342900" indent="-342900">
              <a:buAutoNum type="arabicPeriod"/>
            </a:pPr>
            <a:r>
              <a:rPr lang="nl-NL" sz="1400"/>
              <a:t>Kennis </a:t>
            </a:r>
            <a:r>
              <a:rPr lang="nl-NL" sz="1400" b="1"/>
              <a:t>systeem</a:t>
            </a:r>
            <a:r>
              <a:rPr lang="nl-NL" sz="1400"/>
              <a:t> en </a:t>
            </a:r>
            <a:r>
              <a:rPr lang="nl-NL" sz="1400" b="1"/>
              <a:t>testen</a:t>
            </a:r>
            <a:r>
              <a:rPr lang="nl-NL" sz="1400"/>
              <a:t> vastleggen op manier die aansluit op ontwerp van het systeem.</a:t>
            </a:r>
          </a:p>
          <a:p>
            <a:pPr marL="342900" indent="-342900">
              <a:buAutoNum type="arabicPeriod"/>
            </a:pPr>
            <a:r>
              <a:rPr lang="nl-NL" sz="1400"/>
              <a:t>Vastlegging kan worden ingelezen in software om informatiemodel op te bouwen of direct een </a:t>
            </a:r>
            <a:r>
              <a:rPr lang="nl-NL" sz="1400" err="1"/>
              <a:t>influence</a:t>
            </a:r>
            <a:r>
              <a:rPr lang="nl-NL" sz="1400"/>
              <a:t> </a:t>
            </a:r>
            <a:r>
              <a:rPr lang="nl-NL" sz="1400" err="1"/>
              <a:t>diagam</a:t>
            </a:r>
            <a:r>
              <a:rPr lang="nl-NL" sz="1400"/>
              <a:t> te genereren.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98891"/>
            <a:ext cx="8173843" cy="954107"/>
          </a:xfrm>
          <a:prstGeom prst="rect">
            <a:avLst/>
          </a:prstGeom>
          <a:noFill/>
        </p:spPr>
        <p:txBody>
          <a:bodyPr wrap="square" rtlCol="0">
            <a:spAutoFit/>
          </a:bodyPr>
          <a:lstStyle/>
          <a:p>
            <a:r>
              <a:rPr lang="nl-NL" sz="1400"/>
              <a:t>Een systeem kent een structuur en gedrag dat als normaal of failure kan worden betiteld. Een systeem bestaat uit componenten en connecties daartussen. Een component heeft 1 of meerdere </a:t>
            </a:r>
            <a:r>
              <a:rPr lang="nl-NL" sz="1400" err="1"/>
              <a:t>inputs</a:t>
            </a:r>
            <a:r>
              <a:rPr lang="nl-NL" sz="1400"/>
              <a:t>, 1 output en een health onderdeel om de vooraf bekende kans op problemen te modelleren. Een connectie verbind componenten en heeft ook een health omdat ook een verbinding kan falen.</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3496033"/>
            <a:ext cx="8173843" cy="1169551"/>
          </a:xfrm>
          <a:prstGeom prst="rect">
            <a:avLst/>
          </a:prstGeom>
          <a:noFill/>
        </p:spPr>
        <p:txBody>
          <a:bodyPr wrap="square" rtlCol="0">
            <a:spAutoFit/>
          </a:bodyPr>
          <a:lstStyle/>
          <a:p>
            <a:r>
              <a:rPr lang="nl-NL" sz="1400"/>
              <a:t>Van een test dient bekend te zijn waar in het systeem er 1 of meer aanhaakpunten zijn. Vervolgens moet bekend zijn uit welke onderdelen een test nog meer bestaat, bijvoorbeeld de reparatie acties als gevolg van de test. Test uitvoeren wordt geadviseerd op basis van vastgelegde voorkeuren, in huidige model is dat minimalisatie van kosten zodat ook kostenstructuren bekend moeten zijn.</a:t>
            </a:r>
          </a:p>
          <a:p>
            <a:endParaRPr lang="nl-NL" sz="1400"/>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9" y="4794870"/>
            <a:ext cx="8173843" cy="1169551"/>
          </a:xfrm>
          <a:prstGeom prst="rect">
            <a:avLst/>
          </a:prstGeom>
          <a:noFill/>
        </p:spPr>
        <p:txBody>
          <a:bodyPr wrap="square" rtlCol="0">
            <a:spAutoFit/>
          </a:bodyPr>
          <a:lstStyle/>
          <a:p>
            <a:r>
              <a:rPr lang="nl-NL" sz="1400"/>
              <a:t>Werken met </a:t>
            </a:r>
            <a:r>
              <a:rPr lang="nl-NL" sz="1400" err="1"/>
              <a:t>subnetwerken</a:t>
            </a:r>
            <a:r>
              <a:rPr lang="nl-NL" sz="1400"/>
              <a:t> of typen helpt om beschrijvingen beknopt te houden. Een type, zoals een specifiek test, kan vooraf onderkend worden en toegevoegd aan de bibliotheek waarmee de beschrijving kan worden opgesteld.</a:t>
            </a:r>
          </a:p>
          <a:p>
            <a:r>
              <a:rPr lang="nl-NL" sz="1400"/>
              <a:t>Meerdere vormvarianten van beschrijvingen zijn mogelijk (objectstructuren, dataformats) als er maar een informatiemodel of direct een </a:t>
            </a:r>
            <a:r>
              <a:rPr lang="nl-NL" sz="1400" err="1"/>
              <a:t>influence</a:t>
            </a:r>
            <a:r>
              <a:rPr lang="nl-NL" sz="1400"/>
              <a:t> diagram uit kan worden gegenereerd.</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669074"/>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90069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systeem beschrijven</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3496032"/>
            <a:ext cx="2085278" cy="900693"/>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test beschrijven</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4794869"/>
            <a:ext cx="2085278" cy="116860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1400"/>
              <a:t>vorm van beschrijving</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Beschrijving </a:t>
            </a:r>
          </a:p>
          <a:p>
            <a:r>
              <a:rPr lang="nl-NL" sz="2400"/>
              <a:t>Vanuit ontwerpfase vangen van de voor onderhoud benodigde kennis van een systeem.</a:t>
            </a:r>
          </a:p>
        </p:txBody>
      </p:sp>
    </p:spTree>
    <p:extLst>
      <p:ext uri="{BB962C8B-B14F-4D97-AF65-F5344CB8AC3E}">
        <p14:creationId xmlns:p14="http://schemas.microsoft.com/office/powerpoint/2010/main" val="372858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738664"/>
          </a:xfrm>
          <a:prstGeom prst="rect">
            <a:avLst/>
          </a:prstGeom>
          <a:noFill/>
        </p:spPr>
        <p:txBody>
          <a:bodyPr wrap="square" rtlCol="0">
            <a:spAutoFit/>
          </a:bodyPr>
          <a:lstStyle/>
          <a:p>
            <a:r>
              <a:rPr lang="nl-NL" sz="1400"/>
              <a:t>Het informatiemodel bestaat om het genereren van een </a:t>
            </a:r>
            <a:r>
              <a:rPr lang="nl-NL" sz="1400" err="1"/>
              <a:t>influence</a:t>
            </a:r>
            <a:r>
              <a:rPr lang="nl-NL" sz="1400"/>
              <a:t> diagram te ondersteunen. Het informatiemodel wordt opgebouwd vanuit beschrijvingen van het systeem en testen/acties. Het informatiemodel kan ook domeinregels implementeren en bewaken dat er aan wordt voldaan.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87740"/>
            <a:ext cx="8173843" cy="738664"/>
          </a:xfrm>
          <a:prstGeom prst="rect">
            <a:avLst/>
          </a:prstGeom>
          <a:noFill/>
        </p:spPr>
        <p:txBody>
          <a:bodyPr wrap="square" rtlCol="0">
            <a:spAutoFit/>
          </a:bodyPr>
          <a:lstStyle/>
          <a:p>
            <a:r>
              <a:rPr lang="nl-NL" sz="1400"/>
              <a:t>Het informatiemodel modelleert het systeem, testen/acties en hoe deze samenwerken. Verschillende onderdelen zijn te modelleren als mini </a:t>
            </a:r>
            <a:r>
              <a:rPr lang="nl-NL" sz="1400" err="1"/>
              <a:t>influence</a:t>
            </a:r>
            <a:r>
              <a:rPr lang="nl-NL" sz="1400"/>
              <a:t> diagrammen. Templates voor deze </a:t>
            </a:r>
            <a:r>
              <a:rPr lang="nl-NL" sz="1400" err="1"/>
              <a:t>diagramen</a:t>
            </a:r>
            <a:r>
              <a:rPr lang="nl-NL" sz="1400"/>
              <a:t> worden vastgelegd in “netwerk klassen” volgens de object </a:t>
            </a:r>
            <a:r>
              <a:rPr lang="nl-NL" sz="1400" err="1"/>
              <a:t>oriented</a:t>
            </a:r>
            <a:r>
              <a:rPr lang="nl-NL" sz="1400"/>
              <a:t> </a:t>
            </a:r>
            <a:r>
              <a:rPr lang="nl-NL" sz="1400" err="1"/>
              <a:t>probability</a:t>
            </a:r>
            <a:r>
              <a:rPr lang="nl-NL" sz="1400"/>
              <a:t> </a:t>
            </a:r>
            <a:r>
              <a:rPr lang="nl-NL" sz="1400" err="1"/>
              <a:t>network</a:t>
            </a:r>
            <a:r>
              <a:rPr lang="nl-NL" sz="1400"/>
              <a:t> aanpak.</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3496033"/>
            <a:ext cx="8173843" cy="1169551"/>
          </a:xfrm>
          <a:prstGeom prst="rect">
            <a:avLst/>
          </a:prstGeom>
          <a:noFill/>
        </p:spPr>
        <p:txBody>
          <a:bodyPr wrap="square" rtlCol="0">
            <a:spAutoFit/>
          </a:bodyPr>
          <a:lstStyle/>
          <a:p>
            <a:r>
              <a:rPr lang="nl-NL" sz="1400"/>
              <a:t>Een </a:t>
            </a:r>
            <a:r>
              <a:rPr lang="nl-NL" sz="1400" err="1"/>
              <a:t>network</a:t>
            </a:r>
            <a:r>
              <a:rPr lang="nl-NL" sz="1400"/>
              <a:t> class is een mini </a:t>
            </a:r>
            <a:r>
              <a:rPr lang="nl-NL" sz="1400" err="1"/>
              <a:t>influence</a:t>
            </a:r>
            <a:r>
              <a:rPr lang="nl-NL" sz="1400"/>
              <a:t> diagram met </a:t>
            </a:r>
            <a:r>
              <a:rPr lang="nl-NL" sz="1400" err="1"/>
              <a:t>nodes</a:t>
            </a:r>
            <a:r>
              <a:rPr lang="nl-NL" sz="1400"/>
              <a:t>, verbindingen, besluiten en </a:t>
            </a:r>
            <a:r>
              <a:rPr lang="nl-NL" sz="1400" err="1"/>
              <a:t>utilities</a:t>
            </a:r>
            <a:r>
              <a:rPr lang="nl-NL" sz="1400"/>
              <a:t>. Een </a:t>
            </a:r>
            <a:r>
              <a:rPr lang="nl-NL" sz="1400" err="1"/>
              <a:t>network</a:t>
            </a:r>
            <a:r>
              <a:rPr lang="nl-NL" sz="1400"/>
              <a:t> class heeft interfaces naar andere </a:t>
            </a:r>
            <a:r>
              <a:rPr lang="nl-NL" sz="1400" err="1"/>
              <a:t>network</a:t>
            </a:r>
            <a:r>
              <a:rPr lang="nl-NL" sz="1400"/>
              <a:t> classes. Instanties van netwerk klassen werken met elkaar samen binnen het informatiemodel en kunnen worden omgezet naar onderdelen van een </a:t>
            </a:r>
            <a:r>
              <a:rPr lang="nl-NL" sz="1400" err="1"/>
              <a:t>influence</a:t>
            </a:r>
            <a:r>
              <a:rPr lang="nl-NL" sz="1400"/>
              <a:t> diagram. Een netwerk klasse implementeert ook domein regels, bijvoorbeeld dat een component meerdere </a:t>
            </a:r>
            <a:r>
              <a:rPr lang="nl-NL" sz="1400" err="1"/>
              <a:t>inputs</a:t>
            </a:r>
            <a:r>
              <a:rPr lang="nl-NL" sz="1400"/>
              <a:t> kan hebben maar 1 output en 1 health.</a:t>
            </a:r>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9" y="4794870"/>
            <a:ext cx="8173843" cy="2031325"/>
          </a:xfrm>
          <a:prstGeom prst="rect">
            <a:avLst/>
          </a:prstGeom>
          <a:noFill/>
        </p:spPr>
        <p:txBody>
          <a:bodyPr wrap="square" rtlCol="0">
            <a:spAutoFit/>
          </a:bodyPr>
          <a:lstStyle/>
          <a:p>
            <a:r>
              <a:rPr lang="nl-NL" sz="1400"/>
              <a:t>Het informatie model wordt opgebouwd via de volgende stappen. </a:t>
            </a:r>
          </a:p>
          <a:p>
            <a:pPr marL="342900" indent="-342900">
              <a:buAutoNum type="arabicPeriod"/>
            </a:pPr>
            <a:r>
              <a:rPr lang="nl-NL" sz="1400"/>
              <a:t>Een element uit de beschrijving, bijvoorbeeld component: light wordt </a:t>
            </a:r>
            <a:r>
              <a:rPr lang="nl-NL" sz="1400" err="1"/>
              <a:t>gematched</a:t>
            </a:r>
            <a:r>
              <a:rPr lang="nl-NL" sz="1400"/>
              <a:t> op </a:t>
            </a:r>
            <a:r>
              <a:rPr lang="nl-NL" sz="1400" err="1"/>
              <a:t>network</a:t>
            </a:r>
            <a:r>
              <a:rPr lang="nl-NL" sz="1400"/>
              <a:t> class “component”.</a:t>
            </a:r>
          </a:p>
          <a:p>
            <a:pPr marL="342900" indent="-342900">
              <a:buAutoNum type="arabicPeriod"/>
            </a:pPr>
            <a:r>
              <a:rPr lang="nl-NL" sz="1400"/>
              <a:t>Een instantie van de netwerk class wordt opgenomen in het informatiemodel en verbonden met relevante andere instanties, bijvoorbeeld via een connectie: </a:t>
            </a:r>
            <a:r>
              <a:rPr lang="nl-NL" sz="1400" err="1"/>
              <a:t>wire</a:t>
            </a:r>
            <a:r>
              <a:rPr lang="nl-NL" sz="1400"/>
              <a:t>.</a:t>
            </a:r>
          </a:p>
          <a:p>
            <a:pPr marL="342900" indent="-342900">
              <a:buAutoNum type="arabicPeriod"/>
            </a:pPr>
            <a:r>
              <a:rPr lang="nl-NL" sz="1400"/>
              <a:t>Naast structuur bevat de instantie van de </a:t>
            </a:r>
            <a:r>
              <a:rPr lang="nl-NL" sz="1400" err="1"/>
              <a:t>network</a:t>
            </a:r>
            <a:r>
              <a:rPr lang="nl-NL" sz="1400"/>
              <a:t> class alle informatie nodig om node(s) in een </a:t>
            </a:r>
            <a:r>
              <a:rPr lang="nl-NL" sz="1400" err="1"/>
              <a:t>influence</a:t>
            </a:r>
            <a:r>
              <a:rPr lang="nl-NL" sz="1400"/>
              <a:t> diagram te maken, zoals de </a:t>
            </a:r>
            <a:r>
              <a:rPr lang="nl-NL" sz="1400" err="1"/>
              <a:t>conditional</a:t>
            </a:r>
            <a:r>
              <a:rPr lang="nl-NL" sz="1400"/>
              <a:t> </a:t>
            </a:r>
            <a:r>
              <a:rPr lang="nl-NL" sz="1400" err="1"/>
              <a:t>probability</a:t>
            </a:r>
            <a:r>
              <a:rPr lang="nl-NL" sz="1400"/>
              <a:t> tabel van een output node gemaakt op basis van een normaal/ failure gedrag tabel uit de beschrijving.</a:t>
            </a:r>
          </a:p>
          <a:p>
            <a:endParaRPr lang="nl-NL" sz="1400"/>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6690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84957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onderdelen</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3496032"/>
            <a:ext cx="2085278" cy="116955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netwerk klassen</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4794869"/>
            <a:ext cx="2085278" cy="170816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opbouwen informatie model</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Informatie model</a:t>
            </a:r>
          </a:p>
          <a:p>
            <a:r>
              <a:rPr lang="nl-NL" sz="2400"/>
              <a:t>Centraal model voor een </a:t>
            </a:r>
            <a:r>
              <a:rPr lang="nl-NL" sz="2400" err="1"/>
              <a:t>probability</a:t>
            </a:r>
            <a:r>
              <a:rPr lang="nl-NL" sz="2400"/>
              <a:t> netwerk vertaald kennis naar </a:t>
            </a:r>
            <a:r>
              <a:rPr lang="nl-NL" sz="2400" err="1"/>
              <a:t>influence</a:t>
            </a:r>
            <a:r>
              <a:rPr lang="nl-NL" sz="2400"/>
              <a:t> diagram.</a:t>
            </a:r>
          </a:p>
        </p:txBody>
      </p:sp>
    </p:spTree>
    <p:extLst>
      <p:ext uri="{BB962C8B-B14F-4D97-AF65-F5344CB8AC3E}">
        <p14:creationId xmlns:p14="http://schemas.microsoft.com/office/powerpoint/2010/main" val="3861796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D6EF14B9-4FD0-0A45-B4B2-62A0186C13DE}"/>
              </a:ext>
            </a:extLst>
          </p:cNvPr>
          <p:cNvSpPr txBox="1"/>
          <p:nvPr/>
        </p:nvSpPr>
        <p:spPr>
          <a:xfrm>
            <a:off x="3973536" y="3017138"/>
            <a:ext cx="875561" cy="276999"/>
          </a:xfrm>
          <a:prstGeom prst="rect">
            <a:avLst/>
          </a:prstGeom>
          <a:noFill/>
        </p:spPr>
        <p:txBody>
          <a:bodyPr wrap="none" rtlCol="0">
            <a:spAutoFit/>
          </a:bodyPr>
          <a:lstStyle/>
          <a:p>
            <a:r>
              <a:rPr lang="nl-NL" sz="1200">
                <a:highlight>
                  <a:srgbClr val="FFFF00"/>
                </a:highlight>
              </a:rPr>
              <a:t>Connectie</a:t>
            </a:r>
            <a:endParaRPr lang="nl-NL">
              <a:highlight>
                <a:srgbClr val="FFFF00"/>
              </a:highlight>
            </a:endParaRPr>
          </a:p>
        </p:txBody>
      </p:sp>
      <p:sp>
        <p:nvSpPr>
          <p:cNvPr id="8" name="Tekstvak 7">
            <a:extLst>
              <a:ext uri="{FF2B5EF4-FFF2-40B4-BE49-F238E27FC236}">
                <a16:creationId xmlns:a16="http://schemas.microsoft.com/office/drawing/2014/main" id="{652D71F6-EC2B-A90D-1616-A205D39DDF52}"/>
              </a:ext>
            </a:extLst>
          </p:cNvPr>
          <p:cNvSpPr txBox="1"/>
          <p:nvPr/>
        </p:nvSpPr>
        <p:spPr>
          <a:xfrm>
            <a:off x="6231090" y="3349494"/>
            <a:ext cx="1319592" cy="1015663"/>
          </a:xfrm>
          <a:prstGeom prst="rect">
            <a:avLst/>
          </a:prstGeom>
          <a:noFill/>
        </p:spPr>
        <p:txBody>
          <a:bodyPr wrap="none" rtlCol="0">
            <a:spAutoFit/>
          </a:bodyPr>
          <a:lstStyle/>
          <a:p>
            <a:r>
              <a:rPr lang="nl-NL" sz="1000"/>
              <a:t>Naam</a:t>
            </a:r>
          </a:p>
          <a:p>
            <a:r>
              <a:rPr lang="nl-NL" sz="1000"/>
              <a:t>Type </a:t>
            </a:r>
          </a:p>
          <a:p>
            <a:r>
              <a:rPr lang="nl-NL" sz="1000"/>
              <a:t>Input(s):Node</a:t>
            </a:r>
          </a:p>
          <a:p>
            <a:r>
              <a:rPr lang="nl-NL" sz="1000" err="1"/>
              <a:t>Output:Node</a:t>
            </a:r>
            <a:endParaRPr lang="nl-NL" sz="1000"/>
          </a:p>
          <a:p>
            <a:r>
              <a:rPr lang="nl-NL" sz="1000" err="1"/>
              <a:t>Health:Node</a:t>
            </a:r>
            <a:endParaRPr lang="nl-NL" sz="1000"/>
          </a:p>
          <a:p>
            <a:r>
              <a:rPr lang="nl-NL" sz="1000"/>
              <a:t>Interne verbindingen</a:t>
            </a:r>
          </a:p>
        </p:txBody>
      </p:sp>
      <p:sp>
        <p:nvSpPr>
          <p:cNvPr id="9" name="Tekstvak 8">
            <a:extLst>
              <a:ext uri="{FF2B5EF4-FFF2-40B4-BE49-F238E27FC236}">
                <a16:creationId xmlns:a16="http://schemas.microsoft.com/office/drawing/2014/main" id="{725BEF79-D16B-3F5F-081A-1D149440EDBC}"/>
              </a:ext>
            </a:extLst>
          </p:cNvPr>
          <p:cNvSpPr txBox="1"/>
          <p:nvPr/>
        </p:nvSpPr>
        <p:spPr>
          <a:xfrm>
            <a:off x="6231090" y="3020732"/>
            <a:ext cx="979755" cy="276999"/>
          </a:xfrm>
          <a:prstGeom prst="rect">
            <a:avLst/>
          </a:prstGeom>
          <a:noFill/>
        </p:spPr>
        <p:txBody>
          <a:bodyPr wrap="none" rtlCol="0">
            <a:spAutoFit/>
          </a:bodyPr>
          <a:lstStyle/>
          <a:p>
            <a:r>
              <a:rPr lang="nl-NL" sz="1200">
                <a:highlight>
                  <a:srgbClr val="FFFF00"/>
                </a:highlight>
              </a:rPr>
              <a:t>Component</a:t>
            </a:r>
            <a:endParaRPr lang="nl-NL">
              <a:highlight>
                <a:srgbClr val="FFFF00"/>
              </a:highlight>
            </a:endParaRPr>
          </a:p>
        </p:txBody>
      </p:sp>
      <p:sp>
        <p:nvSpPr>
          <p:cNvPr id="11" name="Tekstvak 10">
            <a:extLst>
              <a:ext uri="{FF2B5EF4-FFF2-40B4-BE49-F238E27FC236}">
                <a16:creationId xmlns:a16="http://schemas.microsoft.com/office/drawing/2014/main" id="{01C46BB8-BD1F-748D-7334-95909C8CE0A1}"/>
              </a:ext>
            </a:extLst>
          </p:cNvPr>
          <p:cNvSpPr txBox="1"/>
          <p:nvPr/>
        </p:nvSpPr>
        <p:spPr>
          <a:xfrm>
            <a:off x="7430500" y="869940"/>
            <a:ext cx="1356397" cy="276999"/>
          </a:xfrm>
          <a:prstGeom prst="rect">
            <a:avLst/>
          </a:prstGeom>
          <a:noFill/>
        </p:spPr>
        <p:txBody>
          <a:bodyPr wrap="none" rtlCol="0">
            <a:spAutoFit/>
          </a:bodyPr>
          <a:lstStyle/>
          <a:p>
            <a:r>
              <a:rPr lang="nl-NL" sz="1200"/>
              <a:t>Informatiemodel  </a:t>
            </a:r>
            <a:endParaRPr lang="nl-NL"/>
          </a:p>
        </p:txBody>
      </p:sp>
      <p:sp>
        <p:nvSpPr>
          <p:cNvPr id="12" name="Tekstvak 11">
            <a:extLst>
              <a:ext uri="{FF2B5EF4-FFF2-40B4-BE49-F238E27FC236}">
                <a16:creationId xmlns:a16="http://schemas.microsoft.com/office/drawing/2014/main" id="{3017152C-CDD6-805F-F502-6FA309F04E70}"/>
              </a:ext>
            </a:extLst>
          </p:cNvPr>
          <p:cNvSpPr txBox="1"/>
          <p:nvPr/>
        </p:nvSpPr>
        <p:spPr>
          <a:xfrm>
            <a:off x="3973536" y="3345901"/>
            <a:ext cx="1468672" cy="861774"/>
          </a:xfrm>
          <a:prstGeom prst="rect">
            <a:avLst/>
          </a:prstGeom>
          <a:noFill/>
        </p:spPr>
        <p:txBody>
          <a:bodyPr wrap="none" rtlCol="0">
            <a:spAutoFit/>
          </a:bodyPr>
          <a:lstStyle/>
          <a:p>
            <a:r>
              <a:rPr lang="nl-NL" sz="1000"/>
              <a:t>Type </a:t>
            </a:r>
          </a:p>
          <a:p>
            <a:r>
              <a:rPr lang="nl-NL" sz="1000" i="1"/>
              <a:t>Startcomponent</a:t>
            </a:r>
          </a:p>
          <a:p>
            <a:r>
              <a:rPr lang="nl-NL" sz="1000" i="1"/>
              <a:t>Eindecomponent</a:t>
            </a:r>
          </a:p>
          <a:p>
            <a:r>
              <a:rPr lang="nl-NL" sz="1000"/>
              <a:t>Health (+ prior)</a:t>
            </a:r>
          </a:p>
          <a:p>
            <a:r>
              <a:rPr lang="nl-NL" sz="1000"/>
              <a:t>Normaal/failure gedrag</a:t>
            </a:r>
            <a:endParaRPr lang="nl-NL" sz="1200"/>
          </a:p>
        </p:txBody>
      </p:sp>
      <p:sp>
        <p:nvSpPr>
          <p:cNvPr id="13" name="Tekstvak 12">
            <a:extLst>
              <a:ext uri="{FF2B5EF4-FFF2-40B4-BE49-F238E27FC236}">
                <a16:creationId xmlns:a16="http://schemas.microsoft.com/office/drawing/2014/main" id="{C7367206-94A2-861E-714E-B842B52CD977}"/>
              </a:ext>
            </a:extLst>
          </p:cNvPr>
          <p:cNvSpPr txBox="1"/>
          <p:nvPr/>
        </p:nvSpPr>
        <p:spPr>
          <a:xfrm>
            <a:off x="10299806" y="3020731"/>
            <a:ext cx="1582869" cy="276999"/>
          </a:xfrm>
          <a:prstGeom prst="rect">
            <a:avLst/>
          </a:prstGeom>
          <a:noFill/>
        </p:spPr>
        <p:txBody>
          <a:bodyPr wrap="none" rtlCol="0">
            <a:spAutoFit/>
          </a:bodyPr>
          <a:lstStyle/>
          <a:p>
            <a:r>
              <a:rPr lang="nl-NL" sz="1200" err="1">
                <a:highlight>
                  <a:srgbClr val="FFFF00"/>
                </a:highlight>
              </a:rPr>
              <a:t>Observe</a:t>
            </a:r>
            <a:r>
              <a:rPr lang="nl-NL" sz="1200">
                <a:highlight>
                  <a:srgbClr val="FFFF00"/>
                </a:highlight>
              </a:rPr>
              <a:t>/</a:t>
            </a:r>
            <a:r>
              <a:rPr lang="nl-NL" sz="1200" err="1">
                <a:highlight>
                  <a:srgbClr val="FFFF00"/>
                </a:highlight>
              </a:rPr>
              <a:t>replace</a:t>
            </a:r>
            <a:r>
              <a:rPr lang="nl-NL" sz="1200">
                <a:highlight>
                  <a:srgbClr val="FFFF00"/>
                </a:highlight>
              </a:rPr>
              <a:t> test</a:t>
            </a:r>
            <a:endParaRPr lang="nl-NL">
              <a:highlight>
                <a:srgbClr val="FFFF00"/>
              </a:highlight>
            </a:endParaRPr>
          </a:p>
        </p:txBody>
      </p:sp>
      <p:sp>
        <p:nvSpPr>
          <p:cNvPr id="15" name="Tekstvak 14">
            <a:extLst>
              <a:ext uri="{FF2B5EF4-FFF2-40B4-BE49-F238E27FC236}">
                <a16:creationId xmlns:a16="http://schemas.microsoft.com/office/drawing/2014/main" id="{94AE8BE0-666C-1455-F590-A62A3673D46C}"/>
              </a:ext>
            </a:extLst>
          </p:cNvPr>
          <p:cNvSpPr txBox="1"/>
          <p:nvPr/>
        </p:nvSpPr>
        <p:spPr>
          <a:xfrm>
            <a:off x="10299806" y="3349494"/>
            <a:ext cx="1462260" cy="1323439"/>
          </a:xfrm>
          <a:prstGeom prst="rect">
            <a:avLst/>
          </a:prstGeom>
          <a:noFill/>
        </p:spPr>
        <p:txBody>
          <a:bodyPr wrap="none" rtlCol="0">
            <a:spAutoFit/>
          </a:bodyPr>
          <a:lstStyle/>
          <a:p>
            <a:r>
              <a:rPr lang="nl-NL" sz="1000"/>
              <a:t>Naam</a:t>
            </a:r>
          </a:p>
          <a:p>
            <a:r>
              <a:rPr lang="nl-NL" sz="1000" err="1"/>
              <a:t>TestDecision</a:t>
            </a:r>
            <a:r>
              <a:rPr lang="nl-NL" sz="1000"/>
              <a:t>: Node</a:t>
            </a:r>
          </a:p>
          <a:p>
            <a:r>
              <a:rPr lang="nl-NL" sz="1000" err="1"/>
              <a:t>TestUtility:Node</a:t>
            </a:r>
            <a:endParaRPr lang="nl-NL" sz="1000"/>
          </a:p>
          <a:p>
            <a:r>
              <a:rPr lang="nl-NL" sz="1000" err="1"/>
              <a:t>TestOutcome:Node</a:t>
            </a:r>
            <a:endParaRPr lang="nl-NL" sz="1000"/>
          </a:p>
          <a:p>
            <a:r>
              <a:rPr lang="nl-NL" sz="1000" err="1"/>
              <a:t>ReplaceDesicion:Node</a:t>
            </a:r>
            <a:endParaRPr lang="nl-NL" sz="1000"/>
          </a:p>
          <a:p>
            <a:r>
              <a:rPr lang="nl-NL" sz="1000" err="1"/>
              <a:t>ReplaceUtility:Node</a:t>
            </a:r>
            <a:endParaRPr lang="nl-NL" sz="1000"/>
          </a:p>
          <a:p>
            <a:r>
              <a:rPr lang="nl-NL" sz="1000"/>
              <a:t>Interne verbindingen</a:t>
            </a:r>
          </a:p>
          <a:p>
            <a:r>
              <a:rPr lang="nl-NL" sz="1000"/>
              <a:t> </a:t>
            </a:r>
          </a:p>
        </p:txBody>
      </p:sp>
      <p:sp>
        <p:nvSpPr>
          <p:cNvPr id="16" name="Tekstvak 15">
            <a:extLst>
              <a:ext uri="{FF2B5EF4-FFF2-40B4-BE49-F238E27FC236}">
                <a16:creationId xmlns:a16="http://schemas.microsoft.com/office/drawing/2014/main" id="{139EC1EA-3EB8-5233-EB4B-91E228418651}"/>
              </a:ext>
            </a:extLst>
          </p:cNvPr>
          <p:cNvSpPr txBox="1"/>
          <p:nvPr/>
        </p:nvSpPr>
        <p:spPr>
          <a:xfrm>
            <a:off x="6231089" y="4666989"/>
            <a:ext cx="1786461" cy="861774"/>
          </a:xfrm>
          <a:prstGeom prst="rect">
            <a:avLst/>
          </a:prstGeom>
          <a:noFill/>
        </p:spPr>
        <p:txBody>
          <a:bodyPr wrap="square" rtlCol="0">
            <a:spAutoFit/>
          </a:bodyPr>
          <a:lstStyle/>
          <a:p>
            <a:r>
              <a:rPr lang="nl-NL" sz="1000"/>
              <a:t>Regels:</a:t>
            </a:r>
          </a:p>
          <a:p>
            <a:r>
              <a:rPr lang="nl-NL" sz="800"/>
              <a:t>Component heeft meerdere </a:t>
            </a:r>
            <a:r>
              <a:rPr lang="nl-NL" sz="800" err="1"/>
              <a:t>inputs</a:t>
            </a:r>
            <a:r>
              <a:rPr lang="nl-NL" sz="800"/>
              <a:t> maar 1 output.</a:t>
            </a:r>
          </a:p>
          <a:p>
            <a:r>
              <a:rPr lang="nl-NL" sz="800"/>
              <a:t>Alle </a:t>
            </a:r>
            <a:r>
              <a:rPr lang="nl-NL" sz="800" err="1"/>
              <a:t>nodes</a:t>
            </a:r>
            <a:r>
              <a:rPr lang="nl-NL" sz="800"/>
              <a:t> hebben </a:t>
            </a:r>
            <a:r>
              <a:rPr lang="nl-NL" sz="800" err="1"/>
              <a:t>arc</a:t>
            </a:r>
            <a:r>
              <a:rPr lang="nl-NL" sz="800"/>
              <a:t> met output.</a:t>
            </a:r>
          </a:p>
          <a:p>
            <a:r>
              <a:rPr lang="nl-NL" sz="800"/>
              <a:t>Naamgeving structuur voor </a:t>
            </a:r>
            <a:r>
              <a:rPr lang="nl-NL" sz="800" err="1"/>
              <a:t>nodes</a:t>
            </a:r>
            <a:r>
              <a:rPr lang="nl-NL" sz="800"/>
              <a:t>.</a:t>
            </a:r>
          </a:p>
          <a:p>
            <a:r>
              <a:rPr lang="nl-NL" sz="800"/>
              <a:t>Gedrag tabel bepaald prior output.</a:t>
            </a:r>
            <a:endParaRPr lang="nl-NL" sz="1000"/>
          </a:p>
        </p:txBody>
      </p:sp>
      <p:sp>
        <p:nvSpPr>
          <p:cNvPr id="17" name="Tekstvak 16">
            <a:extLst>
              <a:ext uri="{FF2B5EF4-FFF2-40B4-BE49-F238E27FC236}">
                <a16:creationId xmlns:a16="http://schemas.microsoft.com/office/drawing/2014/main" id="{7761B0EB-A028-881C-FCDC-35AE8DC88AEB}"/>
              </a:ext>
            </a:extLst>
          </p:cNvPr>
          <p:cNvSpPr txBox="1"/>
          <p:nvPr/>
        </p:nvSpPr>
        <p:spPr>
          <a:xfrm>
            <a:off x="10445553" y="223692"/>
            <a:ext cx="1309974" cy="769441"/>
          </a:xfrm>
          <a:prstGeom prst="rect">
            <a:avLst/>
          </a:prstGeom>
          <a:noFill/>
        </p:spPr>
        <p:txBody>
          <a:bodyPr wrap="none" rtlCol="0">
            <a:spAutoFit/>
          </a:bodyPr>
          <a:lstStyle/>
          <a:p>
            <a:r>
              <a:rPr lang="nl-NL" sz="1000"/>
              <a:t>legenda:</a:t>
            </a:r>
          </a:p>
          <a:p>
            <a:r>
              <a:rPr lang="nl-NL" sz="800">
                <a:highlight>
                  <a:srgbClr val="FFFF00"/>
                </a:highlight>
              </a:rPr>
              <a:t>Network classes</a:t>
            </a:r>
          </a:p>
          <a:p>
            <a:r>
              <a:rPr lang="nl-NL" sz="800"/>
              <a:t>Interfaces </a:t>
            </a:r>
            <a:r>
              <a:rPr lang="nl-NL" sz="800" i="1"/>
              <a:t>schuin gedrukt</a:t>
            </a:r>
          </a:p>
          <a:p>
            <a:endParaRPr lang="nl-NL" sz="800"/>
          </a:p>
          <a:p>
            <a:endParaRPr lang="nl-NL" sz="1000"/>
          </a:p>
        </p:txBody>
      </p:sp>
      <p:sp>
        <p:nvSpPr>
          <p:cNvPr id="18" name="Tekstvak 17">
            <a:extLst>
              <a:ext uri="{FF2B5EF4-FFF2-40B4-BE49-F238E27FC236}">
                <a16:creationId xmlns:a16="http://schemas.microsoft.com/office/drawing/2014/main" id="{602E367C-7422-AA4B-EB1D-D1610509459C}"/>
              </a:ext>
            </a:extLst>
          </p:cNvPr>
          <p:cNvSpPr txBox="1"/>
          <p:nvPr/>
        </p:nvSpPr>
        <p:spPr>
          <a:xfrm>
            <a:off x="8279678" y="5028027"/>
            <a:ext cx="546945" cy="276999"/>
          </a:xfrm>
          <a:prstGeom prst="rect">
            <a:avLst/>
          </a:prstGeom>
          <a:noFill/>
        </p:spPr>
        <p:txBody>
          <a:bodyPr wrap="none" rtlCol="0">
            <a:spAutoFit/>
          </a:bodyPr>
          <a:lstStyle/>
          <a:p>
            <a:r>
              <a:rPr lang="nl-NL" sz="1200"/>
              <a:t>Node</a:t>
            </a:r>
            <a:endParaRPr lang="nl-NL"/>
          </a:p>
        </p:txBody>
      </p:sp>
      <p:sp>
        <p:nvSpPr>
          <p:cNvPr id="19" name="Tekstvak 18">
            <a:extLst>
              <a:ext uri="{FF2B5EF4-FFF2-40B4-BE49-F238E27FC236}">
                <a16:creationId xmlns:a16="http://schemas.microsoft.com/office/drawing/2014/main" id="{33843579-3456-BDD1-015C-76BC8E553DCE}"/>
              </a:ext>
            </a:extLst>
          </p:cNvPr>
          <p:cNvSpPr txBox="1"/>
          <p:nvPr/>
        </p:nvSpPr>
        <p:spPr>
          <a:xfrm>
            <a:off x="8279678" y="5356790"/>
            <a:ext cx="1699504" cy="707886"/>
          </a:xfrm>
          <a:prstGeom prst="rect">
            <a:avLst/>
          </a:prstGeom>
          <a:noFill/>
        </p:spPr>
        <p:txBody>
          <a:bodyPr wrap="none" rtlCol="0">
            <a:spAutoFit/>
          </a:bodyPr>
          <a:lstStyle/>
          <a:p>
            <a:r>
              <a:rPr lang="nl-NL" sz="1000"/>
              <a:t>Naam</a:t>
            </a:r>
          </a:p>
          <a:p>
            <a:r>
              <a:rPr lang="nl-NL" sz="1000"/>
              <a:t>Type </a:t>
            </a:r>
          </a:p>
          <a:p>
            <a:r>
              <a:rPr lang="nl-NL" sz="1000" err="1"/>
              <a:t>Variable:LabelizedVariable</a:t>
            </a:r>
            <a:endParaRPr lang="nl-NL" sz="1000"/>
          </a:p>
          <a:p>
            <a:r>
              <a:rPr lang="nl-NL" sz="1000" err="1"/>
              <a:t>Prior:Potential</a:t>
            </a:r>
            <a:endParaRPr lang="nl-NL" sz="1000"/>
          </a:p>
        </p:txBody>
      </p:sp>
      <p:sp>
        <p:nvSpPr>
          <p:cNvPr id="20" name="Tekstvak 19">
            <a:extLst>
              <a:ext uri="{FF2B5EF4-FFF2-40B4-BE49-F238E27FC236}">
                <a16:creationId xmlns:a16="http://schemas.microsoft.com/office/drawing/2014/main" id="{237B5D92-A755-92D1-48AA-8400F49F019A}"/>
              </a:ext>
            </a:extLst>
          </p:cNvPr>
          <p:cNvSpPr txBox="1"/>
          <p:nvPr/>
        </p:nvSpPr>
        <p:spPr>
          <a:xfrm>
            <a:off x="7433676" y="1212152"/>
            <a:ext cx="1808508" cy="1015663"/>
          </a:xfrm>
          <a:prstGeom prst="rect">
            <a:avLst/>
          </a:prstGeom>
          <a:noFill/>
        </p:spPr>
        <p:txBody>
          <a:bodyPr wrap="none" rtlCol="0">
            <a:spAutoFit/>
          </a:bodyPr>
          <a:lstStyle/>
          <a:p>
            <a:r>
              <a:rPr lang="nl-NL" sz="1000"/>
              <a:t>Naam</a:t>
            </a:r>
          </a:p>
          <a:p>
            <a:r>
              <a:rPr lang="nl-NL" sz="1000" err="1"/>
              <a:t>Componenten:Component</a:t>
            </a:r>
            <a:endParaRPr lang="nl-NL" sz="1000"/>
          </a:p>
          <a:p>
            <a:r>
              <a:rPr lang="nl-NL" sz="1000" err="1"/>
              <a:t>Connecties:Connectie</a:t>
            </a:r>
            <a:endParaRPr lang="nl-NL" sz="1000"/>
          </a:p>
          <a:p>
            <a:r>
              <a:rPr lang="nl-NL" sz="1000"/>
              <a:t>Test:</a:t>
            </a:r>
          </a:p>
          <a:p>
            <a:r>
              <a:rPr lang="nl-NL" sz="1000"/>
              <a:t>- </a:t>
            </a:r>
            <a:r>
              <a:rPr lang="nl-NL" sz="1000" err="1"/>
              <a:t>Testtype:Test</a:t>
            </a:r>
            <a:r>
              <a:rPr lang="nl-NL" sz="1000"/>
              <a:t> Network class</a:t>
            </a:r>
          </a:p>
          <a:p>
            <a:r>
              <a:rPr lang="nl-NL" sz="1000"/>
              <a:t>- Target: Component(s)</a:t>
            </a:r>
            <a:endParaRPr lang="nl-NL" sz="1200"/>
          </a:p>
        </p:txBody>
      </p:sp>
      <p:sp>
        <p:nvSpPr>
          <p:cNvPr id="21" name="Tekstvak 20">
            <a:extLst>
              <a:ext uri="{FF2B5EF4-FFF2-40B4-BE49-F238E27FC236}">
                <a16:creationId xmlns:a16="http://schemas.microsoft.com/office/drawing/2014/main" id="{9BF92F86-4489-D39B-C8C3-C02AA154D300}"/>
              </a:ext>
            </a:extLst>
          </p:cNvPr>
          <p:cNvSpPr txBox="1"/>
          <p:nvPr/>
        </p:nvSpPr>
        <p:spPr>
          <a:xfrm>
            <a:off x="3944682" y="4666989"/>
            <a:ext cx="1693478" cy="646331"/>
          </a:xfrm>
          <a:prstGeom prst="rect">
            <a:avLst/>
          </a:prstGeom>
          <a:noFill/>
        </p:spPr>
        <p:txBody>
          <a:bodyPr wrap="square" rtlCol="0">
            <a:spAutoFit/>
          </a:bodyPr>
          <a:lstStyle/>
          <a:p>
            <a:r>
              <a:rPr lang="nl-NL" sz="1000"/>
              <a:t>Regels:</a:t>
            </a:r>
          </a:p>
          <a:p>
            <a:r>
              <a:rPr lang="nl-NL" sz="800"/>
              <a:t>Verbind output component 1 met</a:t>
            </a:r>
          </a:p>
          <a:p>
            <a:r>
              <a:rPr lang="nl-NL" sz="800"/>
              <a:t>input component 2.</a:t>
            </a:r>
          </a:p>
          <a:p>
            <a:endParaRPr lang="nl-NL" sz="1000"/>
          </a:p>
        </p:txBody>
      </p:sp>
      <p:sp>
        <p:nvSpPr>
          <p:cNvPr id="22" name="Tekstvak 21">
            <a:extLst>
              <a:ext uri="{FF2B5EF4-FFF2-40B4-BE49-F238E27FC236}">
                <a16:creationId xmlns:a16="http://schemas.microsoft.com/office/drawing/2014/main" id="{87326152-0FC3-2845-5B25-FA3A1356703A}"/>
              </a:ext>
            </a:extLst>
          </p:cNvPr>
          <p:cNvSpPr txBox="1"/>
          <p:nvPr/>
        </p:nvSpPr>
        <p:spPr>
          <a:xfrm>
            <a:off x="8152212" y="6189867"/>
            <a:ext cx="1797287" cy="523220"/>
          </a:xfrm>
          <a:prstGeom prst="rect">
            <a:avLst/>
          </a:prstGeom>
          <a:noFill/>
        </p:spPr>
        <p:txBody>
          <a:bodyPr wrap="none" rtlCol="0">
            <a:spAutoFit/>
          </a:bodyPr>
          <a:lstStyle/>
          <a:p>
            <a:r>
              <a:rPr lang="nl-NL" sz="1000"/>
              <a:t>Regels:</a:t>
            </a:r>
          </a:p>
          <a:p>
            <a:r>
              <a:rPr lang="nl-NL" sz="800"/>
              <a:t>Prior tabel voor alle inkomende </a:t>
            </a:r>
            <a:r>
              <a:rPr lang="nl-NL" sz="800" err="1"/>
              <a:t>arcs</a:t>
            </a:r>
            <a:r>
              <a:rPr lang="nl-NL" sz="800"/>
              <a:t>.</a:t>
            </a:r>
          </a:p>
          <a:p>
            <a:endParaRPr lang="nl-NL" sz="1000"/>
          </a:p>
        </p:txBody>
      </p:sp>
      <p:sp>
        <p:nvSpPr>
          <p:cNvPr id="25" name="Tekstvak 24">
            <a:extLst>
              <a:ext uri="{FF2B5EF4-FFF2-40B4-BE49-F238E27FC236}">
                <a16:creationId xmlns:a16="http://schemas.microsoft.com/office/drawing/2014/main" id="{A9E3D290-AF52-D1D2-8C4B-274E57F68BAE}"/>
              </a:ext>
            </a:extLst>
          </p:cNvPr>
          <p:cNvSpPr txBox="1"/>
          <p:nvPr/>
        </p:nvSpPr>
        <p:spPr>
          <a:xfrm>
            <a:off x="10255396" y="4666989"/>
            <a:ext cx="1870116" cy="738664"/>
          </a:xfrm>
          <a:prstGeom prst="rect">
            <a:avLst/>
          </a:prstGeom>
          <a:noFill/>
        </p:spPr>
        <p:txBody>
          <a:bodyPr wrap="square" rtlCol="0">
            <a:spAutoFit/>
          </a:bodyPr>
          <a:lstStyle/>
          <a:p>
            <a:r>
              <a:rPr lang="nl-NL" sz="1000"/>
              <a:t>Regels:</a:t>
            </a:r>
          </a:p>
          <a:p>
            <a:r>
              <a:rPr lang="nl-NL" sz="800"/>
              <a:t>Kosten bepalen </a:t>
            </a:r>
            <a:r>
              <a:rPr lang="nl-NL" sz="800" err="1"/>
              <a:t>utility</a:t>
            </a:r>
            <a:r>
              <a:rPr lang="nl-NL" sz="800"/>
              <a:t> </a:t>
            </a:r>
            <a:r>
              <a:rPr lang="nl-NL" sz="800" err="1"/>
              <a:t>replace</a:t>
            </a:r>
            <a:r>
              <a:rPr lang="nl-NL" sz="800"/>
              <a:t>.</a:t>
            </a:r>
          </a:p>
          <a:p>
            <a:r>
              <a:rPr lang="nl-NL" sz="800"/>
              <a:t>Testkosten bepalen </a:t>
            </a:r>
            <a:r>
              <a:rPr lang="nl-NL" sz="800" err="1"/>
              <a:t>utility</a:t>
            </a:r>
            <a:r>
              <a:rPr lang="nl-NL" sz="800"/>
              <a:t> test.</a:t>
            </a:r>
          </a:p>
          <a:p>
            <a:r>
              <a:rPr lang="nl-NL" sz="800"/>
              <a:t>Gedrag tabel bepaald prior </a:t>
            </a:r>
            <a:r>
              <a:rPr lang="nl-NL" sz="800" err="1"/>
              <a:t>testoutcome</a:t>
            </a:r>
            <a:endParaRPr lang="nl-NL" sz="800"/>
          </a:p>
        </p:txBody>
      </p:sp>
      <p:sp>
        <p:nvSpPr>
          <p:cNvPr id="32" name="Rechthoek 31">
            <a:extLst>
              <a:ext uri="{FF2B5EF4-FFF2-40B4-BE49-F238E27FC236}">
                <a16:creationId xmlns:a16="http://schemas.microsoft.com/office/drawing/2014/main" id="{8D1E24EA-ADC7-7F94-95F2-384C24C4BBD2}"/>
              </a:ext>
            </a:extLst>
          </p:cNvPr>
          <p:cNvSpPr/>
          <p:nvPr/>
        </p:nvSpPr>
        <p:spPr>
          <a:xfrm>
            <a:off x="7452784" y="860964"/>
            <a:ext cx="1808507" cy="1377649"/>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3" name="Rechte verbindingslijn 32">
            <a:extLst>
              <a:ext uri="{FF2B5EF4-FFF2-40B4-BE49-F238E27FC236}">
                <a16:creationId xmlns:a16="http://schemas.microsoft.com/office/drawing/2014/main" id="{EC2CFD1A-78DB-EA09-E0FC-9A9E23103862}"/>
              </a:ext>
            </a:extLst>
          </p:cNvPr>
          <p:cNvCxnSpPr>
            <a:cxnSpLocks/>
          </p:cNvCxnSpPr>
          <p:nvPr/>
        </p:nvCxnSpPr>
        <p:spPr>
          <a:xfrm>
            <a:off x="7452785" y="1205040"/>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1" name="Rechthoek 40">
            <a:extLst>
              <a:ext uri="{FF2B5EF4-FFF2-40B4-BE49-F238E27FC236}">
                <a16:creationId xmlns:a16="http://schemas.microsoft.com/office/drawing/2014/main" id="{0E22F584-8F10-3DC6-B836-16A9F0E71744}"/>
              </a:ext>
            </a:extLst>
          </p:cNvPr>
          <p:cNvSpPr/>
          <p:nvPr/>
        </p:nvSpPr>
        <p:spPr>
          <a:xfrm>
            <a:off x="6242408" y="2984455"/>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2" name="Rechte verbindingslijn 41">
            <a:extLst>
              <a:ext uri="{FF2B5EF4-FFF2-40B4-BE49-F238E27FC236}">
                <a16:creationId xmlns:a16="http://schemas.microsoft.com/office/drawing/2014/main" id="{EBE6FF2C-4D54-8D8D-E15E-DE7AF668E493}"/>
              </a:ext>
            </a:extLst>
          </p:cNvPr>
          <p:cNvCxnSpPr>
            <a:cxnSpLocks/>
          </p:cNvCxnSpPr>
          <p:nvPr/>
        </p:nvCxnSpPr>
        <p:spPr>
          <a:xfrm>
            <a:off x="6242408" y="3311871"/>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hthoek 42">
            <a:extLst>
              <a:ext uri="{FF2B5EF4-FFF2-40B4-BE49-F238E27FC236}">
                <a16:creationId xmlns:a16="http://schemas.microsoft.com/office/drawing/2014/main" id="{446FCE6B-882C-F30C-CDBD-C2C7711C254B}"/>
              </a:ext>
            </a:extLst>
          </p:cNvPr>
          <p:cNvSpPr/>
          <p:nvPr/>
        </p:nvSpPr>
        <p:spPr>
          <a:xfrm>
            <a:off x="3944682" y="2980862"/>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4" name="Rechte verbindingslijn 43">
            <a:extLst>
              <a:ext uri="{FF2B5EF4-FFF2-40B4-BE49-F238E27FC236}">
                <a16:creationId xmlns:a16="http://schemas.microsoft.com/office/drawing/2014/main" id="{1BBF5342-F266-55DC-BF29-74DB34B6455B}"/>
              </a:ext>
            </a:extLst>
          </p:cNvPr>
          <p:cNvCxnSpPr>
            <a:cxnSpLocks/>
          </p:cNvCxnSpPr>
          <p:nvPr/>
        </p:nvCxnSpPr>
        <p:spPr>
          <a:xfrm>
            <a:off x="3944682" y="3308278"/>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Rechthoek 44">
            <a:extLst>
              <a:ext uri="{FF2B5EF4-FFF2-40B4-BE49-F238E27FC236}">
                <a16:creationId xmlns:a16="http://schemas.microsoft.com/office/drawing/2014/main" id="{1E95ECB7-B055-AC62-D78D-43BCFD35EAB3}"/>
              </a:ext>
            </a:extLst>
          </p:cNvPr>
          <p:cNvSpPr/>
          <p:nvPr/>
        </p:nvSpPr>
        <p:spPr>
          <a:xfrm>
            <a:off x="8210722" y="5013184"/>
            <a:ext cx="1680268" cy="111087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6" name="Rechte verbindingslijn 45">
            <a:extLst>
              <a:ext uri="{FF2B5EF4-FFF2-40B4-BE49-F238E27FC236}">
                <a16:creationId xmlns:a16="http://schemas.microsoft.com/office/drawing/2014/main" id="{A5F70F28-43A5-ACC5-BD9E-255E54407D95}"/>
              </a:ext>
            </a:extLst>
          </p:cNvPr>
          <p:cNvCxnSpPr>
            <a:cxnSpLocks/>
          </p:cNvCxnSpPr>
          <p:nvPr/>
        </p:nvCxnSpPr>
        <p:spPr>
          <a:xfrm>
            <a:off x="8210722" y="5340599"/>
            <a:ext cx="1693478"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Rechthoek 46">
            <a:extLst>
              <a:ext uri="{FF2B5EF4-FFF2-40B4-BE49-F238E27FC236}">
                <a16:creationId xmlns:a16="http://schemas.microsoft.com/office/drawing/2014/main" id="{36170EA2-2EFC-9959-7079-5B873A5A6F62}"/>
              </a:ext>
            </a:extLst>
          </p:cNvPr>
          <p:cNvSpPr/>
          <p:nvPr/>
        </p:nvSpPr>
        <p:spPr>
          <a:xfrm>
            <a:off x="10255395" y="2984455"/>
            <a:ext cx="1680268" cy="160760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48" name="Rechte verbindingslijn 47">
            <a:extLst>
              <a:ext uri="{FF2B5EF4-FFF2-40B4-BE49-F238E27FC236}">
                <a16:creationId xmlns:a16="http://schemas.microsoft.com/office/drawing/2014/main" id="{F13134F1-FA19-ACCA-7823-4E956B09C88C}"/>
              </a:ext>
            </a:extLst>
          </p:cNvPr>
          <p:cNvCxnSpPr>
            <a:cxnSpLocks/>
          </p:cNvCxnSpPr>
          <p:nvPr/>
        </p:nvCxnSpPr>
        <p:spPr>
          <a:xfrm>
            <a:off x="10255395" y="3311871"/>
            <a:ext cx="16934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Gebogen verbindingslijn 57">
            <a:extLst>
              <a:ext uri="{FF2B5EF4-FFF2-40B4-BE49-F238E27FC236}">
                <a16:creationId xmlns:a16="http://schemas.microsoft.com/office/drawing/2014/main" id="{51860F70-FC88-0B08-3693-EC30CCC470AE}"/>
              </a:ext>
            </a:extLst>
          </p:cNvPr>
          <p:cNvCxnSpPr>
            <a:cxnSpLocks/>
            <a:stCxn id="32" idx="2"/>
            <a:endCxn id="41" idx="0"/>
          </p:cNvCxnSpPr>
          <p:nvPr/>
        </p:nvCxnSpPr>
        <p:spPr>
          <a:xfrm rot="5400000">
            <a:off x="7346869" y="1974286"/>
            <a:ext cx="745842" cy="127449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1" name="Gebogen verbindingslijn 60">
            <a:extLst>
              <a:ext uri="{FF2B5EF4-FFF2-40B4-BE49-F238E27FC236}">
                <a16:creationId xmlns:a16="http://schemas.microsoft.com/office/drawing/2014/main" id="{96B897AB-A6B4-A3AC-2EC6-37286D6E55F6}"/>
              </a:ext>
            </a:extLst>
          </p:cNvPr>
          <p:cNvCxnSpPr>
            <a:cxnSpLocks/>
            <a:stCxn id="32" idx="2"/>
            <a:endCxn id="43" idx="0"/>
          </p:cNvCxnSpPr>
          <p:nvPr/>
        </p:nvCxnSpPr>
        <p:spPr>
          <a:xfrm rot="5400000">
            <a:off x="6199803" y="823626"/>
            <a:ext cx="742249" cy="3572222"/>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71" name="Gebogen verbindingslijn 70">
            <a:extLst>
              <a:ext uri="{FF2B5EF4-FFF2-40B4-BE49-F238E27FC236}">
                <a16:creationId xmlns:a16="http://schemas.microsoft.com/office/drawing/2014/main" id="{B8C3F067-D711-AF4B-4888-549B8820237F}"/>
              </a:ext>
            </a:extLst>
          </p:cNvPr>
          <p:cNvCxnSpPr>
            <a:cxnSpLocks/>
            <a:stCxn id="41" idx="1"/>
          </p:cNvCxnSpPr>
          <p:nvPr/>
        </p:nvCxnSpPr>
        <p:spPr>
          <a:xfrm rot="10800000">
            <a:off x="5136078" y="3635695"/>
            <a:ext cx="1106330" cy="152562"/>
          </a:xfrm>
          <a:prstGeom prst="bentConnector3">
            <a:avLst>
              <a:gd name="adj1" fmla="val 29069"/>
            </a:avLst>
          </a:prstGeom>
        </p:spPr>
        <p:style>
          <a:lnRef idx="2">
            <a:schemeClr val="accent1"/>
          </a:lnRef>
          <a:fillRef idx="0">
            <a:schemeClr val="accent1"/>
          </a:fillRef>
          <a:effectRef idx="1">
            <a:schemeClr val="accent1"/>
          </a:effectRef>
          <a:fontRef idx="minor">
            <a:schemeClr val="tx1"/>
          </a:fontRef>
        </p:style>
      </p:cxnSp>
      <p:cxnSp>
        <p:nvCxnSpPr>
          <p:cNvPr id="75" name="Gebogen verbindingslijn 74">
            <a:extLst>
              <a:ext uri="{FF2B5EF4-FFF2-40B4-BE49-F238E27FC236}">
                <a16:creationId xmlns:a16="http://schemas.microsoft.com/office/drawing/2014/main" id="{BCE0EBD3-21F4-3946-695D-3EFFA261BC2D}"/>
              </a:ext>
            </a:extLst>
          </p:cNvPr>
          <p:cNvCxnSpPr>
            <a:cxnSpLocks/>
            <a:stCxn id="41" idx="3"/>
            <a:endCxn id="45" idx="0"/>
          </p:cNvCxnSpPr>
          <p:nvPr/>
        </p:nvCxnSpPr>
        <p:spPr>
          <a:xfrm>
            <a:off x="7922676" y="3788257"/>
            <a:ext cx="1128180" cy="12249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78" name="Gebogen verbindingslijn 77">
            <a:extLst>
              <a:ext uri="{FF2B5EF4-FFF2-40B4-BE49-F238E27FC236}">
                <a16:creationId xmlns:a16="http://schemas.microsoft.com/office/drawing/2014/main" id="{7E88A6A4-D5FA-6369-6158-92160525C44D}"/>
              </a:ext>
            </a:extLst>
          </p:cNvPr>
          <p:cNvCxnSpPr>
            <a:cxnSpLocks/>
            <a:stCxn id="47" idx="1"/>
            <a:endCxn id="45" idx="0"/>
          </p:cNvCxnSpPr>
          <p:nvPr/>
        </p:nvCxnSpPr>
        <p:spPr>
          <a:xfrm rot="10800000" flipV="1">
            <a:off x="9050857" y="3788256"/>
            <a:ext cx="1204539" cy="1224927"/>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81" name="Gebogen verbindingslijn 80">
            <a:extLst>
              <a:ext uri="{FF2B5EF4-FFF2-40B4-BE49-F238E27FC236}">
                <a16:creationId xmlns:a16="http://schemas.microsoft.com/office/drawing/2014/main" id="{8126B1E5-2EB8-BB5B-C3FD-A1E4DCB6A123}"/>
              </a:ext>
            </a:extLst>
          </p:cNvPr>
          <p:cNvCxnSpPr>
            <a:cxnSpLocks/>
            <a:stCxn id="32" idx="2"/>
            <a:endCxn id="47" idx="0"/>
          </p:cNvCxnSpPr>
          <p:nvPr/>
        </p:nvCxnSpPr>
        <p:spPr>
          <a:xfrm rot="16200000" flipH="1">
            <a:off x="9353362" y="1242288"/>
            <a:ext cx="745842" cy="273849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91" name="Tekstvak 90">
            <a:extLst>
              <a:ext uri="{FF2B5EF4-FFF2-40B4-BE49-F238E27FC236}">
                <a16:creationId xmlns:a16="http://schemas.microsoft.com/office/drawing/2014/main" id="{C66C8BB0-D542-CB8A-F3DC-99A5F75E8EDD}"/>
              </a:ext>
            </a:extLst>
          </p:cNvPr>
          <p:cNvSpPr txBox="1"/>
          <p:nvPr/>
        </p:nvSpPr>
        <p:spPr>
          <a:xfrm>
            <a:off x="8407544" y="2287993"/>
            <a:ext cx="153623" cy="215444"/>
          </a:xfrm>
          <a:prstGeom prst="rect">
            <a:avLst/>
          </a:prstGeom>
          <a:noFill/>
        </p:spPr>
        <p:txBody>
          <a:bodyPr wrap="square" rtlCol="0">
            <a:spAutoFit/>
          </a:bodyPr>
          <a:lstStyle/>
          <a:p>
            <a:r>
              <a:rPr lang="nl-NL" sz="800"/>
              <a:t>1</a:t>
            </a:r>
            <a:endParaRPr lang="nl-NL"/>
          </a:p>
        </p:txBody>
      </p:sp>
      <p:sp>
        <p:nvSpPr>
          <p:cNvPr id="92" name="Tekstvak 91">
            <a:extLst>
              <a:ext uri="{FF2B5EF4-FFF2-40B4-BE49-F238E27FC236}">
                <a16:creationId xmlns:a16="http://schemas.microsoft.com/office/drawing/2014/main" id="{78F958B2-C264-7571-BC8C-4FA0765FA460}"/>
              </a:ext>
            </a:extLst>
          </p:cNvPr>
          <p:cNvSpPr txBox="1"/>
          <p:nvPr/>
        </p:nvSpPr>
        <p:spPr>
          <a:xfrm>
            <a:off x="8002142" y="2287993"/>
            <a:ext cx="153623" cy="215444"/>
          </a:xfrm>
          <a:prstGeom prst="rect">
            <a:avLst/>
          </a:prstGeom>
          <a:noFill/>
        </p:spPr>
        <p:txBody>
          <a:bodyPr wrap="square" rtlCol="0">
            <a:spAutoFit/>
          </a:bodyPr>
          <a:lstStyle/>
          <a:p>
            <a:r>
              <a:rPr lang="nl-NL" sz="800"/>
              <a:t>1</a:t>
            </a:r>
            <a:endParaRPr lang="nl-NL"/>
          </a:p>
        </p:txBody>
      </p:sp>
      <p:sp>
        <p:nvSpPr>
          <p:cNvPr id="93" name="Tekstvak 92">
            <a:extLst>
              <a:ext uri="{FF2B5EF4-FFF2-40B4-BE49-F238E27FC236}">
                <a16:creationId xmlns:a16="http://schemas.microsoft.com/office/drawing/2014/main" id="{B58ABEBB-D9F4-EEB8-12F4-B44FEBF81089}"/>
              </a:ext>
            </a:extLst>
          </p:cNvPr>
          <p:cNvSpPr txBox="1"/>
          <p:nvPr/>
        </p:nvSpPr>
        <p:spPr>
          <a:xfrm>
            <a:off x="11080814" y="2749029"/>
            <a:ext cx="153623" cy="215444"/>
          </a:xfrm>
          <a:prstGeom prst="rect">
            <a:avLst/>
          </a:prstGeom>
          <a:noFill/>
        </p:spPr>
        <p:txBody>
          <a:bodyPr wrap="square" rtlCol="0">
            <a:spAutoFit/>
          </a:bodyPr>
          <a:lstStyle/>
          <a:p>
            <a:r>
              <a:rPr lang="nl-NL" sz="800"/>
              <a:t>n</a:t>
            </a:r>
            <a:endParaRPr lang="nl-NL"/>
          </a:p>
        </p:txBody>
      </p:sp>
      <p:sp>
        <p:nvSpPr>
          <p:cNvPr id="94" name="Tekstvak 93">
            <a:extLst>
              <a:ext uri="{FF2B5EF4-FFF2-40B4-BE49-F238E27FC236}">
                <a16:creationId xmlns:a16="http://schemas.microsoft.com/office/drawing/2014/main" id="{7769A78A-E7D3-D7A2-CC6F-227DB009E508}"/>
              </a:ext>
            </a:extLst>
          </p:cNvPr>
          <p:cNvSpPr txBox="1"/>
          <p:nvPr/>
        </p:nvSpPr>
        <p:spPr>
          <a:xfrm>
            <a:off x="9077137" y="4766963"/>
            <a:ext cx="155441" cy="215444"/>
          </a:xfrm>
          <a:prstGeom prst="rect">
            <a:avLst/>
          </a:prstGeom>
          <a:noFill/>
        </p:spPr>
        <p:txBody>
          <a:bodyPr wrap="square" rtlCol="0">
            <a:spAutoFit/>
          </a:bodyPr>
          <a:lstStyle/>
          <a:p>
            <a:r>
              <a:rPr lang="nl-NL" sz="800"/>
              <a:t>n</a:t>
            </a:r>
            <a:endParaRPr lang="nl-NL"/>
          </a:p>
        </p:txBody>
      </p:sp>
      <p:sp>
        <p:nvSpPr>
          <p:cNvPr id="95" name="Tekstvak 94">
            <a:extLst>
              <a:ext uri="{FF2B5EF4-FFF2-40B4-BE49-F238E27FC236}">
                <a16:creationId xmlns:a16="http://schemas.microsoft.com/office/drawing/2014/main" id="{D000E1D3-16F9-396B-3A09-29C0A4556E3D}"/>
              </a:ext>
            </a:extLst>
          </p:cNvPr>
          <p:cNvSpPr txBox="1"/>
          <p:nvPr/>
        </p:nvSpPr>
        <p:spPr>
          <a:xfrm>
            <a:off x="8835938" y="4766963"/>
            <a:ext cx="153623" cy="215444"/>
          </a:xfrm>
          <a:prstGeom prst="rect">
            <a:avLst/>
          </a:prstGeom>
          <a:noFill/>
        </p:spPr>
        <p:txBody>
          <a:bodyPr wrap="square" rtlCol="0">
            <a:spAutoFit/>
          </a:bodyPr>
          <a:lstStyle/>
          <a:p>
            <a:r>
              <a:rPr lang="nl-NL" sz="800"/>
              <a:t>n</a:t>
            </a:r>
            <a:endParaRPr lang="nl-NL"/>
          </a:p>
        </p:txBody>
      </p:sp>
      <p:sp>
        <p:nvSpPr>
          <p:cNvPr id="96" name="Tekstvak 95">
            <a:extLst>
              <a:ext uri="{FF2B5EF4-FFF2-40B4-BE49-F238E27FC236}">
                <a16:creationId xmlns:a16="http://schemas.microsoft.com/office/drawing/2014/main" id="{B4470A39-EF1C-A9B1-6295-F98F40C7041E}"/>
              </a:ext>
            </a:extLst>
          </p:cNvPr>
          <p:cNvSpPr txBox="1"/>
          <p:nvPr/>
        </p:nvSpPr>
        <p:spPr>
          <a:xfrm>
            <a:off x="6019061" y="3555614"/>
            <a:ext cx="153623" cy="215444"/>
          </a:xfrm>
          <a:prstGeom prst="rect">
            <a:avLst/>
          </a:prstGeom>
          <a:noFill/>
        </p:spPr>
        <p:txBody>
          <a:bodyPr wrap="square" rtlCol="0">
            <a:spAutoFit/>
          </a:bodyPr>
          <a:lstStyle/>
          <a:p>
            <a:r>
              <a:rPr lang="nl-NL" sz="800"/>
              <a:t>1</a:t>
            </a:r>
            <a:endParaRPr lang="nl-NL"/>
          </a:p>
        </p:txBody>
      </p:sp>
      <p:sp>
        <p:nvSpPr>
          <p:cNvPr id="97" name="Tekstvak 96">
            <a:extLst>
              <a:ext uri="{FF2B5EF4-FFF2-40B4-BE49-F238E27FC236}">
                <a16:creationId xmlns:a16="http://schemas.microsoft.com/office/drawing/2014/main" id="{1CEA3D2C-DC50-E667-6791-25975746DC42}"/>
              </a:ext>
            </a:extLst>
          </p:cNvPr>
          <p:cNvSpPr txBox="1"/>
          <p:nvPr/>
        </p:nvSpPr>
        <p:spPr>
          <a:xfrm>
            <a:off x="5203779" y="3447742"/>
            <a:ext cx="153623" cy="215444"/>
          </a:xfrm>
          <a:prstGeom prst="rect">
            <a:avLst/>
          </a:prstGeom>
          <a:noFill/>
        </p:spPr>
        <p:txBody>
          <a:bodyPr wrap="square" rtlCol="0">
            <a:spAutoFit/>
          </a:bodyPr>
          <a:lstStyle/>
          <a:p>
            <a:r>
              <a:rPr lang="nl-NL" sz="800"/>
              <a:t>1</a:t>
            </a:r>
            <a:endParaRPr lang="nl-NL"/>
          </a:p>
        </p:txBody>
      </p:sp>
      <p:sp>
        <p:nvSpPr>
          <p:cNvPr id="98" name="Tekstvak 97">
            <a:extLst>
              <a:ext uri="{FF2B5EF4-FFF2-40B4-BE49-F238E27FC236}">
                <a16:creationId xmlns:a16="http://schemas.microsoft.com/office/drawing/2014/main" id="{5121AAAC-64D8-4441-AADA-93AE2467480D}"/>
              </a:ext>
            </a:extLst>
          </p:cNvPr>
          <p:cNvSpPr txBox="1"/>
          <p:nvPr/>
        </p:nvSpPr>
        <p:spPr>
          <a:xfrm>
            <a:off x="4794721" y="2753734"/>
            <a:ext cx="153623" cy="215444"/>
          </a:xfrm>
          <a:prstGeom prst="rect">
            <a:avLst/>
          </a:prstGeom>
          <a:noFill/>
        </p:spPr>
        <p:txBody>
          <a:bodyPr wrap="square" rtlCol="0">
            <a:spAutoFit/>
          </a:bodyPr>
          <a:lstStyle/>
          <a:p>
            <a:r>
              <a:rPr lang="nl-NL" sz="800"/>
              <a:t>n</a:t>
            </a:r>
            <a:endParaRPr lang="nl-NL"/>
          </a:p>
        </p:txBody>
      </p:sp>
      <p:sp>
        <p:nvSpPr>
          <p:cNvPr id="99" name="Tekstvak 98">
            <a:extLst>
              <a:ext uri="{FF2B5EF4-FFF2-40B4-BE49-F238E27FC236}">
                <a16:creationId xmlns:a16="http://schemas.microsoft.com/office/drawing/2014/main" id="{E61FDEBF-4786-BFCB-8921-0B15800C3432}"/>
              </a:ext>
            </a:extLst>
          </p:cNvPr>
          <p:cNvSpPr txBox="1"/>
          <p:nvPr/>
        </p:nvSpPr>
        <p:spPr>
          <a:xfrm>
            <a:off x="6823922" y="2753109"/>
            <a:ext cx="153623" cy="215444"/>
          </a:xfrm>
          <a:prstGeom prst="rect">
            <a:avLst/>
          </a:prstGeom>
          <a:noFill/>
        </p:spPr>
        <p:txBody>
          <a:bodyPr wrap="square" rtlCol="0">
            <a:spAutoFit/>
          </a:bodyPr>
          <a:lstStyle/>
          <a:p>
            <a:r>
              <a:rPr lang="nl-NL" sz="800"/>
              <a:t>n</a:t>
            </a:r>
            <a:endParaRPr lang="nl-NL"/>
          </a:p>
        </p:txBody>
      </p:sp>
      <p:sp>
        <p:nvSpPr>
          <p:cNvPr id="100" name="Tekstvak 99">
            <a:extLst>
              <a:ext uri="{FF2B5EF4-FFF2-40B4-BE49-F238E27FC236}">
                <a16:creationId xmlns:a16="http://schemas.microsoft.com/office/drawing/2014/main" id="{A30A3BE2-DE49-6192-09DB-1740BDA7D1DA}"/>
              </a:ext>
            </a:extLst>
          </p:cNvPr>
          <p:cNvSpPr txBox="1"/>
          <p:nvPr/>
        </p:nvSpPr>
        <p:spPr>
          <a:xfrm>
            <a:off x="7950775" y="3557043"/>
            <a:ext cx="153623" cy="215444"/>
          </a:xfrm>
          <a:prstGeom prst="rect">
            <a:avLst/>
          </a:prstGeom>
          <a:noFill/>
        </p:spPr>
        <p:txBody>
          <a:bodyPr wrap="square" rtlCol="0">
            <a:spAutoFit/>
          </a:bodyPr>
          <a:lstStyle/>
          <a:p>
            <a:r>
              <a:rPr lang="nl-NL" sz="800"/>
              <a:t>1</a:t>
            </a:r>
            <a:endParaRPr lang="nl-NL"/>
          </a:p>
        </p:txBody>
      </p:sp>
      <p:sp>
        <p:nvSpPr>
          <p:cNvPr id="101" name="Tekstvak 100">
            <a:extLst>
              <a:ext uri="{FF2B5EF4-FFF2-40B4-BE49-F238E27FC236}">
                <a16:creationId xmlns:a16="http://schemas.microsoft.com/office/drawing/2014/main" id="{0458270D-966F-591B-A0B8-A4B6EEA2B74C}"/>
              </a:ext>
            </a:extLst>
          </p:cNvPr>
          <p:cNvSpPr txBox="1"/>
          <p:nvPr/>
        </p:nvSpPr>
        <p:spPr>
          <a:xfrm>
            <a:off x="9942794" y="3556860"/>
            <a:ext cx="153623" cy="215444"/>
          </a:xfrm>
          <a:prstGeom prst="rect">
            <a:avLst/>
          </a:prstGeom>
          <a:noFill/>
        </p:spPr>
        <p:txBody>
          <a:bodyPr wrap="square" rtlCol="0">
            <a:spAutoFit/>
          </a:bodyPr>
          <a:lstStyle/>
          <a:p>
            <a:r>
              <a:rPr lang="nl-NL" sz="800"/>
              <a:t>1</a:t>
            </a:r>
            <a:endParaRPr lang="nl-NL"/>
          </a:p>
        </p:txBody>
      </p:sp>
      <p:sp>
        <p:nvSpPr>
          <p:cNvPr id="102" name="Titel 3">
            <a:extLst>
              <a:ext uri="{FF2B5EF4-FFF2-40B4-BE49-F238E27FC236}">
                <a16:creationId xmlns:a16="http://schemas.microsoft.com/office/drawing/2014/main" id="{22BA9225-F678-D1DD-984C-ADA4E9FD1449}"/>
              </a:ext>
            </a:extLst>
          </p:cNvPr>
          <p:cNvSpPr txBox="1">
            <a:spLocks/>
          </p:cNvSpPr>
          <p:nvPr/>
        </p:nvSpPr>
        <p:spPr>
          <a:xfrm>
            <a:off x="701886" y="168331"/>
            <a:ext cx="6960993" cy="90540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Informatiemodel</a:t>
            </a:r>
          </a:p>
          <a:p>
            <a:r>
              <a:rPr lang="nl-NL" sz="2400"/>
              <a:t>Klassendiagram voor systeem met 1 test type</a:t>
            </a:r>
          </a:p>
        </p:txBody>
      </p:sp>
      <p:sp>
        <p:nvSpPr>
          <p:cNvPr id="103" name="Tekstvak 102">
            <a:extLst>
              <a:ext uri="{FF2B5EF4-FFF2-40B4-BE49-F238E27FC236}">
                <a16:creationId xmlns:a16="http://schemas.microsoft.com/office/drawing/2014/main" id="{11D832A4-8485-52C5-D238-398C469EFCCD}"/>
              </a:ext>
            </a:extLst>
          </p:cNvPr>
          <p:cNvSpPr txBox="1"/>
          <p:nvPr/>
        </p:nvSpPr>
        <p:spPr>
          <a:xfrm>
            <a:off x="309326" y="1420600"/>
            <a:ext cx="3664210" cy="4832092"/>
          </a:xfrm>
          <a:prstGeom prst="rect">
            <a:avLst/>
          </a:prstGeom>
          <a:noFill/>
        </p:spPr>
        <p:txBody>
          <a:bodyPr wrap="square" rtlCol="0">
            <a:spAutoFit/>
          </a:bodyPr>
          <a:lstStyle/>
          <a:p>
            <a:r>
              <a:rPr lang="nl-NL" sz="1400"/>
              <a:t>Het informatiemodel bevat de systeemonderdelen en een </a:t>
            </a:r>
            <a:r>
              <a:rPr lang="nl-NL" sz="1400" err="1"/>
              <a:t>testmapping</a:t>
            </a:r>
            <a:r>
              <a:rPr lang="nl-NL" sz="1400"/>
              <a:t>. Het systeem bestaat uit componenten en connecties. Elke testvariant is een eigen netwerk klasse gekoppeld aan component(en).</a:t>
            </a:r>
          </a:p>
          <a:p>
            <a:endParaRPr lang="nl-NL" sz="1400"/>
          </a:p>
          <a:p>
            <a:r>
              <a:rPr lang="nl-NL" sz="1400"/>
              <a:t>Netwerk klassen zijn hiernaast gearceerd, dit zijn templates voor “mini” </a:t>
            </a:r>
            <a:r>
              <a:rPr lang="nl-NL" sz="1400" err="1"/>
              <a:t>influence</a:t>
            </a:r>
            <a:r>
              <a:rPr lang="nl-NL" sz="1400"/>
              <a:t> diagrammen met interfaces naar instanties van andere netwerkklassen.</a:t>
            </a:r>
          </a:p>
          <a:p>
            <a:endParaRPr lang="nl-NL" sz="1400"/>
          </a:p>
          <a:p>
            <a:r>
              <a:rPr lang="nl-NL" sz="1400"/>
              <a:t>De netwerk klassen implementeren de regels die bepalen hoe een </a:t>
            </a:r>
            <a:r>
              <a:rPr lang="nl-NL" sz="1400" err="1"/>
              <a:t>systeem-onderdeel</a:t>
            </a:r>
            <a:r>
              <a:rPr lang="nl-NL" sz="1400"/>
              <a:t> of test functioneert. Voorbeelden van regels zijn onder de klassen opgenomen</a:t>
            </a:r>
          </a:p>
          <a:p>
            <a:endParaRPr lang="nl-NL" sz="1400"/>
          </a:p>
          <a:p>
            <a:r>
              <a:rPr lang="nl-NL" sz="1400"/>
              <a:t>Uitbreiden met nieuwe testen betekent een nieuwe netwerk klassen toevoegen, bepalen wat de interfaces zijn en welke parameters voor de test relevant zijn. Deze input dient in de beschrijving te zijn opgenomen.</a:t>
            </a:r>
          </a:p>
        </p:txBody>
      </p:sp>
      <p:cxnSp>
        <p:nvCxnSpPr>
          <p:cNvPr id="118" name="Gebogen verbindingslijn 117">
            <a:extLst>
              <a:ext uri="{FF2B5EF4-FFF2-40B4-BE49-F238E27FC236}">
                <a16:creationId xmlns:a16="http://schemas.microsoft.com/office/drawing/2014/main" id="{2FDAA3F6-A93D-47E1-EA1E-3D7CC8B4C24B}"/>
              </a:ext>
            </a:extLst>
          </p:cNvPr>
          <p:cNvCxnSpPr>
            <a:cxnSpLocks/>
          </p:cNvCxnSpPr>
          <p:nvPr/>
        </p:nvCxnSpPr>
        <p:spPr>
          <a:xfrm rot="10800000">
            <a:off x="5136078" y="3788256"/>
            <a:ext cx="1102069" cy="1647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19" name="Tekstvak 118">
            <a:extLst>
              <a:ext uri="{FF2B5EF4-FFF2-40B4-BE49-F238E27FC236}">
                <a16:creationId xmlns:a16="http://schemas.microsoft.com/office/drawing/2014/main" id="{DE03DEFC-8634-C61E-B13E-6687464218CF}"/>
              </a:ext>
            </a:extLst>
          </p:cNvPr>
          <p:cNvSpPr txBox="1"/>
          <p:nvPr/>
        </p:nvSpPr>
        <p:spPr>
          <a:xfrm>
            <a:off x="6002402" y="3952002"/>
            <a:ext cx="153623" cy="215444"/>
          </a:xfrm>
          <a:prstGeom prst="rect">
            <a:avLst/>
          </a:prstGeom>
          <a:noFill/>
        </p:spPr>
        <p:txBody>
          <a:bodyPr wrap="square" rtlCol="0">
            <a:spAutoFit/>
          </a:bodyPr>
          <a:lstStyle/>
          <a:p>
            <a:r>
              <a:rPr lang="nl-NL" sz="800"/>
              <a:t>1</a:t>
            </a:r>
            <a:endParaRPr lang="nl-NL"/>
          </a:p>
        </p:txBody>
      </p:sp>
      <p:sp>
        <p:nvSpPr>
          <p:cNvPr id="120" name="Tekstvak 119">
            <a:extLst>
              <a:ext uri="{FF2B5EF4-FFF2-40B4-BE49-F238E27FC236}">
                <a16:creationId xmlns:a16="http://schemas.microsoft.com/office/drawing/2014/main" id="{7BA94A7B-72C5-8861-FA39-58DDC47C4BF4}"/>
              </a:ext>
            </a:extLst>
          </p:cNvPr>
          <p:cNvSpPr txBox="1"/>
          <p:nvPr/>
        </p:nvSpPr>
        <p:spPr>
          <a:xfrm>
            <a:off x="5203778" y="3771058"/>
            <a:ext cx="153623" cy="215444"/>
          </a:xfrm>
          <a:prstGeom prst="rect">
            <a:avLst/>
          </a:prstGeom>
          <a:noFill/>
        </p:spPr>
        <p:txBody>
          <a:bodyPr wrap="square" rtlCol="0">
            <a:spAutoFit/>
          </a:bodyPr>
          <a:lstStyle/>
          <a:p>
            <a:r>
              <a:rPr lang="nl-NL" sz="800"/>
              <a:t>1</a:t>
            </a:r>
            <a:endParaRPr lang="nl-NL"/>
          </a:p>
        </p:txBody>
      </p:sp>
    </p:spTree>
    <p:extLst>
      <p:ext uri="{BB962C8B-B14F-4D97-AF65-F5344CB8AC3E}">
        <p14:creationId xmlns:p14="http://schemas.microsoft.com/office/powerpoint/2010/main" val="631645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2341623"/>
            <a:ext cx="8173843" cy="2031325"/>
          </a:xfrm>
          <a:prstGeom prst="rect">
            <a:avLst/>
          </a:prstGeom>
          <a:noFill/>
        </p:spPr>
        <p:txBody>
          <a:bodyPr wrap="square" rtlCol="0">
            <a:spAutoFit/>
          </a:bodyPr>
          <a:lstStyle/>
          <a:p>
            <a:pPr marL="285750" indent="-285750">
              <a:buFontTx/>
              <a:buChar char="-"/>
            </a:pPr>
            <a:r>
              <a:rPr lang="nl-NL" sz="1400"/>
              <a:t>Een test is verbonden op 1 of meerdere punten (health/output) met het systeem, de status van onderdelen in het systeem (output / health) </a:t>
            </a:r>
            <a:r>
              <a:rPr lang="nl-NL" sz="1400" b="1" err="1"/>
              <a:t>triggert</a:t>
            </a:r>
            <a:r>
              <a:rPr lang="nl-NL" sz="1400"/>
              <a:t> 1 of meer </a:t>
            </a:r>
            <a:r>
              <a:rPr lang="nl-NL" sz="1400" b="1" err="1"/>
              <a:t>utilities</a:t>
            </a:r>
            <a:r>
              <a:rPr lang="nl-NL" sz="1400"/>
              <a:t> in de test.</a:t>
            </a:r>
          </a:p>
          <a:p>
            <a:pPr marL="285750" indent="-285750">
              <a:buFontTx/>
              <a:buChar char="-"/>
            </a:pPr>
            <a:r>
              <a:rPr lang="nl-NL" sz="1400"/>
              <a:t>Een test bevat 1 of meer </a:t>
            </a:r>
            <a:r>
              <a:rPr lang="nl-NL" sz="1400" b="1"/>
              <a:t>besluiten</a:t>
            </a:r>
            <a:r>
              <a:rPr lang="nl-NL" sz="1400"/>
              <a:t> om een test of reparatieactie uit te voeren welke worden gestuurd door voorkeuren opgeslagen in </a:t>
            </a:r>
            <a:r>
              <a:rPr lang="nl-NL" sz="1400" err="1"/>
              <a:t>utilities</a:t>
            </a:r>
            <a:r>
              <a:rPr lang="nl-NL" sz="1400"/>
              <a:t>. Deze besluiten zijn gerelateerd aan elkaar. Bijvoorbeeld de </a:t>
            </a:r>
            <a:r>
              <a:rPr lang="nl-NL" sz="1400" err="1"/>
              <a:t>observe</a:t>
            </a:r>
            <a:r>
              <a:rPr lang="nl-NL" sz="1400"/>
              <a:t>/vervang test voert een observatie pas uit als niet zeker is dat een component vervangen moet worden.</a:t>
            </a:r>
          </a:p>
          <a:p>
            <a:pPr marL="285750" indent="-285750">
              <a:buFontTx/>
              <a:buChar char="-"/>
            </a:pPr>
            <a:r>
              <a:rPr lang="nl-NL" sz="1400"/>
              <a:t>De exacte handeling van de test wordt niet gemodelleerd, na uitvoeren van de test is er </a:t>
            </a:r>
            <a:r>
              <a:rPr lang="nl-NL" sz="1400" err="1"/>
              <a:t>evidence</a:t>
            </a:r>
            <a:r>
              <a:rPr lang="nl-NL" sz="1400"/>
              <a:t> </a:t>
            </a:r>
            <a:r>
              <a:rPr lang="nl-NL" sz="1400" err="1"/>
              <a:t>mbt</a:t>
            </a:r>
            <a:r>
              <a:rPr lang="nl-NL" sz="1400"/>
              <a:t> de </a:t>
            </a:r>
            <a:r>
              <a:rPr lang="nl-NL" sz="1400" b="1"/>
              <a:t>testuitkomst</a:t>
            </a:r>
            <a:r>
              <a:rPr lang="nl-NL" sz="1400"/>
              <a:t>. Uiteraard moet ergens anders bekend zijn hoe de test moet worden uitgevoerd.</a:t>
            </a:r>
          </a:p>
          <a:p>
            <a:pPr marL="285750" indent="-285750">
              <a:buFontTx/>
              <a:buChar char="-"/>
            </a:pPr>
            <a:r>
              <a:rPr lang="nl-NL" sz="1400"/>
              <a:t>De testuitkomst heeft </a:t>
            </a:r>
            <a:r>
              <a:rPr lang="nl-NL" sz="1400" b="1"/>
              <a:t>impact op</a:t>
            </a:r>
            <a:r>
              <a:rPr lang="nl-NL" sz="1400"/>
              <a:t> systeemonderdelen en eventuele vervolgbesluiten.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18" y="4588054"/>
            <a:ext cx="8915401" cy="1600438"/>
          </a:xfrm>
          <a:prstGeom prst="rect">
            <a:avLst/>
          </a:prstGeom>
          <a:noFill/>
        </p:spPr>
        <p:txBody>
          <a:bodyPr wrap="square" rtlCol="0">
            <a:spAutoFit/>
          </a:bodyPr>
          <a:lstStyle/>
          <a:p>
            <a:r>
              <a:rPr lang="nl-NL" sz="1400"/>
              <a:t>Initieel is maar 1 type test gemodelleerd, vervolgiteraties voegen testen toe:</a:t>
            </a:r>
          </a:p>
          <a:p>
            <a:pPr marL="285750" indent="-285750">
              <a:buFontTx/>
              <a:buChar char="-"/>
            </a:pPr>
            <a:r>
              <a:rPr lang="nl-NL" sz="1400"/>
              <a:t>Type 1: indien output niet conform verwachting checken hoe andere delen van de systeem keten ervoor staan.</a:t>
            </a:r>
          </a:p>
          <a:p>
            <a:pPr marL="285750" indent="-285750">
              <a:buFontTx/>
              <a:buChar char="-"/>
            </a:pPr>
            <a:r>
              <a:rPr lang="nl-NL" sz="1400"/>
              <a:t>Type 2: indien  output niet conform verwachting via ander input scenario checken welke output wordt geproduceerd.</a:t>
            </a:r>
          </a:p>
          <a:p>
            <a:pPr marL="285750" indent="-285750">
              <a:buFontTx/>
              <a:buChar char="-"/>
            </a:pPr>
            <a:r>
              <a:rPr lang="nl-NL" sz="1400"/>
              <a:t>Type 3: als output niet conform verwachting (tijdelijk) vervangen component.</a:t>
            </a:r>
          </a:p>
          <a:p>
            <a:pPr marL="285750" indent="-285750">
              <a:buFontTx/>
              <a:buChar char="-"/>
            </a:pPr>
            <a:r>
              <a:rPr lang="nl-NL" sz="1400"/>
              <a:t>Type4: als output niet conform verwachting systeem aanpassen, bijvoorbeeld delen systeem in afzondering testen.</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2341622"/>
            <a:ext cx="2085278" cy="203132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onderdelen test </a:t>
            </a:r>
          </a:p>
        </p:txBody>
      </p:sp>
      <p:sp>
        <p:nvSpPr>
          <p:cNvPr id="14" name="Rechthoek 13">
            <a:extLst>
              <a:ext uri="{FF2B5EF4-FFF2-40B4-BE49-F238E27FC236}">
                <a16:creationId xmlns:a16="http://schemas.microsoft.com/office/drawing/2014/main" id="{54FFD574-227E-ED69-D5EF-CEEE3F030311}"/>
              </a:ext>
            </a:extLst>
          </p:cNvPr>
          <p:cNvSpPr/>
          <p:nvPr/>
        </p:nvSpPr>
        <p:spPr>
          <a:xfrm>
            <a:off x="843776" y="4588054"/>
            <a:ext cx="2085278" cy="177299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typen testen</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Informatie model: testmodellering</a:t>
            </a:r>
          </a:p>
          <a:p>
            <a:r>
              <a:rPr lang="nl-NL" sz="2400"/>
              <a:t>testbesluit </a:t>
            </a:r>
            <a:r>
              <a:rPr lang="nl-NL" sz="2400" err="1"/>
              <a:t>triggeren</a:t>
            </a:r>
            <a:r>
              <a:rPr lang="nl-NL" sz="2400"/>
              <a:t> op kans * voorkeuren</a:t>
            </a:r>
          </a:p>
        </p:txBody>
      </p:sp>
      <p:sp>
        <p:nvSpPr>
          <p:cNvPr id="11" name="Tekstvak 10">
            <a:extLst>
              <a:ext uri="{FF2B5EF4-FFF2-40B4-BE49-F238E27FC236}">
                <a16:creationId xmlns:a16="http://schemas.microsoft.com/office/drawing/2014/main" id="{03FBF872-DF07-B49F-AE05-902D8A37BB9B}"/>
              </a:ext>
            </a:extLst>
          </p:cNvPr>
          <p:cNvSpPr txBox="1"/>
          <p:nvPr/>
        </p:nvSpPr>
        <p:spPr>
          <a:xfrm>
            <a:off x="3150220" y="1449945"/>
            <a:ext cx="8173843" cy="738664"/>
          </a:xfrm>
          <a:prstGeom prst="rect">
            <a:avLst/>
          </a:prstGeom>
          <a:noFill/>
        </p:spPr>
        <p:txBody>
          <a:bodyPr wrap="square" rtlCol="0">
            <a:spAutoFit/>
          </a:bodyPr>
          <a:lstStyle/>
          <a:p>
            <a:r>
              <a:rPr lang="nl-NL" sz="1400"/>
              <a:t>Een test in onze context is een actie om te bepalen waar er zich in het systeem problemen bevinden. Een test kan gekoppeld zijn aan actie(s) om systeemonderdelen te vervangen of herstellen. Als  een test en actie bij elkaar horen zijn ze in 1 netwerk klasse samengebracht in het informatiemodel.</a:t>
            </a:r>
          </a:p>
        </p:txBody>
      </p:sp>
      <p:sp>
        <p:nvSpPr>
          <p:cNvPr id="18" name="Rechthoek 17">
            <a:extLst>
              <a:ext uri="{FF2B5EF4-FFF2-40B4-BE49-F238E27FC236}">
                <a16:creationId xmlns:a16="http://schemas.microsoft.com/office/drawing/2014/main" id="{8D02B0DB-EEF2-6795-E55E-6A5BB86D2569}"/>
              </a:ext>
            </a:extLst>
          </p:cNvPr>
          <p:cNvSpPr/>
          <p:nvPr/>
        </p:nvSpPr>
        <p:spPr>
          <a:xfrm>
            <a:off x="843776" y="1449945"/>
            <a:ext cx="2085278" cy="67657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doel </a:t>
            </a:r>
          </a:p>
        </p:txBody>
      </p:sp>
    </p:spTree>
    <p:extLst>
      <p:ext uri="{BB962C8B-B14F-4D97-AF65-F5344CB8AC3E}">
        <p14:creationId xmlns:p14="http://schemas.microsoft.com/office/powerpoint/2010/main" val="2256985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449945"/>
            <a:ext cx="8173843" cy="523220"/>
          </a:xfrm>
          <a:prstGeom prst="rect">
            <a:avLst/>
          </a:prstGeom>
          <a:noFill/>
        </p:spPr>
        <p:txBody>
          <a:bodyPr wrap="square" rtlCol="0">
            <a:spAutoFit/>
          </a:bodyPr>
          <a:lstStyle/>
          <a:p>
            <a:r>
              <a:rPr lang="nl-NL" sz="1400"/>
              <a:t>Omzetten van het informatiemodel naar een </a:t>
            </a:r>
            <a:r>
              <a:rPr lang="nl-NL" sz="1400" err="1"/>
              <a:t>influence</a:t>
            </a:r>
            <a:r>
              <a:rPr lang="nl-NL" sz="1400"/>
              <a:t> diagram welke binnen bestaande geschikte software te gebruiken is. In huidige implementatie is van </a:t>
            </a:r>
            <a:r>
              <a:rPr lang="nl-NL" sz="1400" err="1"/>
              <a:t>pyAgrum</a:t>
            </a:r>
            <a:r>
              <a:rPr lang="nl-NL" sz="1400"/>
              <a:t> klasse </a:t>
            </a:r>
            <a:r>
              <a:rPr lang="nl-NL" sz="1400" err="1"/>
              <a:t>InfluenceDiagram</a:t>
            </a:r>
            <a:r>
              <a:rPr lang="nl-NL" sz="1400"/>
              <a:t>.</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387740"/>
            <a:ext cx="8173843" cy="1600438"/>
          </a:xfrm>
          <a:prstGeom prst="rect">
            <a:avLst/>
          </a:prstGeom>
          <a:noFill/>
        </p:spPr>
        <p:txBody>
          <a:bodyPr wrap="square" rtlCol="0">
            <a:spAutoFit/>
          </a:bodyPr>
          <a:lstStyle/>
          <a:p>
            <a:r>
              <a:rPr lang="nl-NL" sz="1400"/>
              <a:t>Omdat het informatiemodel alle informatie bevat om een </a:t>
            </a:r>
            <a:r>
              <a:rPr lang="nl-NL" sz="1400" err="1"/>
              <a:t>influence</a:t>
            </a:r>
            <a:r>
              <a:rPr lang="nl-NL" sz="1400"/>
              <a:t> diagram te maken is genereren een kwestie van 1 op 1 omzetten van informatiemodel elementen naar diagram elementen:</a:t>
            </a:r>
          </a:p>
          <a:p>
            <a:pPr marL="342900" indent="-342900">
              <a:buAutoNum type="arabicPeriod"/>
            </a:pPr>
            <a:r>
              <a:rPr lang="nl-NL" sz="1400"/>
              <a:t>Per instantie van een component </a:t>
            </a:r>
            <a:r>
              <a:rPr lang="nl-NL" sz="1400" err="1"/>
              <a:t>nodes</a:t>
            </a:r>
            <a:r>
              <a:rPr lang="nl-NL" sz="1400"/>
              <a:t> aanmaken in </a:t>
            </a:r>
            <a:r>
              <a:rPr lang="nl-NL" sz="1400" err="1"/>
              <a:t>influence</a:t>
            </a:r>
            <a:r>
              <a:rPr lang="nl-NL" sz="1400"/>
              <a:t> diagram</a:t>
            </a:r>
          </a:p>
          <a:p>
            <a:pPr marL="342900" indent="-342900">
              <a:buAutoNum type="arabicPeriod"/>
            </a:pPr>
            <a:r>
              <a:rPr lang="nl-NL" sz="1400"/>
              <a:t>Aanmaken interne connecties van component</a:t>
            </a:r>
          </a:p>
          <a:p>
            <a:pPr marL="342900" indent="-342900">
              <a:buAutoNum type="arabicPeriod"/>
            </a:pPr>
            <a:r>
              <a:rPr lang="nl-NL" sz="1400"/>
              <a:t>Aanmaken connecties tussen componenten</a:t>
            </a:r>
          </a:p>
          <a:p>
            <a:pPr marL="342900" indent="-342900">
              <a:buAutoNum type="arabicPeriod"/>
            </a:pPr>
            <a:r>
              <a:rPr lang="nl-NL" sz="1400"/>
              <a:t>Toevoegen prior </a:t>
            </a:r>
            <a:r>
              <a:rPr lang="nl-NL" sz="1400" err="1"/>
              <a:t>probability</a:t>
            </a:r>
            <a:r>
              <a:rPr lang="nl-NL" sz="1400"/>
              <a:t> tabellen componenten en connecties</a:t>
            </a:r>
          </a:p>
          <a:p>
            <a:pPr marL="342900" indent="-342900">
              <a:buAutoNum type="arabicPeriod"/>
            </a:pPr>
            <a:r>
              <a:rPr lang="nl-NL" sz="1400"/>
              <a:t>Toevoegen instanties van testen (@ onderdelen van)</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1449945"/>
            <a:ext cx="2085278" cy="66907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387739"/>
            <a:ext cx="2085278" cy="155383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stappen</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err="1"/>
              <a:t>influence</a:t>
            </a:r>
            <a:r>
              <a:rPr lang="nl-NL"/>
              <a:t> diagram </a:t>
            </a:r>
          </a:p>
          <a:p>
            <a:r>
              <a:rPr lang="nl-NL" sz="2400"/>
              <a:t>Op basis van informatiemodel genereren van een </a:t>
            </a:r>
            <a:r>
              <a:rPr lang="nl-NL" sz="2400" err="1"/>
              <a:t>influence</a:t>
            </a:r>
            <a:r>
              <a:rPr lang="nl-NL" sz="2400"/>
              <a:t> diagram</a:t>
            </a:r>
          </a:p>
        </p:txBody>
      </p:sp>
    </p:spTree>
    <p:extLst>
      <p:ext uri="{BB962C8B-B14F-4D97-AF65-F5344CB8AC3E}">
        <p14:creationId xmlns:p14="http://schemas.microsoft.com/office/powerpoint/2010/main" val="634841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150220" y="1336353"/>
            <a:ext cx="8173843" cy="523220"/>
          </a:xfrm>
          <a:prstGeom prst="rect">
            <a:avLst/>
          </a:prstGeom>
          <a:noFill/>
        </p:spPr>
        <p:txBody>
          <a:bodyPr wrap="square" rtlCol="0">
            <a:spAutoFit/>
          </a:bodyPr>
          <a:lstStyle/>
          <a:p>
            <a:r>
              <a:rPr lang="nl-NL" sz="1400"/>
              <a:t>Als laatste onderdeel kan via interactie met reparatie deskundigen hulp worden geboden tijdens het </a:t>
            </a:r>
            <a:r>
              <a:rPr lang="nl-NL" sz="1400" err="1"/>
              <a:t>diagnoticeren</a:t>
            </a:r>
            <a:r>
              <a:rPr lang="nl-NL" sz="1400"/>
              <a:t> van systemen met problemen.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150220" y="2133405"/>
            <a:ext cx="8719941" cy="954107"/>
          </a:xfrm>
          <a:prstGeom prst="rect">
            <a:avLst/>
          </a:prstGeom>
          <a:noFill/>
        </p:spPr>
        <p:txBody>
          <a:bodyPr wrap="square" rtlCol="0">
            <a:spAutoFit/>
          </a:bodyPr>
          <a:lstStyle/>
          <a:p>
            <a:pPr marL="342900" indent="-342900">
              <a:buAutoNum type="arabicPeriod"/>
            </a:pPr>
            <a:r>
              <a:rPr lang="nl-NL" sz="1400"/>
              <a:t>Voeden </a:t>
            </a:r>
            <a:r>
              <a:rPr lang="nl-NL" sz="1400" err="1"/>
              <a:t>influence</a:t>
            </a:r>
            <a:r>
              <a:rPr lang="nl-NL" sz="1400"/>
              <a:t> diagram met observaties en/of resultaat uitgevoerde acties.</a:t>
            </a:r>
          </a:p>
          <a:p>
            <a:pPr marL="342900" indent="-342900">
              <a:buAutoNum type="arabicPeriod"/>
            </a:pPr>
            <a:r>
              <a:rPr lang="nl-NL" sz="1400"/>
              <a:t>Via </a:t>
            </a:r>
            <a:r>
              <a:rPr lang="nl-NL" sz="1400" err="1"/>
              <a:t>inference</a:t>
            </a:r>
            <a:r>
              <a:rPr lang="nl-NL" sz="1400"/>
              <a:t> opbouwen geloof in status systeem en </a:t>
            </a:r>
            <a:r>
              <a:rPr lang="nl-NL" sz="1400" err="1"/>
              <a:t>dmv</a:t>
            </a:r>
            <a:r>
              <a:rPr lang="nl-NL" sz="1400"/>
              <a:t> gemodelleerde voorkeuren adviseren next steps.</a:t>
            </a:r>
          </a:p>
          <a:p>
            <a:pPr marL="342900" indent="-342900">
              <a:buAutoNum type="arabicPeriod"/>
            </a:pPr>
            <a:r>
              <a:rPr lang="nl-NL" sz="1400"/>
              <a:t>Next steps uitvoeren</a:t>
            </a:r>
          </a:p>
          <a:p>
            <a:pPr marL="342900" indent="-342900">
              <a:buAutoNum type="arabicPeriod"/>
            </a:pPr>
            <a:r>
              <a:rPr lang="nl-NL" sz="1400"/>
              <a:t>itereren van stappen 1 / 2 / 3 totdat systeem naar behoren werk.</a:t>
            </a:r>
          </a:p>
        </p:txBody>
      </p:sp>
      <p:sp>
        <p:nvSpPr>
          <p:cNvPr id="10" name="Tekstvak 9">
            <a:extLst>
              <a:ext uri="{FF2B5EF4-FFF2-40B4-BE49-F238E27FC236}">
                <a16:creationId xmlns:a16="http://schemas.microsoft.com/office/drawing/2014/main" id="{A6D89F1C-E85A-5486-35B0-28A9A5E23A33}"/>
              </a:ext>
            </a:extLst>
          </p:cNvPr>
          <p:cNvSpPr txBox="1"/>
          <p:nvPr/>
        </p:nvSpPr>
        <p:spPr>
          <a:xfrm>
            <a:off x="3150219" y="3081416"/>
            <a:ext cx="8173843" cy="523220"/>
          </a:xfrm>
          <a:prstGeom prst="rect">
            <a:avLst/>
          </a:prstGeom>
          <a:noFill/>
        </p:spPr>
        <p:txBody>
          <a:bodyPr wrap="square" rtlCol="0">
            <a:spAutoFit/>
          </a:bodyPr>
          <a:lstStyle/>
          <a:p>
            <a:r>
              <a:rPr lang="nl-NL" sz="1400"/>
              <a:t>Bepalen advies uit te voeren next step vereist een algoritme na </a:t>
            </a:r>
            <a:r>
              <a:rPr lang="nl-NL" sz="1400" err="1"/>
              <a:t>inference</a:t>
            </a:r>
            <a:r>
              <a:rPr lang="nl-NL" sz="1400"/>
              <a:t>. Zie volgende slide voor 2 alternatieven. </a:t>
            </a:r>
          </a:p>
        </p:txBody>
      </p:sp>
      <p:sp>
        <p:nvSpPr>
          <p:cNvPr id="12" name="Tekstvak 11">
            <a:extLst>
              <a:ext uri="{FF2B5EF4-FFF2-40B4-BE49-F238E27FC236}">
                <a16:creationId xmlns:a16="http://schemas.microsoft.com/office/drawing/2014/main" id="{71682619-94DD-CD0B-776E-9DEB21021AC5}"/>
              </a:ext>
            </a:extLst>
          </p:cNvPr>
          <p:cNvSpPr txBox="1"/>
          <p:nvPr/>
        </p:nvSpPr>
        <p:spPr>
          <a:xfrm>
            <a:off x="3150218" y="3699028"/>
            <a:ext cx="8173843" cy="1384995"/>
          </a:xfrm>
          <a:prstGeom prst="rect">
            <a:avLst/>
          </a:prstGeom>
          <a:noFill/>
        </p:spPr>
        <p:txBody>
          <a:bodyPr wrap="square" rtlCol="0">
            <a:spAutoFit/>
          </a:bodyPr>
          <a:lstStyle/>
          <a:p>
            <a:r>
              <a:rPr lang="nl-NL" sz="1400"/>
              <a:t>Bepaalde </a:t>
            </a:r>
            <a:r>
              <a:rPr lang="nl-NL" sz="1400" err="1"/>
              <a:t>evidence</a:t>
            </a:r>
            <a:r>
              <a:rPr lang="nl-NL" sz="1400"/>
              <a:t> kan duiden op een situatie waarvoor aanpassing van het </a:t>
            </a:r>
            <a:r>
              <a:rPr lang="nl-NL" sz="1400" err="1"/>
              <a:t>influence</a:t>
            </a:r>
            <a:r>
              <a:rPr lang="nl-NL" sz="1400"/>
              <a:t> diagram nodig is. Dit kan resulteren in een stap terug naar het informatiemodel en opnieuw generen van een aangepast </a:t>
            </a:r>
            <a:r>
              <a:rPr lang="nl-NL" sz="1400" err="1"/>
              <a:t>influence</a:t>
            </a:r>
            <a:r>
              <a:rPr lang="nl-NL" sz="1400"/>
              <a:t> diagram. Voorbeeld is als in de </a:t>
            </a:r>
            <a:r>
              <a:rPr lang="nl-NL" sz="1400" err="1"/>
              <a:t>evidence</a:t>
            </a:r>
            <a:r>
              <a:rPr lang="nl-NL" sz="1400"/>
              <a:t> twee </a:t>
            </a:r>
            <a:r>
              <a:rPr lang="nl-NL" sz="1400" err="1"/>
              <a:t>states</a:t>
            </a:r>
            <a:r>
              <a:rPr lang="nl-NL" sz="1400"/>
              <a:t> van 1 component zijn opgenomen zoals bij een type 2 test  (”print” en “copy”) met bijbehorend resultaat (”print” en “no print”). Deze extra informatie vereist aanpassing van het </a:t>
            </a:r>
            <a:r>
              <a:rPr lang="nl-NL" sz="1400" err="1"/>
              <a:t>influence</a:t>
            </a:r>
            <a:r>
              <a:rPr lang="nl-NL" sz="1400"/>
              <a:t> diagram zodat bij volgende </a:t>
            </a:r>
            <a:r>
              <a:rPr lang="nl-NL" sz="1400" err="1"/>
              <a:t>inference</a:t>
            </a:r>
            <a:r>
              <a:rPr lang="nl-NL" sz="1400"/>
              <a:t> met beide situaties rekening kan worden gehouden. Zie ook verderop in deze </a:t>
            </a:r>
            <a:r>
              <a:rPr lang="nl-NL" sz="1400" err="1"/>
              <a:t>ppt</a:t>
            </a:r>
            <a:r>
              <a:rPr lang="nl-NL" sz="1400"/>
              <a:t>.</a:t>
            </a:r>
          </a:p>
        </p:txBody>
      </p:sp>
      <p:sp>
        <p:nvSpPr>
          <p:cNvPr id="13" name="Rechthoek 12">
            <a:extLst>
              <a:ext uri="{FF2B5EF4-FFF2-40B4-BE49-F238E27FC236}">
                <a16:creationId xmlns:a16="http://schemas.microsoft.com/office/drawing/2014/main" id="{A77F6886-A8EA-BBF5-7E1F-401F99B636FB}"/>
              </a:ext>
            </a:extLst>
          </p:cNvPr>
          <p:cNvSpPr/>
          <p:nvPr/>
        </p:nvSpPr>
        <p:spPr>
          <a:xfrm>
            <a:off x="843776" y="1336353"/>
            <a:ext cx="2085278" cy="6690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doel </a:t>
            </a:r>
          </a:p>
        </p:txBody>
      </p:sp>
      <p:sp>
        <p:nvSpPr>
          <p:cNvPr id="14" name="Rechthoek 13">
            <a:extLst>
              <a:ext uri="{FF2B5EF4-FFF2-40B4-BE49-F238E27FC236}">
                <a16:creationId xmlns:a16="http://schemas.microsoft.com/office/drawing/2014/main" id="{54FFD574-227E-ED69-D5EF-CEEE3F030311}"/>
              </a:ext>
            </a:extLst>
          </p:cNvPr>
          <p:cNvSpPr/>
          <p:nvPr/>
        </p:nvSpPr>
        <p:spPr>
          <a:xfrm>
            <a:off x="827049" y="2200311"/>
            <a:ext cx="2085278" cy="6958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stappen</a:t>
            </a:r>
          </a:p>
        </p:txBody>
      </p:sp>
      <p:sp>
        <p:nvSpPr>
          <p:cNvPr id="15" name="Rechthoek 14">
            <a:extLst>
              <a:ext uri="{FF2B5EF4-FFF2-40B4-BE49-F238E27FC236}">
                <a16:creationId xmlns:a16="http://schemas.microsoft.com/office/drawing/2014/main" id="{708C5D78-3D96-E72A-AEC6-D60C675D760D}"/>
              </a:ext>
            </a:extLst>
          </p:cNvPr>
          <p:cNvSpPr/>
          <p:nvPr/>
        </p:nvSpPr>
        <p:spPr>
          <a:xfrm>
            <a:off x="827049" y="3081415"/>
            <a:ext cx="2085278" cy="4455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uitlezen next steps</a:t>
            </a:r>
          </a:p>
        </p:txBody>
      </p:sp>
      <p:sp>
        <p:nvSpPr>
          <p:cNvPr id="16" name="Rechthoek 15">
            <a:extLst>
              <a:ext uri="{FF2B5EF4-FFF2-40B4-BE49-F238E27FC236}">
                <a16:creationId xmlns:a16="http://schemas.microsoft.com/office/drawing/2014/main" id="{E1921DDF-27C7-76A6-23BD-3D029BD2FA23}"/>
              </a:ext>
            </a:extLst>
          </p:cNvPr>
          <p:cNvSpPr/>
          <p:nvPr/>
        </p:nvSpPr>
        <p:spPr>
          <a:xfrm>
            <a:off x="827049" y="3699028"/>
            <a:ext cx="2085278" cy="13455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terug naar informatie model</a:t>
            </a:r>
            <a:endParaRPr lang="nl-NL"/>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support </a:t>
            </a:r>
            <a:r>
              <a:rPr lang="nl-NL" err="1"/>
              <a:t>diagnoticeren</a:t>
            </a:r>
            <a:r>
              <a:rPr lang="nl-NL"/>
              <a:t> </a:t>
            </a:r>
          </a:p>
          <a:p>
            <a:r>
              <a:rPr lang="nl-NL" sz="2400"/>
              <a:t>kennis via </a:t>
            </a:r>
            <a:r>
              <a:rPr lang="nl-NL" sz="2400" err="1"/>
              <a:t>influence</a:t>
            </a:r>
            <a:r>
              <a:rPr lang="nl-NL" sz="2400"/>
              <a:t> diagram toepasbaar maken voor diagnose en reparatie</a:t>
            </a:r>
          </a:p>
        </p:txBody>
      </p:sp>
      <p:sp>
        <p:nvSpPr>
          <p:cNvPr id="3" name="Rechthoek 2">
            <a:extLst>
              <a:ext uri="{FF2B5EF4-FFF2-40B4-BE49-F238E27FC236}">
                <a16:creationId xmlns:a16="http://schemas.microsoft.com/office/drawing/2014/main" id="{94A7D725-696C-A0AE-AFA2-FBBB8CAE6AF4}"/>
              </a:ext>
            </a:extLst>
          </p:cNvPr>
          <p:cNvSpPr/>
          <p:nvPr/>
        </p:nvSpPr>
        <p:spPr>
          <a:xfrm>
            <a:off x="3071283" y="6043004"/>
            <a:ext cx="2085278" cy="669075"/>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sz="1400"/>
              <a:t>aangepast </a:t>
            </a:r>
            <a:br>
              <a:rPr lang="nl-NL" sz="1400"/>
            </a:br>
            <a:r>
              <a:rPr lang="nl-NL" sz="1400"/>
              <a:t>informatie model</a:t>
            </a:r>
          </a:p>
        </p:txBody>
      </p:sp>
      <p:sp>
        <p:nvSpPr>
          <p:cNvPr id="4" name="Rechthoek 3">
            <a:extLst>
              <a:ext uri="{FF2B5EF4-FFF2-40B4-BE49-F238E27FC236}">
                <a16:creationId xmlns:a16="http://schemas.microsoft.com/office/drawing/2014/main" id="{70B792BE-C08B-799A-D1FA-2887807E7435}"/>
              </a:ext>
            </a:extLst>
          </p:cNvPr>
          <p:cNvSpPr/>
          <p:nvPr/>
        </p:nvSpPr>
        <p:spPr>
          <a:xfrm>
            <a:off x="5674283" y="6043004"/>
            <a:ext cx="2085278" cy="6690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a:t>
            </a:r>
          </a:p>
        </p:txBody>
      </p:sp>
      <p:sp>
        <p:nvSpPr>
          <p:cNvPr id="5" name="Rechthoek 4">
            <a:extLst>
              <a:ext uri="{FF2B5EF4-FFF2-40B4-BE49-F238E27FC236}">
                <a16:creationId xmlns:a16="http://schemas.microsoft.com/office/drawing/2014/main" id="{BB21AE9D-489A-7A76-1278-4987F0C2C072}"/>
              </a:ext>
            </a:extLst>
          </p:cNvPr>
          <p:cNvSpPr/>
          <p:nvPr/>
        </p:nvSpPr>
        <p:spPr>
          <a:xfrm>
            <a:off x="8277282" y="6043004"/>
            <a:ext cx="2085278" cy="669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support diagnosticeren</a:t>
            </a:r>
            <a:endParaRPr lang="nl-NL"/>
          </a:p>
        </p:txBody>
      </p:sp>
      <p:cxnSp>
        <p:nvCxnSpPr>
          <p:cNvPr id="7" name="Rechte verbindingslijn met pijl 6">
            <a:extLst>
              <a:ext uri="{FF2B5EF4-FFF2-40B4-BE49-F238E27FC236}">
                <a16:creationId xmlns:a16="http://schemas.microsoft.com/office/drawing/2014/main" id="{8CBA7A98-C40F-2213-73EE-CFC26D4E316A}"/>
              </a:ext>
            </a:extLst>
          </p:cNvPr>
          <p:cNvCxnSpPr>
            <a:cxnSpLocks/>
          </p:cNvCxnSpPr>
          <p:nvPr/>
        </p:nvCxnSpPr>
        <p:spPr>
          <a:xfrm>
            <a:off x="5156157" y="6372625"/>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C361253F-B279-201D-D254-BB19DE4661D9}"/>
              </a:ext>
            </a:extLst>
          </p:cNvPr>
          <p:cNvCxnSpPr>
            <a:cxnSpLocks/>
          </p:cNvCxnSpPr>
          <p:nvPr/>
        </p:nvCxnSpPr>
        <p:spPr>
          <a:xfrm>
            <a:off x="7752813" y="6372627"/>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
        <p:nvSpPr>
          <p:cNvPr id="21" name="Tekstvak 20">
            <a:extLst>
              <a:ext uri="{FF2B5EF4-FFF2-40B4-BE49-F238E27FC236}">
                <a16:creationId xmlns:a16="http://schemas.microsoft.com/office/drawing/2014/main" id="{5B763152-CB21-B235-DD6B-589FA15F0371}"/>
              </a:ext>
            </a:extLst>
          </p:cNvPr>
          <p:cNvSpPr txBox="1"/>
          <p:nvPr/>
        </p:nvSpPr>
        <p:spPr>
          <a:xfrm>
            <a:off x="995410" y="6118703"/>
            <a:ext cx="1436485" cy="507831"/>
          </a:xfrm>
          <a:prstGeom prst="rect">
            <a:avLst/>
          </a:prstGeom>
          <a:noFill/>
        </p:spPr>
        <p:txBody>
          <a:bodyPr wrap="square" rtlCol="0">
            <a:spAutoFit/>
          </a:bodyPr>
          <a:lstStyle/>
          <a:p>
            <a:r>
              <a:rPr lang="nl-NL" sz="900" err="1"/>
              <a:t>Evidence</a:t>
            </a:r>
            <a:r>
              <a:rPr lang="nl-NL" sz="900"/>
              <a:t>:</a:t>
            </a:r>
          </a:p>
          <a:p>
            <a:r>
              <a:rPr lang="nl-NL" sz="900"/>
              <a:t>Input: “copy” / “no print”</a:t>
            </a:r>
          </a:p>
          <a:p>
            <a:r>
              <a:rPr lang="nl-NL" sz="900"/>
              <a:t>Input: “print” / “print”</a:t>
            </a:r>
          </a:p>
        </p:txBody>
      </p:sp>
      <p:cxnSp>
        <p:nvCxnSpPr>
          <p:cNvPr id="30" name="Rechte verbindingslijn met pijl 29">
            <a:extLst>
              <a:ext uri="{FF2B5EF4-FFF2-40B4-BE49-F238E27FC236}">
                <a16:creationId xmlns:a16="http://schemas.microsoft.com/office/drawing/2014/main" id="{025EED7F-C475-CE87-CDBB-D743E6B14AF2}"/>
              </a:ext>
            </a:extLst>
          </p:cNvPr>
          <p:cNvCxnSpPr>
            <a:cxnSpLocks/>
          </p:cNvCxnSpPr>
          <p:nvPr/>
        </p:nvCxnSpPr>
        <p:spPr>
          <a:xfrm>
            <a:off x="2553561" y="6372619"/>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Rechthoek 31">
            <a:extLst>
              <a:ext uri="{FF2B5EF4-FFF2-40B4-BE49-F238E27FC236}">
                <a16:creationId xmlns:a16="http://schemas.microsoft.com/office/drawing/2014/main" id="{7708D8E7-6CE2-37AE-2F24-C12AAA3018D0}"/>
              </a:ext>
            </a:extLst>
          </p:cNvPr>
          <p:cNvSpPr/>
          <p:nvPr/>
        </p:nvSpPr>
        <p:spPr>
          <a:xfrm>
            <a:off x="5673328" y="5269634"/>
            <a:ext cx="2085278" cy="66907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a:t>
            </a:r>
          </a:p>
        </p:txBody>
      </p:sp>
      <p:sp>
        <p:nvSpPr>
          <p:cNvPr id="33" name="Rechthoek 32">
            <a:extLst>
              <a:ext uri="{FF2B5EF4-FFF2-40B4-BE49-F238E27FC236}">
                <a16:creationId xmlns:a16="http://schemas.microsoft.com/office/drawing/2014/main" id="{0A8BDC8A-1C52-6A29-DDCF-4C0948ACC7D7}"/>
              </a:ext>
            </a:extLst>
          </p:cNvPr>
          <p:cNvSpPr/>
          <p:nvPr/>
        </p:nvSpPr>
        <p:spPr>
          <a:xfrm>
            <a:off x="8276327" y="5269634"/>
            <a:ext cx="2085278" cy="6690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a:t>support diagnosticeren</a:t>
            </a:r>
            <a:endParaRPr lang="nl-NL"/>
          </a:p>
        </p:txBody>
      </p:sp>
      <p:cxnSp>
        <p:nvCxnSpPr>
          <p:cNvPr id="34" name="Rechte verbindingslijn met pijl 33">
            <a:extLst>
              <a:ext uri="{FF2B5EF4-FFF2-40B4-BE49-F238E27FC236}">
                <a16:creationId xmlns:a16="http://schemas.microsoft.com/office/drawing/2014/main" id="{CC4F2282-7822-1B8A-0262-6FC411A4123C}"/>
              </a:ext>
            </a:extLst>
          </p:cNvPr>
          <p:cNvCxnSpPr>
            <a:cxnSpLocks/>
          </p:cNvCxnSpPr>
          <p:nvPr/>
        </p:nvCxnSpPr>
        <p:spPr>
          <a:xfrm>
            <a:off x="2553561" y="5599257"/>
            <a:ext cx="3119363" cy="0"/>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Rechte verbindingslijn met pijl 34">
            <a:extLst>
              <a:ext uri="{FF2B5EF4-FFF2-40B4-BE49-F238E27FC236}">
                <a16:creationId xmlns:a16="http://schemas.microsoft.com/office/drawing/2014/main" id="{4A4B150E-D2E9-1D2D-3AA5-EA199C9EFCDD}"/>
              </a:ext>
            </a:extLst>
          </p:cNvPr>
          <p:cNvCxnSpPr>
            <a:cxnSpLocks/>
          </p:cNvCxnSpPr>
          <p:nvPr/>
        </p:nvCxnSpPr>
        <p:spPr>
          <a:xfrm>
            <a:off x="7751858" y="5599257"/>
            <a:ext cx="517722" cy="2"/>
          </a:xfrm>
          <a:prstGeom prst="straightConnector1">
            <a:avLst/>
          </a:prstGeom>
          <a:ln w="53975">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Tekstvak 35">
            <a:extLst>
              <a:ext uri="{FF2B5EF4-FFF2-40B4-BE49-F238E27FC236}">
                <a16:creationId xmlns:a16="http://schemas.microsoft.com/office/drawing/2014/main" id="{8643F1A8-3943-AAB0-8C9E-6C6EDA832AAA}"/>
              </a:ext>
            </a:extLst>
          </p:cNvPr>
          <p:cNvSpPr txBox="1"/>
          <p:nvPr/>
        </p:nvSpPr>
        <p:spPr>
          <a:xfrm>
            <a:off x="994455" y="5345333"/>
            <a:ext cx="1436485" cy="369332"/>
          </a:xfrm>
          <a:prstGeom prst="rect">
            <a:avLst/>
          </a:prstGeom>
          <a:noFill/>
        </p:spPr>
        <p:txBody>
          <a:bodyPr wrap="square" rtlCol="0">
            <a:spAutoFit/>
          </a:bodyPr>
          <a:lstStyle/>
          <a:p>
            <a:r>
              <a:rPr lang="nl-NL" sz="900" err="1"/>
              <a:t>Evidence</a:t>
            </a:r>
            <a:r>
              <a:rPr lang="nl-NL" sz="900"/>
              <a:t>:</a:t>
            </a:r>
          </a:p>
          <a:p>
            <a:r>
              <a:rPr lang="nl-NL" sz="900"/>
              <a:t>Input: “copy” / “no print”</a:t>
            </a:r>
          </a:p>
        </p:txBody>
      </p:sp>
    </p:spTree>
    <p:extLst>
      <p:ext uri="{BB962C8B-B14F-4D97-AF65-F5344CB8AC3E}">
        <p14:creationId xmlns:p14="http://schemas.microsoft.com/office/powerpoint/2010/main" val="2853910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schermopname, Lettertype, nummer&#10;&#10;Automatisch gegenereerde beschrijving">
            <a:extLst>
              <a:ext uri="{FF2B5EF4-FFF2-40B4-BE49-F238E27FC236}">
                <a16:creationId xmlns:a16="http://schemas.microsoft.com/office/drawing/2014/main" id="{F5E7F9C8-17CD-BBB2-64CA-20D74187F392}"/>
              </a:ext>
            </a:extLst>
          </p:cNvPr>
          <p:cNvPicPr>
            <a:picLocks noChangeAspect="1"/>
          </p:cNvPicPr>
          <p:nvPr/>
        </p:nvPicPr>
        <p:blipFill>
          <a:blip r:embed="rId2"/>
          <a:stretch>
            <a:fillRect/>
          </a:stretch>
        </p:blipFill>
        <p:spPr>
          <a:xfrm>
            <a:off x="617517" y="3642756"/>
            <a:ext cx="3115243" cy="2860194"/>
          </a:xfrm>
          <a:prstGeom prst="rect">
            <a:avLst/>
          </a:prstGeom>
        </p:spPr>
      </p:pic>
      <p:sp>
        <p:nvSpPr>
          <p:cNvPr id="8" name="Tekstvak 7">
            <a:extLst>
              <a:ext uri="{FF2B5EF4-FFF2-40B4-BE49-F238E27FC236}">
                <a16:creationId xmlns:a16="http://schemas.microsoft.com/office/drawing/2014/main" id="{D84091F5-4D59-79B3-A2B1-370FFE8B1650}"/>
              </a:ext>
            </a:extLst>
          </p:cNvPr>
          <p:cNvSpPr txBox="1"/>
          <p:nvPr/>
        </p:nvSpPr>
        <p:spPr>
          <a:xfrm>
            <a:off x="617517" y="1338942"/>
            <a:ext cx="3649633" cy="2246769"/>
          </a:xfrm>
          <a:prstGeom prst="rect">
            <a:avLst/>
          </a:prstGeom>
          <a:solidFill>
            <a:schemeClr val="bg1"/>
          </a:solidFill>
        </p:spPr>
        <p:txBody>
          <a:bodyPr wrap="square" rtlCol="0">
            <a:spAutoFit/>
          </a:bodyPr>
          <a:lstStyle/>
          <a:p>
            <a:r>
              <a:rPr lang="nl-NL" sz="1400" b="1" i="1" u="sng"/>
              <a:t>Algoritme 1, Joep </a:t>
            </a:r>
            <a:r>
              <a:rPr lang="nl-NL" sz="1400" b="1" i="1" u="sng" err="1"/>
              <a:t>Beurskens</a:t>
            </a:r>
            <a:endParaRPr lang="nl-NL" sz="1400" b="1" i="1" u="sng"/>
          </a:p>
          <a:p>
            <a:endParaRPr lang="nl-NL" sz="1400"/>
          </a:p>
          <a:p>
            <a:r>
              <a:rPr lang="nl-NL" sz="1400"/>
              <a:t>Doorloop Test besluiten op 100% (=yes) </a:t>
            </a:r>
          </a:p>
          <a:p>
            <a:pPr marL="285750" indent="-285750">
              <a:buFontTx/>
              <a:buChar char="-"/>
            </a:pPr>
            <a:r>
              <a:rPr lang="nl-NL" sz="1400"/>
              <a:t>zet elke state van testresultaat een keer op 100% en bereken </a:t>
            </a:r>
            <a:r>
              <a:rPr lang="nl-NL" sz="1400" err="1"/>
              <a:t>network</a:t>
            </a:r>
            <a:r>
              <a:rPr lang="nl-NL" sz="1400"/>
              <a:t> </a:t>
            </a:r>
            <a:r>
              <a:rPr lang="nl-NL" sz="1400" err="1"/>
              <a:t>expected</a:t>
            </a:r>
            <a:r>
              <a:rPr lang="nl-NL" sz="1400"/>
              <a:t> </a:t>
            </a:r>
            <a:r>
              <a:rPr lang="nl-NL" sz="1400" err="1"/>
              <a:t>utility</a:t>
            </a:r>
            <a:endParaRPr lang="nl-NL" sz="1400"/>
          </a:p>
          <a:p>
            <a:pPr marL="285750" indent="-285750">
              <a:buFontTx/>
              <a:buChar char="-"/>
            </a:pPr>
            <a:r>
              <a:rPr lang="nl-NL" sz="1400"/>
              <a:t>weeg resultaat met kans op deze state bij het testresultaat</a:t>
            </a:r>
          </a:p>
          <a:p>
            <a:r>
              <a:rPr lang="nl-NL" sz="1400"/>
              <a:t>Bepaal welke test meeste waarde toevoegt</a:t>
            </a:r>
          </a:p>
          <a:p>
            <a:r>
              <a:rPr lang="nl-NL" sz="1400"/>
              <a:t> </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30"/>
            <a:ext cx="10515600" cy="94425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Support diagnosticeren: afleiden next step</a:t>
            </a:r>
          </a:p>
          <a:p>
            <a:r>
              <a:rPr lang="nl-NL" sz="2400"/>
              <a:t>2 algoritmes om de next step af te leiden</a:t>
            </a:r>
          </a:p>
        </p:txBody>
      </p:sp>
      <p:sp>
        <p:nvSpPr>
          <p:cNvPr id="4" name="Tekstvak 3">
            <a:extLst>
              <a:ext uri="{FF2B5EF4-FFF2-40B4-BE49-F238E27FC236}">
                <a16:creationId xmlns:a16="http://schemas.microsoft.com/office/drawing/2014/main" id="{DF00D0E3-AC66-F611-C8FC-7B5CA3B998AC}"/>
              </a:ext>
            </a:extLst>
          </p:cNvPr>
          <p:cNvSpPr txBox="1"/>
          <p:nvPr/>
        </p:nvSpPr>
        <p:spPr>
          <a:xfrm>
            <a:off x="6476010" y="1338942"/>
            <a:ext cx="5524780" cy="5062924"/>
          </a:xfrm>
          <a:prstGeom prst="rect">
            <a:avLst/>
          </a:prstGeom>
          <a:solidFill>
            <a:schemeClr val="bg1"/>
          </a:solidFill>
        </p:spPr>
        <p:txBody>
          <a:bodyPr wrap="square" rtlCol="0">
            <a:spAutoFit/>
          </a:bodyPr>
          <a:lstStyle/>
          <a:p>
            <a:r>
              <a:rPr lang="nl-NL" sz="1400" b="1" i="1" u="sng"/>
              <a:t>Algoritme 2, </a:t>
            </a:r>
            <a:r>
              <a:rPr lang="nl-NL" sz="1400" b="1" i="1" u="sng" err="1"/>
              <a:t>nav</a:t>
            </a:r>
            <a:r>
              <a:rPr lang="nl-NL" sz="1400" b="1" i="1" u="sng"/>
              <a:t> inzichten realisatie</a:t>
            </a:r>
          </a:p>
          <a:p>
            <a:endParaRPr lang="nl-NL" sz="1400"/>
          </a:p>
          <a:p>
            <a:r>
              <a:rPr lang="nl-NL" sz="1400"/>
              <a:t>Inzicht: binnen het opgestelde </a:t>
            </a:r>
            <a:r>
              <a:rPr lang="nl-NL" sz="1400" err="1"/>
              <a:t>influence</a:t>
            </a:r>
            <a:r>
              <a:rPr lang="nl-NL" sz="1400"/>
              <a:t> diagram zijn sommige besluiten afhankelijk van elkaar zoals een observatietest gerelateerd aan een vervanging besluit werkend op 1 component. Er zijn ook (sets) besluiten die onderling onafhankelijk van elkaar zijn zoals de </a:t>
            </a:r>
            <a:r>
              <a:rPr lang="nl-NL" sz="1400" err="1"/>
              <a:t>observe</a:t>
            </a:r>
            <a:r>
              <a:rPr lang="nl-NL" sz="1400"/>
              <a:t>/vervang besluiten van verschillende componenten.</a:t>
            </a:r>
          </a:p>
          <a:p>
            <a:endParaRPr lang="nl-NL" sz="1400"/>
          </a:p>
          <a:p>
            <a:r>
              <a:rPr lang="nl-NL" sz="1400"/>
              <a:t>Deze onafhankelijkheid maakt het mogelijk sets besluiten onderling te vergelijken en de set te kiezen die meeste waarde toevoegt.</a:t>
            </a:r>
          </a:p>
          <a:p>
            <a:endParaRPr lang="nl-NL" sz="1400"/>
          </a:p>
          <a:p>
            <a:r>
              <a:rPr lang="nl-NL" sz="1100"/>
              <a:t>Stappen:</a:t>
            </a:r>
          </a:p>
          <a:p>
            <a:pPr marL="285750" indent="-285750">
              <a:buFontTx/>
              <a:buChar char="-"/>
            </a:pPr>
            <a:r>
              <a:rPr lang="nl-NL" sz="1100"/>
              <a:t>Bepaal sets van besluiten die afhankelijk zijn van elkaar</a:t>
            </a:r>
          </a:p>
          <a:p>
            <a:pPr marL="285750" indent="-285750">
              <a:buFontTx/>
              <a:buChar char="-"/>
            </a:pPr>
            <a:r>
              <a:rPr lang="nl-NL" sz="1100"/>
              <a:t>Verzamel na </a:t>
            </a:r>
            <a:r>
              <a:rPr lang="nl-NL" sz="1100" err="1"/>
              <a:t>inference</a:t>
            </a:r>
            <a:r>
              <a:rPr lang="nl-NL" sz="1100"/>
              <a:t> de posterior </a:t>
            </a:r>
            <a:r>
              <a:rPr lang="nl-NL" sz="1100" err="1"/>
              <a:t>utilities</a:t>
            </a:r>
            <a:r>
              <a:rPr lang="nl-NL" sz="1100"/>
              <a:t> binnen een set</a:t>
            </a:r>
          </a:p>
          <a:p>
            <a:pPr marL="285750" indent="-285750">
              <a:buFontTx/>
              <a:buChar char="-"/>
            </a:pPr>
            <a:r>
              <a:rPr lang="nl-NL" sz="1100"/>
              <a:t>Sommeer </a:t>
            </a:r>
            <a:r>
              <a:rPr lang="nl-NL" sz="1100" err="1"/>
              <a:t>utilities</a:t>
            </a:r>
            <a:r>
              <a:rPr lang="nl-NL" sz="1100"/>
              <a:t> per set en sorteer sets op hoogte totaal </a:t>
            </a:r>
            <a:r>
              <a:rPr lang="nl-NL" sz="1100" err="1"/>
              <a:t>utility</a:t>
            </a:r>
            <a:endParaRPr lang="nl-NL" sz="1100"/>
          </a:p>
          <a:p>
            <a:pPr marL="285750" indent="-285750">
              <a:buFontTx/>
              <a:buChar char="-"/>
            </a:pPr>
            <a:r>
              <a:rPr lang="nl-NL" sz="1100"/>
              <a:t>Beschouw de set met de hoogste </a:t>
            </a:r>
            <a:r>
              <a:rPr lang="nl-NL" sz="1100" err="1"/>
              <a:t>utility</a:t>
            </a:r>
            <a:r>
              <a:rPr lang="nl-NL" sz="1100"/>
              <a:t>: </a:t>
            </a:r>
            <a:br>
              <a:rPr lang="nl-NL" sz="1100"/>
            </a:br>
            <a:r>
              <a:rPr lang="nl-NL" sz="1100"/>
              <a:t>indien deze set geen besluit adviseert (alle </a:t>
            </a:r>
            <a:r>
              <a:rPr lang="nl-NL" sz="1100" err="1"/>
              <a:t>decisions:no</a:t>
            </a:r>
            <a:r>
              <a:rPr lang="nl-NL" sz="1100"/>
              <a:t>) negeer set en kijk naar volgende set met de dan hoogste </a:t>
            </a:r>
            <a:r>
              <a:rPr lang="nl-NL" sz="1100" err="1"/>
              <a:t>utility</a:t>
            </a:r>
            <a:r>
              <a:rPr lang="nl-NL" sz="1100"/>
              <a:t>, herhaal totdat set is geselecteerd die een besluit adviseert.</a:t>
            </a:r>
          </a:p>
          <a:p>
            <a:pPr marL="285750" indent="-285750">
              <a:buFontTx/>
              <a:buChar char="-"/>
            </a:pPr>
            <a:r>
              <a:rPr lang="nl-NL" sz="1100"/>
              <a:t>Adviseer resulterende </a:t>
            </a:r>
            <a:r>
              <a:rPr lang="nl-NL" sz="1100" err="1"/>
              <a:t>besluitenset</a:t>
            </a:r>
            <a:endParaRPr lang="nl-NL" sz="1100"/>
          </a:p>
          <a:p>
            <a:endParaRPr lang="nl-NL" sz="1400"/>
          </a:p>
          <a:p>
            <a:endParaRPr lang="nl-NL" sz="1400"/>
          </a:p>
          <a:p>
            <a:r>
              <a:rPr lang="nl-NL" sz="1400"/>
              <a:t>Mijn verwachting is dat sets besluiten kunnen volgen uit een netwerk klasse. In ieder geval kunnen de besluitsets onderdeel zijn van het informatiemodel.</a:t>
            </a:r>
          </a:p>
        </p:txBody>
      </p:sp>
    </p:spTree>
    <p:extLst>
      <p:ext uri="{BB962C8B-B14F-4D97-AF65-F5344CB8AC3E}">
        <p14:creationId xmlns:p14="http://schemas.microsoft.com/office/powerpoint/2010/main" val="11854937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B0348E-1686-8D11-3F54-4592C32CB6EC}"/>
              </a:ext>
            </a:extLst>
          </p:cNvPr>
          <p:cNvSpPr>
            <a:spLocks noGrp="1"/>
          </p:cNvSpPr>
          <p:nvPr>
            <p:ph type="title"/>
          </p:nvPr>
        </p:nvSpPr>
        <p:spPr/>
        <p:txBody>
          <a:bodyPr/>
          <a:lstStyle/>
          <a:p>
            <a:r>
              <a:rPr lang="nl-NL"/>
              <a:t>Implementatie </a:t>
            </a:r>
          </a:p>
        </p:txBody>
      </p:sp>
      <p:sp>
        <p:nvSpPr>
          <p:cNvPr id="5" name="Tijdelijke aanduiding voor tekst 4">
            <a:extLst>
              <a:ext uri="{FF2B5EF4-FFF2-40B4-BE49-F238E27FC236}">
                <a16:creationId xmlns:a16="http://schemas.microsoft.com/office/drawing/2014/main" id="{E6C11945-F087-1E3A-F2B8-4C76EB5D9EB7}"/>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603830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F4D41-0202-0AA2-3F04-29CBFE06E03A}"/>
              </a:ext>
            </a:extLst>
          </p:cNvPr>
          <p:cNvSpPr>
            <a:spLocks noGrp="1"/>
          </p:cNvSpPr>
          <p:nvPr>
            <p:ph type="title"/>
          </p:nvPr>
        </p:nvSpPr>
        <p:spPr/>
        <p:txBody>
          <a:bodyPr/>
          <a:lstStyle/>
          <a:p>
            <a:r>
              <a:rPr lang="en-US" err="1"/>
              <a:t>Complexe</a:t>
            </a:r>
            <a:r>
              <a:rPr lang="en-US"/>
              <a:t> machines </a:t>
            </a:r>
            <a:r>
              <a:rPr lang="en-US" err="1"/>
              <a:t>en</a:t>
            </a:r>
            <a:r>
              <a:rPr lang="en-US"/>
              <a:t> installaties</a:t>
            </a:r>
          </a:p>
        </p:txBody>
      </p:sp>
      <p:sp>
        <p:nvSpPr>
          <p:cNvPr id="5" name="TextBox 4">
            <a:extLst>
              <a:ext uri="{FF2B5EF4-FFF2-40B4-BE49-F238E27FC236}">
                <a16:creationId xmlns:a16="http://schemas.microsoft.com/office/drawing/2014/main" id="{7230FA28-478A-2DFA-D93F-4363AE1C7104}"/>
              </a:ext>
            </a:extLst>
          </p:cNvPr>
          <p:cNvSpPr txBox="1"/>
          <p:nvPr/>
        </p:nvSpPr>
        <p:spPr>
          <a:xfrm>
            <a:off x="934357" y="3692070"/>
            <a:ext cx="38009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 2024 </a:t>
            </a:r>
            <a:r>
              <a:rPr lang="en-US" sz="1200" dirty="0" err="1">
                <a:ea typeface="+mn-lt"/>
                <a:cs typeface="+mn-lt"/>
              </a:rPr>
              <a:t>safan</a:t>
            </a:r>
            <a:r>
              <a:rPr lang="en-US" sz="1200" dirty="0">
                <a:ea typeface="+mn-lt"/>
                <a:cs typeface="+mn-lt"/>
                <a:hlinkClick r:id="rId2"/>
              </a:rPr>
              <a:t>.nl </a:t>
            </a:r>
            <a:r>
              <a:rPr lang="en-US" sz="1200" dirty="0">
                <a:ea typeface="+mn-lt"/>
                <a:cs typeface="+mn-lt"/>
              </a:rPr>
              <a:t>All rights reserved.</a:t>
            </a:r>
          </a:p>
        </p:txBody>
      </p:sp>
      <p:sp>
        <p:nvSpPr>
          <p:cNvPr id="7" name="TextBox 6">
            <a:extLst>
              <a:ext uri="{FF2B5EF4-FFF2-40B4-BE49-F238E27FC236}">
                <a16:creationId xmlns:a16="http://schemas.microsoft.com/office/drawing/2014/main" id="{C732A573-1E2C-1EB5-49E5-F8A55AD8D236}"/>
              </a:ext>
            </a:extLst>
          </p:cNvPr>
          <p:cNvSpPr txBox="1"/>
          <p:nvPr/>
        </p:nvSpPr>
        <p:spPr>
          <a:xfrm>
            <a:off x="6377213" y="3555998"/>
            <a:ext cx="38009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 2024 </a:t>
            </a:r>
            <a:r>
              <a:rPr lang="en-US" sz="1200" dirty="0">
                <a:ea typeface="+mn-lt"/>
                <a:cs typeface="+mn-lt"/>
                <a:hlinkClick r:id="rId2"/>
              </a:rPr>
              <a:t>kone.nl </a:t>
            </a:r>
            <a:r>
              <a:rPr lang="en-US" sz="1200" dirty="0">
                <a:ea typeface="+mn-lt"/>
                <a:cs typeface="+mn-lt"/>
              </a:rPr>
              <a:t>All rights reserved.</a:t>
            </a:r>
          </a:p>
        </p:txBody>
      </p:sp>
      <p:sp>
        <p:nvSpPr>
          <p:cNvPr id="8" name="TextBox 7">
            <a:extLst>
              <a:ext uri="{FF2B5EF4-FFF2-40B4-BE49-F238E27FC236}">
                <a16:creationId xmlns:a16="http://schemas.microsoft.com/office/drawing/2014/main" id="{9187FFF2-5587-CEA8-77EB-BF52C314BD66}"/>
              </a:ext>
            </a:extLst>
          </p:cNvPr>
          <p:cNvSpPr txBox="1"/>
          <p:nvPr/>
        </p:nvSpPr>
        <p:spPr>
          <a:xfrm>
            <a:off x="834571" y="4272642"/>
            <a:ext cx="93435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Examples of high-tech: Safan press brake and an escalator.</a:t>
            </a:r>
            <a:endParaRPr lang="en-US" dirty="0"/>
          </a:p>
        </p:txBody>
      </p:sp>
      <p:pic>
        <p:nvPicPr>
          <p:cNvPr id="10" name="Content Placeholder 9" descr="A large green machine with a black and grey sign&#10;&#10;Description automatically generated">
            <a:extLst>
              <a:ext uri="{FF2B5EF4-FFF2-40B4-BE49-F238E27FC236}">
                <a16:creationId xmlns:a16="http://schemas.microsoft.com/office/drawing/2014/main" id="{E74EB2E2-10A2-1B19-4EDB-668C82647F2C}"/>
              </a:ext>
            </a:extLst>
          </p:cNvPr>
          <p:cNvPicPr>
            <a:picLocks noGrp="1" noChangeAspect="1"/>
          </p:cNvPicPr>
          <p:nvPr>
            <p:ph idx="1"/>
          </p:nvPr>
        </p:nvPicPr>
        <p:blipFill>
          <a:blip r:embed="rId3"/>
          <a:stretch>
            <a:fillRect/>
          </a:stretch>
        </p:blipFill>
        <p:spPr>
          <a:xfrm>
            <a:off x="935945" y="1354930"/>
            <a:ext cx="3017610" cy="2335441"/>
          </a:xfrm>
        </p:spPr>
      </p:pic>
      <p:pic>
        <p:nvPicPr>
          <p:cNvPr id="11" name="Picture 10" descr="People on an escalator&#10;&#10;Description automatically generated">
            <a:extLst>
              <a:ext uri="{FF2B5EF4-FFF2-40B4-BE49-F238E27FC236}">
                <a16:creationId xmlns:a16="http://schemas.microsoft.com/office/drawing/2014/main" id="{D5BE2534-2C07-B747-8662-E1B81B2560C6}"/>
              </a:ext>
            </a:extLst>
          </p:cNvPr>
          <p:cNvPicPr>
            <a:picLocks noChangeAspect="1"/>
          </p:cNvPicPr>
          <p:nvPr/>
        </p:nvPicPr>
        <p:blipFill>
          <a:blip r:embed="rId4"/>
          <a:stretch>
            <a:fillRect/>
          </a:stretch>
        </p:blipFill>
        <p:spPr>
          <a:xfrm>
            <a:off x="6377214" y="1358063"/>
            <a:ext cx="3020786" cy="2073587"/>
          </a:xfrm>
          <a:prstGeom prst="rect">
            <a:avLst/>
          </a:prstGeom>
        </p:spPr>
      </p:pic>
      <p:sp>
        <p:nvSpPr>
          <p:cNvPr id="3" name="TextBox 2">
            <a:extLst>
              <a:ext uri="{FF2B5EF4-FFF2-40B4-BE49-F238E27FC236}">
                <a16:creationId xmlns:a16="http://schemas.microsoft.com/office/drawing/2014/main" id="{AE80B69B-D4E6-4058-B8F5-D77D79FE77C3}"/>
              </a:ext>
            </a:extLst>
          </p:cNvPr>
          <p:cNvSpPr txBox="1"/>
          <p:nvPr/>
        </p:nvSpPr>
        <p:spPr>
          <a:xfrm>
            <a:off x="1019298" y="4878779"/>
            <a:ext cx="5828805"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t>many parts</a:t>
            </a:r>
          </a:p>
          <a:p>
            <a:pPr marL="285750" indent="-285750">
              <a:buFont typeface="Calibri"/>
              <a:buChar char="-"/>
            </a:pPr>
            <a:r>
              <a:rPr lang="en-US" dirty="0"/>
              <a:t>software-based control</a:t>
            </a:r>
          </a:p>
          <a:p>
            <a:pPr marL="285750" indent="-285750">
              <a:buFont typeface="Calibri"/>
              <a:buChar char="-"/>
            </a:pPr>
            <a:r>
              <a:rPr lang="en-US" dirty="0">
                <a:ea typeface="+mn-lt"/>
                <a:cs typeface="+mn-lt"/>
              </a:rPr>
              <a:t>high availability desired</a:t>
            </a:r>
            <a:endParaRPr lang="en-US" dirty="0"/>
          </a:p>
          <a:p>
            <a:pPr marL="285750" indent="-285750">
              <a:buFont typeface="Calibri"/>
              <a:buChar char="-"/>
            </a:pPr>
            <a:r>
              <a:rPr lang="en-US" dirty="0">
                <a:ea typeface="+mn-lt"/>
                <a:cs typeface="+mn-lt"/>
              </a:rPr>
              <a:t>a breakdown should be resolved as soon as possible.</a:t>
            </a:r>
          </a:p>
          <a:p>
            <a:pPr marL="285750" indent="-285750">
              <a:buFont typeface="Calibri"/>
              <a:buChar char="-"/>
            </a:pPr>
            <a:endParaRPr lang="en-US"/>
          </a:p>
          <a:p>
            <a:pPr marL="285750" indent="-285750">
              <a:buFont typeface="Calibri"/>
              <a:buChar char="-"/>
            </a:pPr>
            <a:endParaRPr lang="en-US"/>
          </a:p>
          <a:p>
            <a:pPr marL="285750" indent="-285750">
              <a:buFont typeface="Calibri"/>
              <a:buChar char="-"/>
            </a:pPr>
            <a:endParaRPr lang="en-US"/>
          </a:p>
        </p:txBody>
      </p:sp>
    </p:spTree>
    <p:extLst>
      <p:ext uri="{BB962C8B-B14F-4D97-AF65-F5344CB8AC3E}">
        <p14:creationId xmlns:p14="http://schemas.microsoft.com/office/powerpoint/2010/main" val="1315414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593448C4-3BA2-3F4D-6BEE-853CDC1A6442}"/>
              </a:ext>
            </a:extLst>
          </p:cNvPr>
          <p:cNvSpPr/>
          <p:nvPr/>
        </p:nvSpPr>
        <p:spPr>
          <a:xfrm>
            <a:off x="9913811" y="1901687"/>
            <a:ext cx="201920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7B0492C1-2830-87CF-91FF-105A9EF31176}"/>
              </a:ext>
            </a:extLst>
          </p:cNvPr>
          <p:cNvSpPr/>
          <p:nvPr/>
        </p:nvSpPr>
        <p:spPr>
          <a:xfrm>
            <a:off x="724829" y="1901689"/>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F19717AF-E381-4C19-962E-E798C277A9DF}"/>
              </a:ext>
            </a:extLst>
          </p:cNvPr>
          <p:cNvSpPr/>
          <p:nvPr/>
        </p:nvSpPr>
        <p:spPr>
          <a:xfrm>
            <a:off x="3808284"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8C8E1A2D-A91D-7B42-1175-064D6A841B30}"/>
              </a:ext>
            </a:extLst>
          </p:cNvPr>
          <p:cNvSpPr/>
          <p:nvPr/>
        </p:nvSpPr>
        <p:spPr>
          <a:xfrm>
            <a:off x="6891739"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3D7F5952-2FAF-6D53-CD95-37C0DB4A05C0}"/>
              </a:ext>
            </a:extLst>
          </p:cNvPr>
          <p:cNvSpPr txBox="1"/>
          <p:nvPr/>
        </p:nvSpPr>
        <p:spPr>
          <a:xfrm>
            <a:off x="724829" y="1249518"/>
            <a:ext cx="1665841" cy="400110"/>
          </a:xfrm>
          <a:prstGeom prst="rect">
            <a:avLst/>
          </a:prstGeom>
          <a:noFill/>
        </p:spPr>
        <p:txBody>
          <a:bodyPr wrap="none" rtlCol="0">
            <a:spAutoFit/>
          </a:bodyPr>
          <a:lstStyle/>
          <a:p>
            <a:r>
              <a:rPr lang="nl-NL" sz="2000" b="1" i="1"/>
              <a:t>Beschrijving </a:t>
            </a:r>
          </a:p>
        </p:txBody>
      </p:sp>
      <p:sp>
        <p:nvSpPr>
          <p:cNvPr id="8" name="Tekstvak 7">
            <a:extLst>
              <a:ext uri="{FF2B5EF4-FFF2-40B4-BE49-F238E27FC236}">
                <a16:creationId xmlns:a16="http://schemas.microsoft.com/office/drawing/2014/main" id="{E977726B-8B37-26F4-EFD3-FDD97683D144}"/>
              </a:ext>
            </a:extLst>
          </p:cNvPr>
          <p:cNvSpPr txBox="1"/>
          <p:nvPr/>
        </p:nvSpPr>
        <p:spPr>
          <a:xfrm>
            <a:off x="3864040" y="1249518"/>
            <a:ext cx="2637407" cy="400110"/>
          </a:xfrm>
          <a:prstGeom prst="rect">
            <a:avLst/>
          </a:prstGeom>
          <a:noFill/>
        </p:spPr>
        <p:txBody>
          <a:bodyPr wrap="square" rtlCol="0">
            <a:spAutoFit/>
          </a:bodyPr>
          <a:lstStyle/>
          <a:p>
            <a:r>
              <a:rPr lang="nl-NL" sz="2000" b="1" i="1"/>
              <a:t>Informatie model</a:t>
            </a:r>
          </a:p>
        </p:txBody>
      </p:sp>
      <p:sp>
        <p:nvSpPr>
          <p:cNvPr id="9" name="Tekstvak 8">
            <a:extLst>
              <a:ext uri="{FF2B5EF4-FFF2-40B4-BE49-F238E27FC236}">
                <a16:creationId xmlns:a16="http://schemas.microsoft.com/office/drawing/2014/main" id="{720BA0AC-6FBC-8E45-EC63-7438BE56A3A2}"/>
              </a:ext>
            </a:extLst>
          </p:cNvPr>
          <p:cNvSpPr txBox="1"/>
          <p:nvPr/>
        </p:nvSpPr>
        <p:spPr>
          <a:xfrm>
            <a:off x="6903445" y="1249518"/>
            <a:ext cx="2303131" cy="400110"/>
          </a:xfrm>
          <a:prstGeom prst="rect">
            <a:avLst/>
          </a:prstGeom>
          <a:noFill/>
        </p:spPr>
        <p:txBody>
          <a:bodyPr wrap="none" rtlCol="0">
            <a:spAutoFit/>
          </a:bodyPr>
          <a:lstStyle/>
          <a:p>
            <a:r>
              <a:rPr lang="nl-NL" sz="2000" b="1" i="1" err="1"/>
              <a:t>Influence</a:t>
            </a:r>
            <a:r>
              <a:rPr lang="nl-NL" sz="2000" b="1" i="1"/>
              <a:t> diagram</a:t>
            </a:r>
          </a:p>
        </p:txBody>
      </p:sp>
      <p:sp>
        <p:nvSpPr>
          <p:cNvPr id="10" name="Tekstvak 9">
            <a:extLst>
              <a:ext uri="{FF2B5EF4-FFF2-40B4-BE49-F238E27FC236}">
                <a16:creationId xmlns:a16="http://schemas.microsoft.com/office/drawing/2014/main" id="{051CE038-5BB9-D75F-7A8E-52807CEF8C4F}"/>
              </a:ext>
            </a:extLst>
          </p:cNvPr>
          <p:cNvSpPr txBox="1"/>
          <p:nvPr/>
        </p:nvSpPr>
        <p:spPr>
          <a:xfrm>
            <a:off x="10185337" y="2590623"/>
            <a:ext cx="1133387" cy="369332"/>
          </a:xfrm>
          <a:prstGeom prst="rect">
            <a:avLst/>
          </a:prstGeom>
          <a:noFill/>
        </p:spPr>
        <p:txBody>
          <a:bodyPr wrap="none" rtlCol="0">
            <a:spAutoFit/>
          </a:bodyPr>
          <a:lstStyle/>
          <a:p>
            <a:r>
              <a:rPr lang="nl-NL" err="1"/>
              <a:t>Evidence</a:t>
            </a:r>
            <a:r>
              <a:rPr lang="nl-NL"/>
              <a:t> </a:t>
            </a:r>
          </a:p>
        </p:txBody>
      </p:sp>
      <p:sp>
        <p:nvSpPr>
          <p:cNvPr id="11" name="Tekstvak 10">
            <a:extLst>
              <a:ext uri="{FF2B5EF4-FFF2-40B4-BE49-F238E27FC236}">
                <a16:creationId xmlns:a16="http://schemas.microsoft.com/office/drawing/2014/main" id="{E3FA36F4-02A3-6861-FDDD-41F3B401FEC7}"/>
              </a:ext>
            </a:extLst>
          </p:cNvPr>
          <p:cNvSpPr txBox="1"/>
          <p:nvPr/>
        </p:nvSpPr>
        <p:spPr>
          <a:xfrm>
            <a:off x="10186525" y="3248633"/>
            <a:ext cx="1212511" cy="369332"/>
          </a:xfrm>
          <a:prstGeom prst="rect">
            <a:avLst/>
          </a:prstGeom>
          <a:noFill/>
        </p:spPr>
        <p:txBody>
          <a:bodyPr wrap="none" rtlCol="0">
            <a:spAutoFit/>
          </a:bodyPr>
          <a:lstStyle/>
          <a:p>
            <a:r>
              <a:rPr lang="nl-NL" err="1"/>
              <a:t>Inference</a:t>
            </a:r>
            <a:r>
              <a:rPr lang="nl-NL"/>
              <a:t>  </a:t>
            </a:r>
          </a:p>
        </p:txBody>
      </p:sp>
      <p:sp>
        <p:nvSpPr>
          <p:cNvPr id="12" name="Tekstvak 11">
            <a:extLst>
              <a:ext uri="{FF2B5EF4-FFF2-40B4-BE49-F238E27FC236}">
                <a16:creationId xmlns:a16="http://schemas.microsoft.com/office/drawing/2014/main" id="{3EF497E3-F0D4-BA7D-0C62-B890C8EBCC69}"/>
              </a:ext>
            </a:extLst>
          </p:cNvPr>
          <p:cNvSpPr txBox="1"/>
          <p:nvPr/>
        </p:nvSpPr>
        <p:spPr>
          <a:xfrm>
            <a:off x="10187868" y="3919419"/>
            <a:ext cx="1576436" cy="276999"/>
          </a:xfrm>
          <a:prstGeom prst="rect">
            <a:avLst/>
          </a:prstGeom>
          <a:noFill/>
        </p:spPr>
        <p:txBody>
          <a:bodyPr wrap="square" rtlCol="0">
            <a:spAutoFit/>
          </a:bodyPr>
          <a:lstStyle/>
          <a:p>
            <a:r>
              <a:rPr lang="nl-NL" sz="1200"/>
              <a:t>vergelijk sets </a:t>
            </a:r>
            <a:r>
              <a:rPr lang="nl-NL" sz="1200" err="1"/>
              <a:t>utilities</a:t>
            </a:r>
            <a:endParaRPr lang="nl-NL" sz="1200"/>
          </a:p>
        </p:txBody>
      </p:sp>
      <p:cxnSp>
        <p:nvCxnSpPr>
          <p:cNvPr id="21" name="Rechte verbindingslijn met pijl 20">
            <a:extLst>
              <a:ext uri="{FF2B5EF4-FFF2-40B4-BE49-F238E27FC236}">
                <a16:creationId xmlns:a16="http://schemas.microsoft.com/office/drawing/2014/main" id="{99B31970-384D-AB2D-405A-30FB1081146A}"/>
              </a:ext>
            </a:extLst>
          </p:cNvPr>
          <p:cNvCxnSpPr>
            <a:cxnSpLocks/>
          </p:cNvCxnSpPr>
          <p:nvPr/>
        </p:nvCxnSpPr>
        <p:spPr>
          <a:xfrm>
            <a:off x="10685911" y="3617965"/>
            <a:ext cx="0" cy="3500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kstvak 21">
            <a:extLst>
              <a:ext uri="{FF2B5EF4-FFF2-40B4-BE49-F238E27FC236}">
                <a16:creationId xmlns:a16="http://schemas.microsoft.com/office/drawing/2014/main" id="{A38D90CA-9F02-3B67-CB93-562123B95B66}"/>
              </a:ext>
            </a:extLst>
          </p:cNvPr>
          <p:cNvSpPr txBox="1"/>
          <p:nvPr/>
        </p:nvSpPr>
        <p:spPr>
          <a:xfrm>
            <a:off x="7112923" y="2536394"/>
            <a:ext cx="2319553" cy="923330"/>
          </a:xfrm>
          <a:prstGeom prst="rect">
            <a:avLst/>
          </a:prstGeom>
          <a:noFill/>
        </p:spPr>
        <p:txBody>
          <a:bodyPr wrap="square" rtlCol="0">
            <a:spAutoFit/>
          </a:bodyPr>
          <a:lstStyle/>
          <a:p>
            <a:r>
              <a:rPr lang="nl-NL" b="1"/>
              <a:t>Genereren </a:t>
            </a:r>
            <a:r>
              <a:rPr lang="nl-NL" b="1" err="1"/>
              <a:t>influence</a:t>
            </a:r>
            <a:r>
              <a:rPr lang="nl-NL" b="1"/>
              <a:t> diagram; </a:t>
            </a:r>
            <a:r>
              <a:rPr lang="nl-NL" err="1"/>
              <a:t>diagrambuilder.py</a:t>
            </a:r>
            <a:endParaRPr lang="nl-NL"/>
          </a:p>
        </p:txBody>
      </p:sp>
      <p:sp>
        <p:nvSpPr>
          <p:cNvPr id="23" name="Tekstvak 22">
            <a:extLst>
              <a:ext uri="{FF2B5EF4-FFF2-40B4-BE49-F238E27FC236}">
                <a16:creationId xmlns:a16="http://schemas.microsoft.com/office/drawing/2014/main" id="{38D5625C-9F64-D5A3-F13B-57C8BD58E3E5}"/>
              </a:ext>
            </a:extLst>
          </p:cNvPr>
          <p:cNvSpPr txBox="1"/>
          <p:nvPr/>
        </p:nvSpPr>
        <p:spPr>
          <a:xfrm>
            <a:off x="4079065" y="2536394"/>
            <a:ext cx="2245981" cy="1754326"/>
          </a:xfrm>
          <a:prstGeom prst="rect">
            <a:avLst/>
          </a:prstGeom>
          <a:noFill/>
        </p:spPr>
        <p:txBody>
          <a:bodyPr wrap="square" rtlCol="0">
            <a:spAutoFit/>
          </a:bodyPr>
          <a:lstStyle/>
          <a:p>
            <a:r>
              <a:rPr lang="nl-NL" b="1"/>
              <a:t>Network classes; </a:t>
            </a:r>
            <a:r>
              <a:rPr lang="nl-NL" err="1"/>
              <a:t>oopnclasses.py</a:t>
            </a:r>
            <a:r>
              <a:rPr lang="nl-NL"/>
              <a:t>,</a:t>
            </a:r>
          </a:p>
          <a:p>
            <a:endParaRPr lang="nl-NL"/>
          </a:p>
          <a:p>
            <a:r>
              <a:rPr lang="nl-NL" b="1"/>
              <a:t>Opbouwen informatiemodel:</a:t>
            </a:r>
          </a:p>
          <a:p>
            <a:r>
              <a:rPr lang="nl-NL" err="1"/>
              <a:t>oopnbuilder.py</a:t>
            </a:r>
            <a:endParaRPr lang="nl-NL"/>
          </a:p>
        </p:txBody>
      </p:sp>
      <p:sp>
        <p:nvSpPr>
          <p:cNvPr id="24" name="Tekstvak 23">
            <a:extLst>
              <a:ext uri="{FF2B5EF4-FFF2-40B4-BE49-F238E27FC236}">
                <a16:creationId xmlns:a16="http://schemas.microsoft.com/office/drawing/2014/main" id="{E3BEDBC2-F69D-0748-C1B2-7060E8A08C76}"/>
              </a:ext>
            </a:extLst>
          </p:cNvPr>
          <p:cNvSpPr txBox="1"/>
          <p:nvPr/>
        </p:nvSpPr>
        <p:spPr>
          <a:xfrm>
            <a:off x="1055932" y="2536394"/>
            <a:ext cx="2245981" cy="1477328"/>
          </a:xfrm>
          <a:prstGeom prst="rect">
            <a:avLst/>
          </a:prstGeom>
          <a:noFill/>
        </p:spPr>
        <p:txBody>
          <a:bodyPr wrap="square" rtlCol="0">
            <a:spAutoFit/>
          </a:bodyPr>
          <a:lstStyle/>
          <a:p>
            <a:r>
              <a:rPr lang="nl-NL" b="1"/>
              <a:t>Specificaties;</a:t>
            </a:r>
            <a:r>
              <a:rPr lang="nl-NL"/>
              <a:t> </a:t>
            </a:r>
            <a:r>
              <a:rPr lang="nl-NL" err="1"/>
              <a:t>components.py</a:t>
            </a:r>
            <a:r>
              <a:rPr lang="nl-NL"/>
              <a:t>, </a:t>
            </a:r>
            <a:r>
              <a:rPr lang="nl-NL" err="1"/>
              <a:t>connections.py</a:t>
            </a:r>
            <a:r>
              <a:rPr lang="nl-NL"/>
              <a:t>, </a:t>
            </a:r>
          </a:p>
          <a:p>
            <a:r>
              <a:rPr lang="nl-NL" err="1"/>
              <a:t>Tests.py</a:t>
            </a:r>
            <a:endParaRPr lang="nl-NL"/>
          </a:p>
          <a:p>
            <a:r>
              <a:rPr lang="nl-NL" err="1"/>
              <a:t>Assemblies.py</a:t>
            </a:r>
            <a:endParaRPr lang="nl-NL"/>
          </a:p>
        </p:txBody>
      </p:sp>
      <p:sp>
        <p:nvSpPr>
          <p:cNvPr id="25" name="Pijl links 24">
            <a:extLst>
              <a:ext uri="{FF2B5EF4-FFF2-40B4-BE49-F238E27FC236}">
                <a16:creationId xmlns:a16="http://schemas.microsoft.com/office/drawing/2014/main" id="{1FBA27A1-7915-BCBD-B3AB-1B3D2BE0D630}"/>
              </a:ext>
            </a:extLst>
          </p:cNvPr>
          <p:cNvSpPr/>
          <p:nvPr/>
        </p:nvSpPr>
        <p:spPr>
          <a:xfrm>
            <a:off x="3111190" y="262917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ijl links 25">
            <a:extLst>
              <a:ext uri="{FF2B5EF4-FFF2-40B4-BE49-F238E27FC236}">
                <a16:creationId xmlns:a16="http://schemas.microsoft.com/office/drawing/2014/main" id="{1CB09870-3783-AFFA-0E7C-8D96A391BB95}"/>
              </a:ext>
            </a:extLst>
          </p:cNvPr>
          <p:cNvSpPr/>
          <p:nvPr/>
        </p:nvSpPr>
        <p:spPr>
          <a:xfrm>
            <a:off x="6298884" y="2623602"/>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0BC97A93-3990-DCC1-1FF2-D1C4F9C5E5A0}"/>
              </a:ext>
            </a:extLst>
          </p:cNvPr>
          <p:cNvSpPr txBox="1"/>
          <p:nvPr/>
        </p:nvSpPr>
        <p:spPr>
          <a:xfrm>
            <a:off x="9980559" y="2055101"/>
            <a:ext cx="1989904" cy="369332"/>
          </a:xfrm>
          <a:prstGeom prst="rect">
            <a:avLst/>
          </a:prstGeom>
          <a:noFill/>
        </p:spPr>
        <p:txBody>
          <a:bodyPr wrap="none" rtlCol="0">
            <a:spAutoFit/>
          </a:bodyPr>
          <a:lstStyle/>
          <a:p>
            <a:r>
              <a:rPr lang="nl-NL" b="1" err="1"/>
              <a:t>Jupyter</a:t>
            </a:r>
            <a:r>
              <a:rPr lang="nl-NL" b="1"/>
              <a:t> notebook</a:t>
            </a:r>
          </a:p>
        </p:txBody>
      </p:sp>
      <p:sp>
        <p:nvSpPr>
          <p:cNvPr id="37" name="Titel 1">
            <a:extLst>
              <a:ext uri="{FF2B5EF4-FFF2-40B4-BE49-F238E27FC236}">
                <a16:creationId xmlns:a16="http://schemas.microsoft.com/office/drawing/2014/main" id="{9C1B86B3-3E97-0FFF-81C7-DF01E9065A30}"/>
              </a:ext>
            </a:extLst>
          </p:cNvPr>
          <p:cNvSpPr txBox="1">
            <a:spLocks/>
          </p:cNvSpPr>
          <p:nvPr/>
        </p:nvSpPr>
        <p:spPr>
          <a:xfrm>
            <a:off x="602534" y="324305"/>
            <a:ext cx="10515600" cy="489159"/>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a:t>implementatie:</a:t>
            </a:r>
          </a:p>
        </p:txBody>
      </p:sp>
      <p:sp>
        <p:nvSpPr>
          <p:cNvPr id="38" name="Tekstvak 37">
            <a:extLst>
              <a:ext uri="{FF2B5EF4-FFF2-40B4-BE49-F238E27FC236}">
                <a16:creationId xmlns:a16="http://schemas.microsoft.com/office/drawing/2014/main" id="{437EAEFE-4851-E13C-FFC9-419B293C3202}"/>
              </a:ext>
            </a:extLst>
          </p:cNvPr>
          <p:cNvSpPr txBox="1"/>
          <p:nvPr/>
        </p:nvSpPr>
        <p:spPr>
          <a:xfrm>
            <a:off x="9608574" y="1250003"/>
            <a:ext cx="2019207" cy="400110"/>
          </a:xfrm>
          <a:prstGeom prst="rect">
            <a:avLst/>
          </a:prstGeom>
          <a:noFill/>
        </p:spPr>
        <p:txBody>
          <a:bodyPr wrap="none" rtlCol="0">
            <a:spAutoFit/>
          </a:bodyPr>
          <a:lstStyle/>
          <a:p>
            <a:r>
              <a:rPr lang="nl-NL" sz="2000" b="1" i="1"/>
              <a:t>Diagnosticeren </a:t>
            </a:r>
          </a:p>
        </p:txBody>
      </p:sp>
      <p:sp>
        <p:nvSpPr>
          <p:cNvPr id="2" name="Pijl links 1">
            <a:extLst>
              <a:ext uri="{FF2B5EF4-FFF2-40B4-BE49-F238E27FC236}">
                <a16:creationId xmlns:a16="http://schemas.microsoft.com/office/drawing/2014/main" id="{E559D186-3B0B-5BE6-A674-2DB40F09434E}"/>
              </a:ext>
            </a:extLst>
          </p:cNvPr>
          <p:cNvSpPr/>
          <p:nvPr/>
        </p:nvSpPr>
        <p:spPr>
          <a:xfrm>
            <a:off x="9300420" y="262708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 name="Rechte verbindingslijn met pijl 2">
            <a:extLst>
              <a:ext uri="{FF2B5EF4-FFF2-40B4-BE49-F238E27FC236}">
                <a16:creationId xmlns:a16="http://schemas.microsoft.com/office/drawing/2014/main" id="{E4C5DB77-8C6D-7325-4A61-A9842C508F01}"/>
              </a:ext>
            </a:extLst>
          </p:cNvPr>
          <p:cNvCxnSpPr>
            <a:cxnSpLocks/>
          </p:cNvCxnSpPr>
          <p:nvPr/>
        </p:nvCxnSpPr>
        <p:spPr>
          <a:xfrm>
            <a:off x="10685911" y="2965635"/>
            <a:ext cx="0" cy="35087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8" name="Tekstvak 17">
            <a:extLst>
              <a:ext uri="{FF2B5EF4-FFF2-40B4-BE49-F238E27FC236}">
                <a16:creationId xmlns:a16="http://schemas.microsoft.com/office/drawing/2014/main" id="{ABF2FA28-27F2-AB18-0A75-5A7592BFE194}"/>
              </a:ext>
            </a:extLst>
          </p:cNvPr>
          <p:cNvSpPr txBox="1"/>
          <p:nvPr/>
        </p:nvSpPr>
        <p:spPr>
          <a:xfrm>
            <a:off x="2764498" y="5765284"/>
            <a:ext cx="6096946" cy="369332"/>
          </a:xfrm>
          <a:prstGeom prst="rect">
            <a:avLst/>
          </a:prstGeom>
          <a:noFill/>
        </p:spPr>
        <p:txBody>
          <a:bodyPr wrap="square">
            <a:spAutoFit/>
          </a:bodyPr>
          <a:lstStyle/>
          <a:p>
            <a:r>
              <a:rPr lang="nl-NL">
                <a:hlinkClick r:id="rId2"/>
              </a:rPr>
              <a:t>https://github.com/pkgk/ou-af/tree/main/problem2/</a:t>
            </a:r>
            <a:endParaRPr lang="nl-NL"/>
          </a:p>
        </p:txBody>
      </p:sp>
    </p:spTree>
    <p:extLst>
      <p:ext uri="{BB962C8B-B14F-4D97-AF65-F5344CB8AC3E}">
        <p14:creationId xmlns:p14="http://schemas.microsoft.com/office/powerpoint/2010/main" val="1047430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01B94E4E-85B9-ED11-EF6D-AE5109274845}"/>
              </a:ext>
            </a:extLst>
          </p:cNvPr>
          <p:cNvSpPr txBox="1"/>
          <p:nvPr/>
        </p:nvSpPr>
        <p:spPr>
          <a:xfrm>
            <a:off x="728870" y="1464228"/>
            <a:ext cx="3869634" cy="5424562"/>
          </a:xfrm>
          <a:prstGeom prst="rect">
            <a:avLst/>
          </a:prstGeom>
          <a:noFill/>
        </p:spPr>
        <p:txBody>
          <a:bodyPr wrap="square">
            <a:spAutoFit/>
          </a:bodyPr>
          <a:lstStyle/>
          <a:p>
            <a:r>
              <a:rPr lang="nl-NL" sz="1050"/>
              <a:t>light = {</a:t>
            </a:r>
          </a:p>
          <a:p>
            <a:r>
              <a:rPr lang="nl-NL" sz="1050"/>
              <a:t>    "</a:t>
            </a:r>
            <a:r>
              <a:rPr lang="nl-NL" sz="1050" err="1"/>
              <a:t>type":"Light</a:t>
            </a:r>
            <a:r>
              <a:rPr lang="nl-NL" sz="1050"/>
              <a:t>",</a:t>
            </a:r>
          </a:p>
          <a:p>
            <a:r>
              <a:rPr lang="nl-NL" sz="1050"/>
              <a:t>    "</a:t>
            </a:r>
            <a:r>
              <a:rPr lang="nl-NL" sz="1050" err="1"/>
              <a:t>Inputs</a:t>
            </a:r>
            <a:r>
              <a:rPr lang="nl-NL" sz="1050"/>
              <a:t>":{</a:t>
            </a:r>
          </a:p>
          <a:p>
            <a:r>
              <a:rPr lang="nl-NL" sz="1050"/>
              <a:t>        "1":{</a:t>
            </a:r>
          </a:p>
          <a:p>
            <a:r>
              <a:rPr lang="nl-NL" sz="1050"/>
              <a:t>            "</a:t>
            </a:r>
            <a:r>
              <a:rPr lang="nl-NL" sz="1050" err="1"/>
              <a:t>modality</a:t>
            </a:r>
            <a:r>
              <a:rPr lang="nl-NL" sz="1050"/>
              <a:t>":"Power",</a:t>
            </a:r>
          </a:p>
          <a:p>
            <a:r>
              <a:rPr lang="nl-NL" sz="1050"/>
              <a:t>            "</a:t>
            </a:r>
            <a:r>
              <a:rPr lang="nl-NL" sz="1050" err="1"/>
              <a:t>property":"Present</a:t>
            </a:r>
            <a:r>
              <a:rPr lang="nl-NL" sz="1050"/>
              <a:t>",</a:t>
            </a:r>
          </a:p>
          <a:p>
            <a:r>
              <a:rPr lang="nl-NL" sz="1050"/>
              <a:t>            "</a:t>
            </a:r>
            <a:r>
              <a:rPr lang="nl-NL" sz="1050" err="1"/>
              <a:t>propertyvalues</a:t>
            </a:r>
            <a:r>
              <a:rPr lang="nl-NL" sz="1050"/>
              <a:t>":["yes", "no"],</a:t>
            </a:r>
          </a:p>
          <a:p>
            <a:r>
              <a:rPr lang="nl-NL" sz="1050"/>
              <a:t>            "</a:t>
            </a:r>
            <a:r>
              <a:rPr lang="nl-NL" sz="1050" err="1"/>
              <a:t>priorprobability</a:t>
            </a:r>
            <a:r>
              <a:rPr lang="nl-NL" sz="1050"/>
              <a:t>":[0.99,0.01]</a:t>
            </a:r>
          </a:p>
          <a:p>
            <a:r>
              <a:rPr lang="nl-NL" sz="1050"/>
              <a:t>        }</a:t>
            </a:r>
          </a:p>
          <a:p>
            <a:r>
              <a:rPr lang="nl-NL" sz="1050"/>
              <a:t>    },</a:t>
            </a:r>
          </a:p>
          <a:p>
            <a:r>
              <a:rPr lang="nl-NL" sz="1050"/>
              <a:t>    "</a:t>
            </a:r>
            <a:r>
              <a:rPr lang="nl-NL" sz="1050" err="1"/>
              <a:t>Outputs</a:t>
            </a:r>
            <a:r>
              <a:rPr lang="nl-NL" sz="1050"/>
              <a:t>":{</a:t>
            </a:r>
          </a:p>
          <a:p>
            <a:r>
              <a:rPr lang="nl-NL" sz="1050"/>
              <a:t>        "1":{</a:t>
            </a:r>
          </a:p>
          <a:p>
            <a:r>
              <a:rPr lang="nl-NL" sz="1050"/>
              <a:t>            "</a:t>
            </a:r>
            <a:r>
              <a:rPr lang="nl-NL" sz="1050" err="1"/>
              <a:t>modality</a:t>
            </a:r>
            <a:r>
              <a:rPr lang="nl-NL" sz="1050"/>
              <a:t>":"Light",</a:t>
            </a:r>
          </a:p>
          <a:p>
            <a:r>
              <a:rPr lang="nl-NL" sz="1050"/>
              <a:t>            "</a:t>
            </a:r>
            <a:r>
              <a:rPr lang="nl-NL" sz="1050" err="1"/>
              <a:t>property":"Present</a:t>
            </a:r>
            <a:r>
              <a:rPr lang="nl-NL" sz="1050"/>
              <a:t>",</a:t>
            </a:r>
          </a:p>
          <a:p>
            <a:r>
              <a:rPr lang="nl-NL" sz="1050"/>
              <a:t>            "</a:t>
            </a:r>
            <a:r>
              <a:rPr lang="nl-NL" sz="1050" err="1"/>
              <a:t>propertyvalues</a:t>
            </a:r>
            <a:r>
              <a:rPr lang="nl-NL" sz="1050"/>
              <a:t>":["yes", "no"]</a:t>
            </a:r>
          </a:p>
          <a:p>
            <a:r>
              <a:rPr lang="nl-NL" sz="1050"/>
              <a:t>        }</a:t>
            </a:r>
          </a:p>
          <a:p>
            <a:r>
              <a:rPr lang="nl-NL" sz="1050"/>
              <a:t>    },</a:t>
            </a:r>
          </a:p>
          <a:p>
            <a:r>
              <a:rPr lang="nl-NL" sz="1050"/>
              <a:t>    "</a:t>
            </a:r>
            <a:r>
              <a:rPr lang="nl-NL" sz="1050" err="1"/>
              <a:t>Healths</a:t>
            </a:r>
            <a:r>
              <a:rPr lang="nl-NL" sz="1050"/>
              <a:t>":{</a:t>
            </a:r>
          </a:p>
          <a:p>
            <a:r>
              <a:rPr lang="nl-NL" sz="1050"/>
              <a:t>        "1":{</a:t>
            </a:r>
          </a:p>
          <a:p>
            <a:r>
              <a:rPr lang="nl-NL" sz="1050"/>
              <a:t>            "</a:t>
            </a:r>
            <a:r>
              <a:rPr lang="nl-NL" sz="1050" err="1"/>
              <a:t>modality</a:t>
            </a:r>
            <a:r>
              <a:rPr lang="nl-NL" sz="1050"/>
              <a:t>":"Health",</a:t>
            </a:r>
          </a:p>
          <a:p>
            <a:r>
              <a:rPr lang="nl-NL" sz="1050"/>
              <a:t>            "</a:t>
            </a:r>
            <a:r>
              <a:rPr lang="nl-NL" sz="1050" err="1"/>
              <a:t>property":"health</a:t>
            </a:r>
            <a:r>
              <a:rPr lang="nl-NL" sz="1050"/>
              <a:t>",</a:t>
            </a:r>
          </a:p>
          <a:p>
            <a:r>
              <a:rPr lang="nl-NL" sz="1050"/>
              <a:t>            "</a:t>
            </a:r>
            <a:r>
              <a:rPr lang="nl-NL" sz="1050" err="1"/>
              <a:t>propertyvalues</a:t>
            </a:r>
            <a:r>
              <a:rPr lang="nl-NL" sz="1050"/>
              <a:t>":["ok","</a:t>
            </a:r>
            <a:r>
              <a:rPr lang="nl-NL" sz="1050" err="1"/>
              <a:t>broken</a:t>
            </a:r>
            <a:r>
              <a:rPr lang="nl-NL" sz="1050"/>
              <a:t>"],</a:t>
            </a:r>
          </a:p>
          <a:p>
            <a:r>
              <a:rPr lang="nl-NL" sz="1050"/>
              <a:t>            "</a:t>
            </a:r>
            <a:r>
              <a:rPr lang="nl-NL" sz="1050" err="1"/>
              <a:t>priorprobability</a:t>
            </a:r>
            <a:r>
              <a:rPr lang="nl-NL" sz="1050"/>
              <a:t>":[0.99,0.01]</a:t>
            </a:r>
          </a:p>
          <a:p>
            <a:r>
              <a:rPr lang="nl-NL" sz="1050"/>
              <a:t>        }</a:t>
            </a:r>
          </a:p>
          <a:p>
            <a:r>
              <a:rPr lang="nl-NL" sz="1050"/>
              <a:t>    },</a:t>
            </a:r>
          </a:p>
          <a:p>
            <a:r>
              <a:rPr lang="nl-NL" sz="1050"/>
              <a:t>    "</a:t>
            </a:r>
            <a:r>
              <a:rPr lang="nl-NL" sz="1050" err="1"/>
              <a:t>Behavior</a:t>
            </a:r>
            <a:r>
              <a:rPr lang="nl-NL" sz="1050"/>
              <a:t>":{</a:t>
            </a:r>
          </a:p>
          <a:p>
            <a:r>
              <a:rPr lang="nl-NL" sz="1050"/>
              <a:t>        "</a:t>
            </a:r>
            <a:r>
              <a:rPr lang="nl-NL" sz="1050" err="1"/>
              <a:t>normal</a:t>
            </a:r>
            <a:r>
              <a:rPr lang="nl-NL" sz="1050"/>
              <a:t>": {</a:t>
            </a:r>
          </a:p>
          <a:p>
            <a:r>
              <a:rPr lang="nl-NL" sz="1050"/>
              <a:t>            '</a:t>
            </a:r>
            <a:r>
              <a:rPr lang="nl-NL" sz="1050" err="1"/>
              <a:t>PresentPowerInputs</a:t>
            </a:r>
            <a:r>
              <a:rPr lang="nl-NL" sz="1050"/>
              <a:t>':  ["yes", "no", "yes",    "no"], </a:t>
            </a:r>
          </a:p>
          <a:p>
            <a:r>
              <a:rPr lang="nl-NL" sz="1050"/>
              <a:t>            '</a:t>
            </a:r>
            <a:r>
              <a:rPr lang="nl-NL" sz="1050" err="1"/>
              <a:t>PresentLightOutputs</a:t>
            </a:r>
            <a:r>
              <a:rPr lang="nl-NL" sz="1050"/>
              <a:t>': ["yes", "no", "no",    "no"],</a:t>
            </a:r>
          </a:p>
          <a:p>
            <a:r>
              <a:rPr lang="nl-NL" sz="1050"/>
              <a:t>            'health':              ["ok",  "ok", "</a:t>
            </a:r>
            <a:r>
              <a:rPr lang="nl-NL" sz="1050" err="1"/>
              <a:t>broken</a:t>
            </a:r>
            <a:r>
              <a:rPr lang="nl-NL" sz="1050"/>
              <a:t>", "</a:t>
            </a:r>
            <a:r>
              <a:rPr lang="nl-NL" sz="1050" err="1"/>
              <a:t>broken</a:t>
            </a:r>
            <a:r>
              <a:rPr lang="nl-NL" sz="1050"/>
              <a:t>"]</a:t>
            </a:r>
          </a:p>
          <a:p>
            <a:r>
              <a:rPr lang="nl-NL" sz="1050"/>
              <a:t>        }</a:t>
            </a:r>
          </a:p>
          <a:p>
            <a:r>
              <a:rPr lang="nl-NL" sz="1050"/>
              <a:t>    }</a:t>
            </a:r>
          </a:p>
          <a:p>
            <a:r>
              <a:rPr lang="nl-NL" sz="1050"/>
              <a:t>}</a:t>
            </a:r>
          </a:p>
        </p:txBody>
      </p:sp>
      <p:sp>
        <p:nvSpPr>
          <p:cNvPr id="17" name="Tekstvak 16">
            <a:extLst>
              <a:ext uri="{FF2B5EF4-FFF2-40B4-BE49-F238E27FC236}">
                <a16:creationId xmlns:a16="http://schemas.microsoft.com/office/drawing/2014/main" id="{A46094E5-CD31-DEE3-F9EB-87AA989AD1CB}"/>
              </a:ext>
            </a:extLst>
          </p:cNvPr>
          <p:cNvSpPr txBox="1"/>
          <p:nvPr/>
        </p:nvSpPr>
        <p:spPr>
          <a:xfrm>
            <a:off x="4598504" y="1464228"/>
            <a:ext cx="3405809" cy="4616648"/>
          </a:xfrm>
          <a:prstGeom prst="rect">
            <a:avLst/>
          </a:prstGeom>
          <a:noFill/>
        </p:spPr>
        <p:txBody>
          <a:bodyPr wrap="square">
            <a:spAutoFit/>
          </a:bodyPr>
          <a:lstStyle/>
          <a:p>
            <a:r>
              <a:rPr lang="nl-NL" sz="1050"/>
              <a:t>class Component:</a:t>
            </a:r>
          </a:p>
          <a:p>
            <a:r>
              <a:rPr lang="nl-NL" sz="1050"/>
              <a:t>    </a:t>
            </a:r>
            <a:r>
              <a:rPr lang="nl-NL" sz="1050" err="1"/>
              <a:t>def</a:t>
            </a:r>
            <a:r>
              <a:rPr lang="nl-NL" sz="1050"/>
              <a:t> __</a:t>
            </a:r>
            <a:r>
              <a:rPr lang="nl-NL" sz="1050" err="1"/>
              <a:t>init</a:t>
            </a:r>
            <a:r>
              <a:rPr lang="nl-NL" sz="1050"/>
              <a:t>__(</a:t>
            </a:r>
            <a:r>
              <a:rPr lang="nl-NL" sz="1050" err="1"/>
              <a:t>self</a:t>
            </a:r>
            <a:r>
              <a:rPr lang="nl-NL" sz="1050"/>
              <a:t>, name, </a:t>
            </a:r>
            <a:r>
              <a:rPr lang="nl-NL" sz="1050" err="1"/>
              <a:t>specs</a:t>
            </a:r>
            <a:r>
              <a:rPr lang="nl-NL" sz="1050"/>
              <a:t>):</a:t>
            </a:r>
          </a:p>
          <a:p>
            <a:r>
              <a:rPr lang="nl-NL" sz="1050"/>
              <a:t>        # name component</a:t>
            </a:r>
          </a:p>
          <a:p>
            <a:r>
              <a:rPr lang="nl-NL" sz="1050"/>
              <a:t>        </a:t>
            </a:r>
            <a:r>
              <a:rPr lang="nl-NL" sz="1050" err="1"/>
              <a:t>self.name</a:t>
            </a:r>
            <a:r>
              <a:rPr lang="nl-NL" sz="1050"/>
              <a:t> = name                   </a:t>
            </a:r>
          </a:p>
          <a:p>
            <a:endParaRPr lang="nl-NL" sz="1050"/>
          </a:p>
          <a:p>
            <a:r>
              <a:rPr lang="nl-NL" sz="1050"/>
              <a:t>        # </a:t>
            </a:r>
            <a:r>
              <a:rPr lang="nl-NL" sz="1050" err="1"/>
              <a:t>componentspecs</a:t>
            </a:r>
            <a:r>
              <a:rPr lang="nl-NL" sz="1050"/>
              <a:t> type </a:t>
            </a:r>
            <a:r>
              <a:rPr lang="nl-NL" sz="1050" err="1"/>
              <a:t>dict</a:t>
            </a:r>
            <a:endParaRPr lang="nl-NL" sz="1050"/>
          </a:p>
          <a:p>
            <a:r>
              <a:rPr lang="nl-NL" sz="1050"/>
              <a:t>        </a:t>
            </a:r>
            <a:r>
              <a:rPr lang="nl-NL" sz="1050" err="1"/>
              <a:t>self.specs</a:t>
            </a:r>
            <a:r>
              <a:rPr lang="nl-NL" sz="1050"/>
              <a:t> = </a:t>
            </a:r>
            <a:r>
              <a:rPr lang="nl-NL" sz="1050" err="1"/>
              <a:t>specs</a:t>
            </a:r>
            <a:r>
              <a:rPr lang="nl-NL" sz="1050"/>
              <a:t>                 </a:t>
            </a:r>
          </a:p>
          <a:p>
            <a:endParaRPr lang="nl-NL" sz="1050"/>
          </a:p>
          <a:p>
            <a:r>
              <a:rPr lang="nl-NL" sz="1050"/>
              <a:t>        # </a:t>
            </a:r>
            <a:r>
              <a:rPr lang="nl-NL" sz="1050" err="1"/>
              <a:t>componentnodes</a:t>
            </a:r>
            <a:r>
              <a:rPr lang="nl-NL" sz="1050"/>
              <a:t>, type Node</a:t>
            </a:r>
          </a:p>
          <a:p>
            <a:r>
              <a:rPr lang="nl-NL" sz="1050"/>
              <a:t>        </a:t>
            </a:r>
            <a:r>
              <a:rPr lang="nl-NL" sz="1050" err="1"/>
              <a:t>self.nodes</a:t>
            </a:r>
            <a:r>
              <a:rPr lang="nl-NL" sz="1050"/>
              <a:t> = []                    </a:t>
            </a:r>
          </a:p>
          <a:p>
            <a:endParaRPr lang="nl-NL" sz="1050"/>
          </a:p>
          <a:p>
            <a:r>
              <a:rPr lang="nl-NL" sz="1050"/>
              <a:t>        # </a:t>
            </a:r>
            <a:r>
              <a:rPr lang="nl-NL" sz="1050" err="1"/>
              <a:t>arcs</a:t>
            </a:r>
            <a:r>
              <a:rPr lang="nl-NL" sz="1050"/>
              <a:t> </a:t>
            </a:r>
            <a:r>
              <a:rPr lang="nl-NL" sz="1050" err="1"/>
              <a:t>internal</a:t>
            </a:r>
            <a:r>
              <a:rPr lang="nl-NL" sz="1050"/>
              <a:t> </a:t>
            </a:r>
            <a:r>
              <a:rPr lang="nl-NL" sz="1050" err="1"/>
              <a:t>to</a:t>
            </a:r>
            <a:r>
              <a:rPr lang="nl-NL" sz="1050"/>
              <a:t> component, list of </a:t>
            </a:r>
            <a:r>
              <a:rPr lang="nl-NL" sz="1050" err="1"/>
              <a:t>tuples</a:t>
            </a:r>
            <a:endParaRPr lang="nl-NL" sz="1050"/>
          </a:p>
          <a:p>
            <a:r>
              <a:rPr lang="nl-NL" sz="1050"/>
              <a:t>        </a:t>
            </a:r>
            <a:r>
              <a:rPr lang="nl-NL" sz="1050" err="1"/>
              <a:t>self.internalconnections</a:t>
            </a:r>
            <a:r>
              <a:rPr lang="nl-NL" sz="1050"/>
              <a:t> = []      </a:t>
            </a:r>
          </a:p>
          <a:p>
            <a:endParaRPr lang="nl-NL" sz="1050"/>
          </a:p>
          <a:p>
            <a:r>
              <a:rPr lang="nl-NL" sz="1050"/>
              <a:t>        # </a:t>
            </a:r>
            <a:r>
              <a:rPr lang="nl-NL" sz="1050" err="1"/>
              <a:t>turns</a:t>
            </a:r>
            <a:r>
              <a:rPr lang="nl-NL" sz="1050"/>
              <a:t> </a:t>
            </a:r>
            <a:r>
              <a:rPr lang="nl-NL" sz="1050" err="1"/>
              <a:t>specs</a:t>
            </a:r>
            <a:r>
              <a:rPr lang="nl-NL" sz="1050"/>
              <a:t> </a:t>
            </a:r>
            <a:r>
              <a:rPr lang="nl-NL" sz="1050" err="1"/>
              <a:t>into</a:t>
            </a:r>
            <a:r>
              <a:rPr lang="nl-NL" sz="1050"/>
              <a:t> </a:t>
            </a:r>
            <a:r>
              <a:rPr lang="nl-NL" sz="1050" err="1"/>
              <a:t>nodes</a:t>
            </a:r>
            <a:endParaRPr lang="nl-NL" sz="1050"/>
          </a:p>
          <a:p>
            <a:r>
              <a:rPr lang="nl-NL" sz="1050"/>
              <a:t>        </a:t>
            </a:r>
            <a:r>
              <a:rPr lang="nl-NL" sz="1050" err="1"/>
              <a:t>self.createNodes</a:t>
            </a:r>
            <a:r>
              <a:rPr lang="nl-NL" sz="1050"/>
              <a:t>()                 </a:t>
            </a:r>
          </a:p>
          <a:p>
            <a:endParaRPr lang="nl-NL" sz="1050"/>
          </a:p>
          <a:p>
            <a:r>
              <a:rPr lang="nl-NL" sz="1050"/>
              <a:t>        # turn </a:t>
            </a:r>
            <a:r>
              <a:rPr lang="nl-NL" sz="1050" err="1"/>
              <a:t>specs</a:t>
            </a:r>
            <a:r>
              <a:rPr lang="nl-NL" sz="1050"/>
              <a:t> </a:t>
            </a:r>
            <a:r>
              <a:rPr lang="nl-NL" sz="1050" err="1"/>
              <a:t>into</a:t>
            </a:r>
            <a:r>
              <a:rPr lang="nl-NL" sz="1050"/>
              <a:t> </a:t>
            </a:r>
            <a:r>
              <a:rPr lang="nl-NL" sz="1050" err="1"/>
              <a:t>internal</a:t>
            </a:r>
            <a:r>
              <a:rPr lang="nl-NL" sz="1050"/>
              <a:t> </a:t>
            </a:r>
            <a:r>
              <a:rPr lang="nl-NL" sz="1050" err="1"/>
              <a:t>arcs</a:t>
            </a:r>
            <a:endParaRPr lang="nl-NL" sz="1050"/>
          </a:p>
          <a:p>
            <a:r>
              <a:rPr lang="nl-NL" sz="1050"/>
              <a:t>        </a:t>
            </a:r>
            <a:r>
              <a:rPr lang="nl-NL" sz="1050" err="1"/>
              <a:t>self.setInternalConnections</a:t>
            </a:r>
            <a:r>
              <a:rPr lang="nl-NL" sz="1050"/>
              <a:t>()      </a:t>
            </a:r>
          </a:p>
          <a:p>
            <a:endParaRPr lang="nl-NL" sz="1050"/>
          </a:p>
          <a:p>
            <a:r>
              <a:rPr lang="nl-NL" sz="1050"/>
              <a:t>        # prior </a:t>
            </a:r>
            <a:r>
              <a:rPr lang="nl-NL" sz="1050" err="1"/>
              <a:t>outputnode</a:t>
            </a:r>
            <a:r>
              <a:rPr lang="nl-NL" sz="1050"/>
              <a:t>, </a:t>
            </a:r>
            <a:r>
              <a:rPr lang="nl-NL" sz="1050" err="1"/>
              <a:t>pyAgrum</a:t>
            </a:r>
            <a:r>
              <a:rPr lang="nl-NL" sz="1050"/>
              <a:t> </a:t>
            </a:r>
            <a:r>
              <a:rPr lang="nl-NL" sz="1050" err="1"/>
              <a:t>Potential</a:t>
            </a:r>
            <a:endParaRPr lang="nl-NL" sz="1050"/>
          </a:p>
          <a:p>
            <a:r>
              <a:rPr lang="nl-NL" sz="1050"/>
              <a:t>        </a:t>
            </a:r>
            <a:r>
              <a:rPr lang="nl-NL" sz="1050" err="1"/>
              <a:t>self.setPriorOutput</a:t>
            </a:r>
            <a:r>
              <a:rPr lang="nl-NL" sz="1050"/>
              <a:t>()              </a:t>
            </a:r>
          </a:p>
          <a:p>
            <a:endParaRPr lang="nl-NL" sz="1050"/>
          </a:p>
          <a:p>
            <a:r>
              <a:rPr lang="nl-NL" sz="1050"/>
              <a:t>        # prior </a:t>
            </a:r>
            <a:r>
              <a:rPr lang="nl-NL" sz="1050" err="1"/>
              <a:t>healthnode</a:t>
            </a:r>
            <a:r>
              <a:rPr lang="nl-NL" sz="1050"/>
              <a:t>, </a:t>
            </a:r>
            <a:r>
              <a:rPr lang="nl-NL" sz="1050" err="1"/>
              <a:t>pyAgrum</a:t>
            </a:r>
            <a:r>
              <a:rPr lang="nl-NL" sz="1050"/>
              <a:t> </a:t>
            </a:r>
            <a:r>
              <a:rPr lang="nl-NL" sz="1050" err="1"/>
              <a:t>Potential</a:t>
            </a:r>
            <a:endParaRPr lang="nl-NL" sz="1050"/>
          </a:p>
          <a:p>
            <a:r>
              <a:rPr lang="nl-NL" sz="1050"/>
              <a:t>        </a:t>
            </a:r>
            <a:r>
              <a:rPr lang="nl-NL" sz="1050" err="1"/>
              <a:t>self.setPriorHealth</a:t>
            </a:r>
            <a:r>
              <a:rPr lang="nl-NL" sz="1050"/>
              <a:t>()              </a:t>
            </a:r>
          </a:p>
          <a:p>
            <a:endParaRPr lang="nl-NL" sz="1050"/>
          </a:p>
          <a:p>
            <a:r>
              <a:rPr lang="nl-NL" sz="1050"/>
              <a:t>        # prior </a:t>
            </a:r>
            <a:r>
              <a:rPr lang="nl-NL" sz="1050" err="1"/>
              <a:t>inputs</a:t>
            </a:r>
            <a:r>
              <a:rPr lang="nl-NL" sz="1050"/>
              <a:t>, </a:t>
            </a:r>
            <a:r>
              <a:rPr lang="nl-NL" sz="1050" err="1"/>
              <a:t>pyAgrum</a:t>
            </a:r>
            <a:r>
              <a:rPr lang="nl-NL" sz="1050"/>
              <a:t> </a:t>
            </a:r>
            <a:r>
              <a:rPr lang="nl-NL" sz="1050" err="1"/>
              <a:t>Potential</a:t>
            </a:r>
            <a:endParaRPr lang="nl-NL" sz="1050"/>
          </a:p>
          <a:p>
            <a:r>
              <a:rPr lang="nl-NL" sz="1050"/>
              <a:t>        </a:t>
            </a:r>
            <a:r>
              <a:rPr lang="nl-NL" sz="1050" err="1"/>
              <a:t>self.setPriorInputs</a:t>
            </a:r>
            <a:r>
              <a:rPr lang="nl-NL" sz="1050"/>
              <a:t>() </a:t>
            </a:r>
          </a:p>
        </p:txBody>
      </p:sp>
      <p:pic>
        <p:nvPicPr>
          <p:cNvPr id="19" name="Afbeelding 18" descr="Afbeelding met tekst, cirkel, schermopname, ontwerp&#10;&#10;Automatisch gegenereerde beschrijving">
            <a:extLst>
              <a:ext uri="{FF2B5EF4-FFF2-40B4-BE49-F238E27FC236}">
                <a16:creationId xmlns:a16="http://schemas.microsoft.com/office/drawing/2014/main" id="{373CA4C8-F022-4326-50E5-B72EADD3BBA0}"/>
              </a:ext>
            </a:extLst>
          </p:cNvPr>
          <p:cNvPicPr>
            <a:picLocks noChangeAspect="1"/>
          </p:cNvPicPr>
          <p:nvPr/>
        </p:nvPicPr>
        <p:blipFill>
          <a:blip r:embed="rId2"/>
          <a:stretch>
            <a:fillRect/>
          </a:stretch>
        </p:blipFill>
        <p:spPr>
          <a:xfrm>
            <a:off x="8176591" y="1278659"/>
            <a:ext cx="4002414" cy="1475691"/>
          </a:xfrm>
          <a:prstGeom prst="rect">
            <a:avLst/>
          </a:prstGeom>
        </p:spPr>
      </p:pic>
      <p:sp>
        <p:nvSpPr>
          <p:cNvPr id="20" name="Tekstvak 19">
            <a:extLst>
              <a:ext uri="{FF2B5EF4-FFF2-40B4-BE49-F238E27FC236}">
                <a16:creationId xmlns:a16="http://schemas.microsoft.com/office/drawing/2014/main" id="{83CC5772-2669-4AF1-2926-6733F1A67B88}"/>
              </a:ext>
            </a:extLst>
          </p:cNvPr>
          <p:cNvSpPr txBox="1"/>
          <p:nvPr/>
        </p:nvSpPr>
        <p:spPr>
          <a:xfrm>
            <a:off x="724829" y="946548"/>
            <a:ext cx="2052806" cy="400110"/>
          </a:xfrm>
          <a:prstGeom prst="rect">
            <a:avLst/>
          </a:prstGeom>
          <a:noFill/>
        </p:spPr>
        <p:txBody>
          <a:bodyPr wrap="none" rtlCol="0">
            <a:spAutoFit/>
          </a:bodyPr>
          <a:lstStyle/>
          <a:p>
            <a:r>
              <a:rPr lang="nl-NL" sz="2000" b="1" i="1" err="1"/>
              <a:t>Components.py</a:t>
            </a:r>
            <a:endParaRPr lang="nl-NL" sz="2000" b="1" i="1"/>
          </a:p>
        </p:txBody>
      </p:sp>
      <p:sp>
        <p:nvSpPr>
          <p:cNvPr id="21" name="Tekstvak 20">
            <a:extLst>
              <a:ext uri="{FF2B5EF4-FFF2-40B4-BE49-F238E27FC236}">
                <a16:creationId xmlns:a16="http://schemas.microsoft.com/office/drawing/2014/main" id="{43EAFBAD-5B1F-2D39-39EB-C72AA3CEA24A}"/>
              </a:ext>
            </a:extLst>
          </p:cNvPr>
          <p:cNvSpPr txBox="1"/>
          <p:nvPr/>
        </p:nvSpPr>
        <p:spPr>
          <a:xfrm>
            <a:off x="4296303" y="946548"/>
            <a:ext cx="2637407" cy="400110"/>
          </a:xfrm>
          <a:prstGeom prst="rect">
            <a:avLst/>
          </a:prstGeom>
          <a:noFill/>
        </p:spPr>
        <p:txBody>
          <a:bodyPr wrap="square" rtlCol="0">
            <a:spAutoFit/>
          </a:bodyPr>
          <a:lstStyle/>
          <a:p>
            <a:r>
              <a:rPr lang="nl-NL" sz="2000" b="1" i="1" err="1"/>
              <a:t>Oopnclasses.py</a:t>
            </a:r>
            <a:endParaRPr lang="nl-NL" sz="2000" b="1" i="1"/>
          </a:p>
        </p:txBody>
      </p:sp>
      <p:sp>
        <p:nvSpPr>
          <p:cNvPr id="22" name="Tekstvak 21">
            <a:extLst>
              <a:ext uri="{FF2B5EF4-FFF2-40B4-BE49-F238E27FC236}">
                <a16:creationId xmlns:a16="http://schemas.microsoft.com/office/drawing/2014/main" id="{2EA67DE2-A66E-473F-304F-BF3F3016F1D4}"/>
              </a:ext>
            </a:extLst>
          </p:cNvPr>
          <p:cNvSpPr txBox="1"/>
          <p:nvPr/>
        </p:nvSpPr>
        <p:spPr>
          <a:xfrm>
            <a:off x="8639480" y="946548"/>
            <a:ext cx="2303131" cy="400110"/>
          </a:xfrm>
          <a:prstGeom prst="rect">
            <a:avLst/>
          </a:prstGeom>
          <a:noFill/>
        </p:spPr>
        <p:txBody>
          <a:bodyPr wrap="none" rtlCol="0">
            <a:spAutoFit/>
          </a:bodyPr>
          <a:lstStyle/>
          <a:p>
            <a:r>
              <a:rPr lang="nl-NL" sz="2000" b="1" i="1" err="1"/>
              <a:t>Influence</a:t>
            </a:r>
            <a:r>
              <a:rPr lang="nl-NL" sz="2000" b="1" i="1"/>
              <a:t> diagram</a:t>
            </a:r>
          </a:p>
        </p:txBody>
      </p:sp>
      <p:sp>
        <p:nvSpPr>
          <p:cNvPr id="23" name="Titel 1">
            <a:extLst>
              <a:ext uri="{FF2B5EF4-FFF2-40B4-BE49-F238E27FC236}">
                <a16:creationId xmlns:a16="http://schemas.microsoft.com/office/drawing/2014/main" id="{2B91A862-3F15-0931-8A92-DEB3A63EF617}"/>
              </a:ext>
            </a:extLst>
          </p:cNvPr>
          <p:cNvSpPr txBox="1">
            <a:spLocks/>
          </p:cNvSpPr>
          <p:nvPr/>
        </p:nvSpPr>
        <p:spPr>
          <a:xfrm>
            <a:off x="602534" y="324305"/>
            <a:ext cx="10515600" cy="489159"/>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a:t>Voorbeelden python bestanden</a:t>
            </a:r>
          </a:p>
        </p:txBody>
      </p:sp>
      <p:sp>
        <p:nvSpPr>
          <p:cNvPr id="24" name="Tekstvak 23">
            <a:extLst>
              <a:ext uri="{FF2B5EF4-FFF2-40B4-BE49-F238E27FC236}">
                <a16:creationId xmlns:a16="http://schemas.microsoft.com/office/drawing/2014/main" id="{143B5FB3-3984-605D-C1C2-9FABBF46D2A7}"/>
              </a:ext>
            </a:extLst>
          </p:cNvPr>
          <p:cNvSpPr txBox="1"/>
          <p:nvPr/>
        </p:nvSpPr>
        <p:spPr>
          <a:xfrm>
            <a:off x="2623682" y="1864812"/>
            <a:ext cx="1888683" cy="461665"/>
          </a:xfrm>
          <a:prstGeom prst="rect">
            <a:avLst/>
          </a:prstGeom>
          <a:noFill/>
        </p:spPr>
        <p:txBody>
          <a:bodyPr wrap="square" rtlCol="0">
            <a:spAutoFit/>
          </a:bodyPr>
          <a:lstStyle/>
          <a:p>
            <a:r>
              <a:rPr lang="nl-NL" sz="1200" err="1">
                <a:highlight>
                  <a:srgbClr val="FFFF00"/>
                </a:highlight>
              </a:rPr>
              <a:t>Inputs</a:t>
            </a:r>
            <a:r>
              <a:rPr lang="nl-NL" sz="1200">
                <a:highlight>
                  <a:srgbClr val="FFFF00"/>
                </a:highlight>
              </a:rPr>
              <a:t> </a:t>
            </a:r>
            <a:r>
              <a:rPr lang="nl-NL" sz="1200" err="1">
                <a:highlight>
                  <a:srgbClr val="FFFF00"/>
                </a:highlight>
              </a:rPr>
              <a:t>defined</a:t>
            </a:r>
            <a:r>
              <a:rPr lang="nl-NL" sz="1200">
                <a:highlight>
                  <a:srgbClr val="FFFF00"/>
                </a:highlight>
              </a:rPr>
              <a:t> </a:t>
            </a:r>
            <a:r>
              <a:rPr lang="nl-NL" sz="1200" err="1">
                <a:highlight>
                  <a:srgbClr val="FFFF00"/>
                </a:highlight>
              </a:rPr>
              <a:t>by</a:t>
            </a:r>
            <a:r>
              <a:rPr lang="nl-NL" sz="1200">
                <a:highlight>
                  <a:srgbClr val="FFFF00"/>
                </a:highlight>
              </a:rPr>
              <a:t> </a:t>
            </a:r>
            <a:r>
              <a:rPr lang="nl-NL" sz="1200" err="1">
                <a:highlight>
                  <a:srgbClr val="FFFF00"/>
                </a:highlight>
              </a:rPr>
              <a:t>modality</a:t>
            </a:r>
            <a:r>
              <a:rPr lang="nl-NL" sz="1200">
                <a:highlight>
                  <a:srgbClr val="FFFF00"/>
                </a:highlight>
              </a:rPr>
              <a:t> </a:t>
            </a:r>
            <a:r>
              <a:rPr lang="nl-NL" sz="1200" err="1">
                <a:highlight>
                  <a:srgbClr val="FFFF00"/>
                </a:highlight>
              </a:rPr>
              <a:t>with</a:t>
            </a:r>
            <a:r>
              <a:rPr lang="nl-NL" sz="1200">
                <a:highlight>
                  <a:srgbClr val="FFFF00"/>
                </a:highlight>
              </a:rPr>
              <a:t> </a:t>
            </a:r>
            <a:r>
              <a:rPr lang="nl-NL" sz="1200" err="1">
                <a:highlight>
                  <a:srgbClr val="FFFF00"/>
                </a:highlight>
              </a:rPr>
              <a:t>properties</a:t>
            </a:r>
            <a:endParaRPr lang="nl-NL">
              <a:highlight>
                <a:srgbClr val="FFFF00"/>
              </a:highlight>
            </a:endParaRPr>
          </a:p>
        </p:txBody>
      </p:sp>
      <p:sp>
        <p:nvSpPr>
          <p:cNvPr id="25" name="Tekstvak 24">
            <a:extLst>
              <a:ext uri="{FF2B5EF4-FFF2-40B4-BE49-F238E27FC236}">
                <a16:creationId xmlns:a16="http://schemas.microsoft.com/office/drawing/2014/main" id="{DCBBA51D-33C0-22FC-98BA-8BD6B989DD72}"/>
              </a:ext>
            </a:extLst>
          </p:cNvPr>
          <p:cNvSpPr txBox="1"/>
          <p:nvPr/>
        </p:nvSpPr>
        <p:spPr>
          <a:xfrm>
            <a:off x="2623682" y="3166149"/>
            <a:ext cx="1888683" cy="461665"/>
          </a:xfrm>
          <a:prstGeom prst="rect">
            <a:avLst/>
          </a:prstGeom>
          <a:noFill/>
        </p:spPr>
        <p:txBody>
          <a:bodyPr wrap="square" rtlCol="0">
            <a:spAutoFit/>
          </a:bodyPr>
          <a:lstStyle/>
          <a:p>
            <a:r>
              <a:rPr lang="nl-NL" sz="1200">
                <a:highlight>
                  <a:srgbClr val="FFFF00"/>
                </a:highlight>
              </a:rPr>
              <a:t>Output </a:t>
            </a:r>
            <a:r>
              <a:rPr lang="nl-NL" sz="1200" err="1">
                <a:highlight>
                  <a:srgbClr val="FFFF00"/>
                </a:highlight>
              </a:rPr>
              <a:t>defined</a:t>
            </a:r>
            <a:r>
              <a:rPr lang="nl-NL" sz="1200">
                <a:highlight>
                  <a:srgbClr val="FFFF00"/>
                </a:highlight>
              </a:rPr>
              <a:t> </a:t>
            </a:r>
            <a:r>
              <a:rPr lang="nl-NL" sz="1200" err="1">
                <a:highlight>
                  <a:srgbClr val="FFFF00"/>
                </a:highlight>
              </a:rPr>
              <a:t>by</a:t>
            </a:r>
            <a:r>
              <a:rPr lang="nl-NL" sz="1200">
                <a:highlight>
                  <a:srgbClr val="FFFF00"/>
                </a:highlight>
              </a:rPr>
              <a:t> </a:t>
            </a:r>
            <a:r>
              <a:rPr lang="nl-NL" sz="1200" err="1">
                <a:highlight>
                  <a:srgbClr val="FFFF00"/>
                </a:highlight>
              </a:rPr>
              <a:t>modality</a:t>
            </a:r>
            <a:r>
              <a:rPr lang="nl-NL" sz="1200">
                <a:highlight>
                  <a:srgbClr val="FFFF00"/>
                </a:highlight>
              </a:rPr>
              <a:t> </a:t>
            </a:r>
            <a:r>
              <a:rPr lang="nl-NL" sz="1200" err="1">
                <a:highlight>
                  <a:srgbClr val="FFFF00"/>
                </a:highlight>
              </a:rPr>
              <a:t>with</a:t>
            </a:r>
            <a:r>
              <a:rPr lang="nl-NL" sz="1200">
                <a:highlight>
                  <a:srgbClr val="FFFF00"/>
                </a:highlight>
              </a:rPr>
              <a:t> </a:t>
            </a:r>
            <a:r>
              <a:rPr lang="nl-NL" sz="1200" err="1">
                <a:highlight>
                  <a:srgbClr val="FFFF00"/>
                </a:highlight>
              </a:rPr>
              <a:t>properties</a:t>
            </a:r>
            <a:endParaRPr lang="nl-NL">
              <a:highlight>
                <a:srgbClr val="FFFF00"/>
              </a:highlight>
            </a:endParaRPr>
          </a:p>
        </p:txBody>
      </p:sp>
      <p:sp>
        <p:nvSpPr>
          <p:cNvPr id="26" name="Tekstvak 25">
            <a:extLst>
              <a:ext uri="{FF2B5EF4-FFF2-40B4-BE49-F238E27FC236}">
                <a16:creationId xmlns:a16="http://schemas.microsoft.com/office/drawing/2014/main" id="{E6887BBE-5656-AE51-E22B-0683CF0F3E90}"/>
              </a:ext>
            </a:extLst>
          </p:cNvPr>
          <p:cNvSpPr txBox="1"/>
          <p:nvPr/>
        </p:nvSpPr>
        <p:spPr>
          <a:xfrm>
            <a:off x="2623681" y="4176509"/>
            <a:ext cx="1888683" cy="461665"/>
          </a:xfrm>
          <a:prstGeom prst="rect">
            <a:avLst/>
          </a:prstGeom>
          <a:noFill/>
        </p:spPr>
        <p:txBody>
          <a:bodyPr wrap="square" rtlCol="0">
            <a:spAutoFit/>
          </a:bodyPr>
          <a:lstStyle/>
          <a:p>
            <a:r>
              <a:rPr lang="nl-NL" sz="1200" err="1">
                <a:highlight>
                  <a:srgbClr val="FFFF00"/>
                </a:highlight>
              </a:rPr>
              <a:t>Defining</a:t>
            </a:r>
            <a:r>
              <a:rPr lang="nl-NL" sz="1200">
                <a:highlight>
                  <a:srgbClr val="FFFF00"/>
                </a:highlight>
              </a:rPr>
              <a:t> health of component</a:t>
            </a:r>
            <a:endParaRPr lang="nl-NL">
              <a:highlight>
                <a:srgbClr val="FFFF00"/>
              </a:highlight>
            </a:endParaRPr>
          </a:p>
        </p:txBody>
      </p:sp>
      <p:sp>
        <p:nvSpPr>
          <p:cNvPr id="27" name="Tekstvak 26">
            <a:extLst>
              <a:ext uri="{FF2B5EF4-FFF2-40B4-BE49-F238E27FC236}">
                <a16:creationId xmlns:a16="http://schemas.microsoft.com/office/drawing/2014/main" id="{5C39E70F-D18A-CB13-C5BE-ECDC97588110}"/>
              </a:ext>
            </a:extLst>
          </p:cNvPr>
          <p:cNvSpPr txBox="1"/>
          <p:nvPr/>
        </p:nvSpPr>
        <p:spPr>
          <a:xfrm>
            <a:off x="2623680" y="5301816"/>
            <a:ext cx="1888683" cy="461665"/>
          </a:xfrm>
          <a:prstGeom prst="rect">
            <a:avLst/>
          </a:prstGeom>
          <a:noFill/>
        </p:spPr>
        <p:txBody>
          <a:bodyPr wrap="square" rtlCol="0">
            <a:spAutoFit/>
          </a:bodyPr>
          <a:lstStyle/>
          <a:p>
            <a:r>
              <a:rPr lang="nl-NL" sz="1200" err="1">
                <a:highlight>
                  <a:srgbClr val="FFFF00"/>
                </a:highlight>
              </a:rPr>
              <a:t>Behavior</a:t>
            </a:r>
            <a:r>
              <a:rPr lang="nl-NL" sz="1200">
                <a:highlight>
                  <a:srgbClr val="FFFF00"/>
                </a:highlight>
              </a:rPr>
              <a:t> </a:t>
            </a:r>
            <a:r>
              <a:rPr lang="nl-NL" sz="1200" err="1">
                <a:highlight>
                  <a:srgbClr val="FFFF00"/>
                </a:highlight>
              </a:rPr>
              <a:t>table</a:t>
            </a:r>
            <a:r>
              <a:rPr lang="nl-NL" sz="1200">
                <a:highlight>
                  <a:srgbClr val="FFFF00"/>
                </a:highlight>
              </a:rPr>
              <a:t> </a:t>
            </a:r>
            <a:r>
              <a:rPr lang="nl-NL" sz="1200" err="1">
                <a:highlight>
                  <a:srgbClr val="FFFF00"/>
                </a:highlight>
              </a:rPr>
              <a:t>for</a:t>
            </a:r>
            <a:r>
              <a:rPr lang="nl-NL" sz="1200">
                <a:highlight>
                  <a:srgbClr val="FFFF00"/>
                </a:highlight>
              </a:rPr>
              <a:t> </a:t>
            </a:r>
            <a:r>
              <a:rPr lang="nl-NL" sz="1200" err="1">
                <a:highlight>
                  <a:srgbClr val="FFFF00"/>
                </a:highlight>
              </a:rPr>
              <a:t>cpt</a:t>
            </a:r>
            <a:r>
              <a:rPr lang="nl-NL" sz="1200">
                <a:highlight>
                  <a:srgbClr val="FFFF00"/>
                </a:highlight>
              </a:rPr>
              <a:t> of output</a:t>
            </a:r>
            <a:endParaRPr lang="nl-NL">
              <a:highlight>
                <a:srgbClr val="FFFF00"/>
              </a:highlight>
            </a:endParaRPr>
          </a:p>
        </p:txBody>
      </p:sp>
      <p:sp>
        <p:nvSpPr>
          <p:cNvPr id="28" name="Tekstvak 27">
            <a:extLst>
              <a:ext uri="{FF2B5EF4-FFF2-40B4-BE49-F238E27FC236}">
                <a16:creationId xmlns:a16="http://schemas.microsoft.com/office/drawing/2014/main" id="{A626CDBE-B405-0CCA-B29A-FF0C95ABB8ED}"/>
              </a:ext>
            </a:extLst>
          </p:cNvPr>
          <p:cNvSpPr txBox="1"/>
          <p:nvPr/>
        </p:nvSpPr>
        <p:spPr>
          <a:xfrm>
            <a:off x="7146109" y="3641986"/>
            <a:ext cx="1888683" cy="461665"/>
          </a:xfrm>
          <a:prstGeom prst="rect">
            <a:avLst/>
          </a:prstGeom>
          <a:noFill/>
        </p:spPr>
        <p:txBody>
          <a:bodyPr wrap="square" rtlCol="0">
            <a:spAutoFit/>
          </a:bodyPr>
          <a:lstStyle/>
          <a:p>
            <a:r>
              <a:rPr lang="nl-NL" sz="1200" err="1">
                <a:highlight>
                  <a:srgbClr val="FFFF00"/>
                </a:highlight>
              </a:rPr>
              <a:t>Inputs</a:t>
            </a:r>
            <a:r>
              <a:rPr lang="nl-NL" sz="1200">
                <a:highlight>
                  <a:srgbClr val="FFFF00"/>
                </a:highlight>
              </a:rPr>
              <a:t>, output </a:t>
            </a:r>
            <a:r>
              <a:rPr lang="nl-NL" sz="1200" err="1">
                <a:highlight>
                  <a:srgbClr val="FFFF00"/>
                </a:highlight>
              </a:rPr>
              <a:t>and</a:t>
            </a:r>
            <a:r>
              <a:rPr lang="nl-NL" sz="1200">
                <a:highlight>
                  <a:srgbClr val="FFFF00"/>
                </a:highlight>
              </a:rPr>
              <a:t> health </a:t>
            </a:r>
            <a:r>
              <a:rPr lang="nl-NL" sz="1200" err="1">
                <a:highlight>
                  <a:srgbClr val="FFFF00"/>
                </a:highlight>
              </a:rPr>
              <a:t>nodes</a:t>
            </a:r>
            <a:r>
              <a:rPr lang="nl-NL" sz="1200">
                <a:highlight>
                  <a:srgbClr val="FFFF00"/>
                </a:highlight>
              </a:rPr>
              <a:t> via class Node</a:t>
            </a:r>
            <a:endParaRPr lang="nl-NL">
              <a:highlight>
                <a:srgbClr val="FFFF00"/>
              </a:highlight>
            </a:endParaRPr>
          </a:p>
        </p:txBody>
      </p:sp>
      <p:sp>
        <p:nvSpPr>
          <p:cNvPr id="29" name="Tekstvak 28">
            <a:extLst>
              <a:ext uri="{FF2B5EF4-FFF2-40B4-BE49-F238E27FC236}">
                <a16:creationId xmlns:a16="http://schemas.microsoft.com/office/drawing/2014/main" id="{21CA017A-7D2A-7AE0-8B49-6CD3BF651065}"/>
              </a:ext>
            </a:extLst>
          </p:cNvPr>
          <p:cNvSpPr txBox="1"/>
          <p:nvPr/>
        </p:nvSpPr>
        <p:spPr>
          <a:xfrm>
            <a:off x="7146110" y="4662623"/>
            <a:ext cx="1888683" cy="461665"/>
          </a:xfrm>
          <a:prstGeom prst="rect">
            <a:avLst/>
          </a:prstGeom>
          <a:noFill/>
        </p:spPr>
        <p:txBody>
          <a:bodyPr wrap="square" rtlCol="0">
            <a:spAutoFit/>
          </a:bodyPr>
          <a:lstStyle/>
          <a:p>
            <a:r>
              <a:rPr lang="nl-NL" sz="1200">
                <a:highlight>
                  <a:srgbClr val="FFFF00"/>
                </a:highlight>
              </a:rPr>
              <a:t>Prior output </a:t>
            </a:r>
            <a:r>
              <a:rPr lang="nl-NL" sz="1200" err="1">
                <a:highlight>
                  <a:srgbClr val="FFFF00"/>
                </a:highlight>
              </a:rPr>
              <a:t>based</a:t>
            </a:r>
            <a:r>
              <a:rPr lang="nl-NL" sz="1200">
                <a:highlight>
                  <a:srgbClr val="FFFF00"/>
                </a:highlight>
              </a:rPr>
              <a:t> on </a:t>
            </a:r>
            <a:r>
              <a:rPr lang="nl-NL" sz="1200" err="1">
                <a:highlight>
                  <a:srgbClr val="FFFF00"/>
                </a:highlight>
              </a:rPr>
              <a:t>behavior</a:t>
            </a:r>
            <a:r>
              <a:rPr lang="nl-NL" sz="1200">
                <a:highlight>
                  <a:srgbClr val="FFFF00"/>
                </a:highlight>
              </a:rPr>
              <a:t> </a:t>
            </a:r>
            <a:r>
              <a:rPr lang="nl-NL" sz="1200" err="1">
                <a:highlight>
                  <a:srgbClr val="FFFF00"/>
                </a:highlight>
              </a:rPr>
              <a:t>table</a:t>
            </a:r>
            <a:endParaRPr lang="nl-NL">
              <a:highlight>
                <a:srgbClr val="FFFF00"/>
              </a:highlight>
            </a:endParaRPr>
          </a:p>
        </p:txBody>
      </p:sp>
      <p:sp>
        <p:nvSpPr>
          <p:cNvPr id="30" name="Tekstvak 29">
            <a:extLst>
              <a:ext uri="{FF2B5EF4-FFF2-40B4-BE49-F238E27FC236}">
                <a16:creationId xmlns:a16="http://schemas.microsoft.com/office/drawing/2014/main" id="{9FCE5220-9FEC-77C7-1E08-FAC7AA05728C}"/>
              </a:ext>
            </a:extLst>
          </p:cNvPr>
          <p:cNvSpPr txBox="1"/>
          <p:nvPr/>
        </p:nvSpPr>
        <p:spPr>
          <a:xfrm>
            <a:off x="7146109" y="5393772"/>
            <a:ext cx="1888683" cy="461665"/>
          </a:xfrm>
          <a:prstGeom prst="rect">
            <a:avLst/>
          </a:prstGeom>
          <a:noFill/>
        </p:spPr>
        <p:txBody>
          <a:bodyPr wrap="square" rtlCol="0">
            <a:spAutoFit/>
          </a:bodyPr>
          <a:lstStyle/>
          <a:p>
            <a:r>
              <a:rPr lang="nl-NL" sz="1200">
                <a:highlight>
                  <a:srgbClr val="FFFF00"/>
                </a:highlight>
              </a:rPr>
              <a:t>Health </a:t>
            </a:r>
            <a:r>
              <a:rPr lang="nl-NL" sz="1200" err="1">
                <a:highlight>
                  <a:srgbClr val="FFFF00"/>
                </a:highlight>
              </a:rPr>
              <a:t>and</a:t>
            </a:r>
            <a:r>
              <a:rPr lang="nl-NL" sz="1200">
                <a:highlight>
                  <a:srgbClr val="FFFF00"/>
                </a:highlight>
              </a:rPr>
              <a:t> input priors </a:t>
            </a:r>
            <a:r>
              <a:rPr lang="nl-NL" sz="1200" err="1">
                <a:highlight>
                  <a:srgbClr val="FFFF00"/>
                </a:highlight>
              </a:rPr>
              <a:t>supplied</a:t>
            </a:r>
            <a:r>
              <a:rPr lang="nl-NL" sz="1200">
                <a:highlight>
                  <a:srgbClr val="FFFF00"/>
                </a:highlight>
              </a:rPr>
              <a:t> via </a:t>
            </a:r>
            <a:r>
              <a:rPr lang="nl-NL" sz="1200" err="1">
                <a:highlight>
                  <a:srgbClr val="FFFF00"/>
                </a:highlight>
              </a:rPr>
              <a:t>specs</a:t>
            </a:r>
            <a:endParaRPr lang="nl-NL">
              <a:highlight>
                <a:srgbClr val="FFFF00"/>
              </a:highlight>
            </a:endParaRPr>
          </a:p>
        </p:txBody>
      </p:sp>
      <p:sp>
        <p:nvSpPr>
          <p:cNvPr id="31" name="Rechthoek 30">
            <a:extLst>
              <a:ext uri="{FF2B5EF4-FFF2-40B4-BE49-F238E27FC236}">
                <a16:creationId xmlns:a16="http://schemas.microsoft.com/office/drawing/2014/main" id="{0F044BFD-D7E7-2083-5B4F-A381A7EEE5B7}"/>
              </a:ext>
            </a:extLst>
          </p:cNvPr>
          <p:cNvSpPr/>
          <p:nvPr/>
        </p:nvSpPr>
        <p:spPr>
          <a:xfrm>
            <a:off x="11118134" y="2195377"/>
            <a:ext cx="1073866" cy="8696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kstvak 31">
            <a:extLst>
              <a:ext uri="{FF2B5EF4-FFF2-40B4-BE49-F238E27FC236}">
                <a16:creationId xmlns:a16="http://schemas.microsoft.com/office/drawing/2014/main" id="{F94C6E2B-4FFC-6CDA-6B4B-75C198F12DF4}"/>
              </a:ext>
            </a:extLst>
          </p:cNvPr>
          <p:cNvSpPr txBox="1"/>
          <p:nvPr/>
        </p:nvSpPr>
        <p:spPr>
          <a:xfrm>
            <a:off x="7146109" y="4152304"/>
            <a:ext cx="1888683" cy="461665"/>
          </a:xfrm>
          <a:prstGeom prst="rect">
            <a:avLst/>
          </a:prstGeom>
          <a:noFill/>
        </p:spPr>
        <p:txBody>
          <a:bodyPr wrap="square" rtlCol="0">
            <a:spAutoFit/>
          </a:bodyPr>
          <a:lstStyle/>
          <a:p>
            <a:r>
              <a:rPr lang="nl-NL" sz="1200" err="1">
                <a:highlight>
                  <a:srgbClr val="FFFF00"/>
                </a:highlight>
              </a:rPr>
              <a:t>Generate</a:t>
            </a:r>
            <a:r>
              <a:rPr lang="nl-NL" sz="1200">
                <a:highlight>
                  <a:srgbClr val="FFFF00"/>
                </a:highlight>
              </a:rPr>
              <a:t> </a:t>
            </a:r>
            <a:r>
              <a:rPr lang="nl-NL" sz="1200" err="1">
                <a:highlight>
                  <a:srgbClr val="FFFF00"/>
                </a:highlight>
              </a:rPr>
              <a:t>internal</a:t>
            </a:r>
            <a:r>
              <a:rPr lang="nl-NL" sz="1200">
                <a:highlight>
                  <a:srgbClr val="FFFF00"/>
                </a:highlight>
              </a:rPr>
              <a:t> </a:t>
            </a:r>
            <a:r>
              <a:rPr lang="nl-NL" sz="1200" err="1">
                <a:highlight>
                  <a:srgbClr val="FFFF00"/>
                </a:highlight>
              </a:rPr>
              <a:t>connections</a:t>
            </a:r>
            <a:endParaRPr lang="nl-NL">
              <a:highlight>
                <a:srgbClr val="FFFF00"/>
              </a:highlight>
            </a:endParaRPr>
          </a:p>
        </p:txBody>
      </p:sp>
      <p:sp>
        <p:nvSpPr>
          <p:cNvPr id="2" name="Tekstvak 1">
            <a:extLst>
              <a:ext uri="{FF2B5EF4-FFF2-40B4-BE49-F238E27FC236}">
                <a16:creationId xmlns:a16="http://schemas.microsoft.com/office/drawing/2014/main" id="{FB6A0795-68A9-B7AA-ED48-5B952ACA5C60}"/>
              </a:ext>
            </a:extLst>
          </p:cNvPr>
          <p:cNvSpPr txBox="1"/>
          <p:nvPr/>
        </p:nvSpPr>
        <p:spPr>
          <a:xfrm>
            <a:off x="9985264" y="2834211"/>
            <a:ext cx="1888683" cy="276999"/>
          </a:xfrm>
          <a:prstGeom prst="rect">
            <a:avLst/>
          </a:prstGeom>
          <a:noFill/>
        </p:spPr>
        <p:txBody>
          <a:bodyPr wrap="square" rtlCol="0">
            <a:spAutoFit/>
          </a:bodyPr>
          <a:lstStyle/>
          <a:p>
            <a:r>
              <a:rPr lang="nl-NL" sz="1200">
                <a:highlight>
                  <a:srgbClr val="FFFF00"/>
                </a:highlight>
              </a:rPr>
              <a:t>Basic </a:t>
            </a:r>
            <a:r>
              <a:rPr lang="nl-NL" sz="1200" err="1">
                <a:highlight>
                  <a:srgbClr val="FFFF00"/>
                </a:highlight>
              </a:rPr>
              <a:t>nodes</a:t>
            </a:r>
            <a:endParaRPr lang="nl-NL">
              <a:highlight>
                <a:srgbClr val="FFFF00"/>
              </a:highlight>
            </a:endParaRPr>
          </a:p>
        </p:txBody>
      </p:sp>
    </p:spTree>
    <p:extLst>
      <p:ext uri="{BB962C8B-B14F-4D97-AF65-F5344CB8AC3E}">
        <p14:creationId xmlns:p14="http://schemas.microsoft.com/office/powerpoint/2010/main" val="1847051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B0348E-1686-8D11-3F54-4592C32CB6EC}"/>
              </a:ext>
            </a:extLst>
          </p:cNvPr>
          <p:cNvSpPr>
            <a:spLocks noGrp="1"/>
          </p:cNvSpPr>
          <p:nvPr>
            <p:ph type="title"/>
          </p:nvPr>
        </p:nvSpPr>
        <p:spPr/>
        <p:txBody>
          <a:bodyPr/>
          <a:lstStyle/>
          <a:p>
            <a:r>
              <a:rPr lang="nl-NL"/>
              <a:t>test type I</a:t>
            </a:r>
          </a:p>
        </p:txBody>
      </p:sp>
      <p:sp>
        <p:nvSpPr>
          <p:cNvPr id="5" name="Tijdelijke aanduiding voor tekst 4">
            <a:extLst>
              <a:ext uri="{FF2B5EF4-FFF2-40B4-BE49-F238E27FC236}">
                <a16:creationId xmlns:a16="http://schemas.microsoft.com/office/drawing/2014/main" id="{E6C11945-F087-1E3A-F2B8-4C76EB5D9EB7}"/>
              </a:ext>
            </a:extLst>
          </p:cNvPr>
          <p:cNvSpPr>
            <a:spLocks noGrp="1"/>
          </p:cNvSpPr>
          <p:nvPr>
            <p:ph type="body" idx="1"/>
          </p:nvPr>
        </p:nvSpPr>
        <p:spPr/>
        <p:txBody>
          <a:bodyPr/>
          <a:lstStyle/>
          <a:p>
            <a:endParaRPr lang="nl-NL"/>
          </a:p>
        </p:txBody>
      </p:sp>
    </p:spTree>
    <p:extLst>
      <p:ext uri="{BB962C8B-B14F-4D97-AF65-F5344CB8AC3E}">
        <p14:creationId xmlns:p14="http://schemas.microsoft.com/office/powerpoint/2010/main" val="534472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297887" y="2352986"/>
            <a:ext cx="8173843" cy="954107"/>
          </a:xfrm>
          <a:prstGeom prst="rect">
            <a:avLst/>
          </a:prstGeom>
          <a:noFill/>
        </p:spPr>
        <p:txBody>
          <a:bodyPr wrap="square" rtlCol="0">
            <a:spAutoFit/>
          </a:bodyPr>
          <a:lstStyle/>
          <a:p>
            <a:r>
              <a:rPr lang="nl-NL" sz="1400"/>
              <a:t>Output niet conform verwachting stuurt een besluit/</a:t>
            </a:r>
            <a:r>
              <a:rPr lang="nl-NL" sz="1400" err="1"/>
              <a:t>utility</a:t>
            </a:r>
            <a:r>
              <a:rPr lang="nl-NL" sz="1400"/>
              <a:t> combinatie aan. Het is logisch de check te kiezen die het goedkoopst is om te doen maar het zou ook “de middelste” kunnen zijn. Expert kennis van het systeem dient te bepalen welke component gecheckt wordt. Het testbesluit heeft betrekking op het wel/niet checken van 1 andere component.</a:t>
            </a:r>
          </a:p>
        </p:txBody>
      </p:sp>
      <p:sp>
        <p:nvSpPr>
          <p:cNvPr id="9" name="Tekstvak 8">
            <a:extLst>
              <a:ext uri="{FF2B5EF4-FFF2-40B4-BE49-F238E27FC236}">
                <a16:creationId xmlns:a16="http://schemas.microsoft.com/office/drawing/2014/main" id="{D988EF00-B2F5-4F1E-37B1-81193525F1C4}"/>
              </a:ext>
            </a:extLst>
          </p:cNvPr>
          <p:cNvSpPr txBox="1"/>
          <p:nvPr/>
        </p:nvSpPr>
        <p:spPr>
          <a:xfrm>
            <a:off x="3297887" y="3574760"/>
            <a:ext cx="8173843" cy="523220"/>
          </a:xfrm>
          <a:prstGeom prst="rect">
            <a:avLst/>
          </a:prstGeom>
          <a:noFill/>
        </p:spPr>
        <p:txBody>
          <a:bodyPr wrap="square" rtlCol="0">
            <a:spAutoFit/>
          </a:bodyPr>
          <a:lstStyle/>
          <a:p>
            <a:r>
              <a:rPr lang="nl-NL" sz="1400"/>
              <a:t>De check levert meer </a:t>
            </a:r>
            <a:r>
              <a:rPr lang="nl-NL" sz="1400" err="1"/>
              <a:t>evidence</a:t>
            </a:r>
            <a:r>
              <a:rPr lang="nl-NL" sz="1400"/>
              <a:t> op over hoe het systeem functioneert. De impact is een meer realistisch beeld van de toestand van het systeem. </a:t>
            </a:r>
          </a:p>
        </p:txBody>
      </p:sp>
      <p:sp>
        <p:nvSpPr>
          <p:cNvPr id="13" name="Rechthoek 12">
            <a:extLst>
              <a:ext uri="{FF2B5EF4-FFF2-40B4-BE49-F238E27FC236}">
                <a16:creationId xmlns:a16="http://schemas.microsoft.com/office/drawing/2014/main" id="{A77F6886-A8EA-BBF5-7E1F-401F99B636FB}"/>
              </a:ext>
            </a:extLst>
          </p:cNvPr>
          <p:cNvSpPr/>
          <p:nvPr/>
        </p:nvSpPr>
        <p:spPr>
          <a:xfrm>
            <a:off x="991443" y="2352986"/>
            <a:ext cx="2085278" cy="964418"/>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trigger, </a:t>
            </a:r>
            <a:r>
              <a:rPr lang="nl-NL" sz="1400" err="1"/>
              <a:t>utility</a:t>
            </a:r>
            <a:r>
              <a:rPr lang="nl-NL" sz="1400"/>
              <a:t> en besluit(en) </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5978544" cy="123450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 eisen</a:t>
            </a:r>
          </a:p>
          <a:p>
            <a:r>
              <a:rPr lang="nl-NL" sz="2400"/>
              <a:t>Bekijk status ‘andere’ onderdelen keten zodat er meer bewijs is om een mening over te vormen.</a:t>
            </a:r>
          </a:p>
        </p:txBody>
      </p:sp>
      <p:pic>
        <p:nvPicPr>
          <p:cNvPr id="1026" name="Picture 2">
            <a:extLst>
              <a:ext uri="{FF2B5EF4-FFF2-40B4-BE49-F238E27FC236}">
                <a16:creationId xmlns:a16="http://schemas.microsoft.com/office/drawing/2014/main" id="{9DF10E91-7C4E-8500-69FB-D4155F53B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9375" y="168330"/>
            <a:ext cx="4910877" cy="2133162"/>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234345D0-1C51-E571-0922-687CE0274AA7}"/>
              </a:ext>
            </a:extLst>
          </p:cNvPr>
          <p:cNvSpPr/>
          <p:nvPr/>
        </p:nvSpPr>
        <p:spPr>
          <a:xfrm>
            <a:off x="991443" y="3574760"/>
            <a:ext cx="2085278" cy="66907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Uitkomst en impact</a:t>
            </a:r>
          </a:p>
        </p:txBody>
      </p:sp>
      <p:sp>
        <p:nvSpPr>
          <p:cNvPr id="3" name="Tekstvak 2">
            <a:extLst>
              <a:ext uri="{FF2B5EF4-FFF2-40B4-BE49-F238E27FC236}">
                <a16:creationId xmlns:a16="http://schemas.microsoft.com/office/drawing/2014/main" id="{A4254DF1-BEEC-A9AC-080F-CCB98448A8BC}"/>
              </a:ext>
            </a:extLst>
          </p:cNvPr>
          <p:cNvSpPr txBox="1"/>
          <p:nvPr/>
        </p:nvSpPr>
        <p:spPr>
          <a:xfrm>
            <a:off x="3297887" y="4501191"/>
            <a:ext cx="8173843" cy="1169551"/>
          </a:xfrm>
          <a:prstGeom prst="rect">
            <a:avLst/>
          </a:prstGeom>
          <a:noFill/>
        </p:spPr>
        <p:txBody>
          <a:bodyPr wrap="square" rtlCol="0">
            <a:spAutoFit/>
          </a:bodyPr>
          <a:lstStyle/>
          <a:p>
            <a:r>
              <a:rPr lang="nl-NL" sz="1400"/>
              <a:t>Output welke niet wordt verwacht dient de </a:t>
            </a:r>
            <a:r>
              <a:rPr lang="nl-NL" sz="1400" err="1"/>
              <a:t>utility</a:t>
            </a:r>
            <a:r>
              <a:rPr lang="nl-NL" sz="1400"/>
              <a:t> te </a:t>
            </a:r>
            <a:r>
              <a:rPr lang="nl-NL" sz="1400" err="1"/>
              <a:t>triggeren</a:t>
            </a:r>
            <a:r>
              <a:rPr lang="nl-NL" sz="1400"/>
              <a:t> die de test adviseert. Omdat de test geld kost zal deze nooit worden uitgevoerd tenzij er een boete is voor negeren van een situatie waarin moet worden ingegrepen. (net als bij de </a:t>
            </a:r>
            <a:r>
              <a:rPr lang="nl-NL" sz="1400" err="1"/>
              <a:t>observe</a:t>
            </a:r>
            <a:r>
              <a:rPr lang="nl-NL" sz="1400"/>
              <a:t> </a:t>
            </a:r>
            <a:r>
              <a:rPr lang="nl-NL" sz="1400" err="1"/>
              <a:t>replace</a:t>
            </a:r>
            <a:r>
              <a:rPr lang="nl-NL" sz="1400"/>
              <a:t> test)</a:t>
            </a:r>
          </a:p>
          <a:p>
            <a:r>
              <a:rPr lang="nl-NL" sz="1400"/>
              <a:t>De check levert extra </a:t>
            </a:r>
            <a:r>
              <a:rPr lang="nl-NL" sz="1400" err="1"/>
              <a:t>evidence</a:t>
            </a:r>
            <a:r>
              <a:rPr lang="nl-NL" sz="1400"/>
              <a:t> op maar dit hoeft niet via een aparte </a:t>
            </a:r>
            <a:r>
              <a:rPr lang="nl-NL" sz="1400" err="1"/>
              <a:t>testoutcome</a:t>
            </a:r>
            <a:r>
              <a:rPr lang="nl-NL" sz="1400"/>
              <a:t> node te worden gemodelleerd.  </a:t>
            </a:r>
          </a:p>
        </p:txBody>
      </p:sp>
      <p:sp>
        <p:nvSpPr>
          <p:cNvPr id="4" name="Rechthoek 3">
            <a:extLst>
              <a:ext uri="{FF2B5EF4-FFF2-40B4-BE49-F238E27FC236}">
                <a16:creationId xmlns:a16="http://schemas.microsoft.com/office/drawing/2014/main" id="{E9530246-4420-4365-C460-D80740D018D8}"/>
              </a:ext>
            </a:extLst>
          </p:cNvPr>
          <p:cNvSpPr/>
          <p:nvPr/>
        </p:nvSpPr>
        <p:spPr>
          <a:xfrm>
            <a:off x="991443" y="4501191"/>
            <a:ext cx="2085278" cy="116955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modellering</a:t>
            </a:r>
          </a:p>
        </p:txBody>
      </p:sp>
      <p:sp>
        <p:nvSpPr>
          <p:cNvPr id="5" name="Tekstvak 4">
            <a:extLst>
              <a:ext uri="{FF2B5EF4-FFF2-40B4-BE49-F238E27FC236}">
                <a16:creationId xmlns:a16="http://schemas.microsoft.com/office/drawing/2014/main" id="{DE4D5C78-188B-0D24-97C9-AC8D1B893E3E}"/>
              </a:ext>
            </a:extLst>
          </p:cNvPr>
          <p:cNvSpPr txBox="1"/>
          <p:nvPr/>
        </p:nvSpPr>
        <p:spPr>
          <a:xfrm>
            <a:off x="3297887" y="6020595"/>
            <a:ext cx="8173843" cy="738664"/>
          </a:xfrm>
          <a:prstGeom prst="rect">
            <a:avLst/>
          </a:prstGeom>
          <a:noFill/>
        </p:spPr>
        <p:txBody>
          <a:bodyPr wrap="square" rtlCol="0">
            <a:spAutoFit/>
          </a:bodyPr>
          <a:lstStyle/>
          <a:p>
            <a:r>
              <a:rPr lang="nl-NL" sz="1400"/>
              <a:t>Als de check is uitgevoerd en bekend gemaakt via </a:t>
            </a:r>
            <a:r>
              <a:rPr lang="nl-NL" sz="1400" err="1"/>
              <a:t>evidence</a:t>
            </a:r>
            <a:r>
              <a:rPr lang="nl-NL" sz="1400"/>
              <a:t> kan dit weer andere checks op andere onderdelen </a:t>
            </a:r>
            <a:r>
              <a:rPr lang="nl-NL" sz="1400" err="1"/>
              <a:t>triggeren</a:t>
            </a:r>
            <a:r>
              <a:rPr lang="nl-NL" sz="1400"/>
              <a:t>. </a:t>
            </a:r>
          </a:p>
          <a:p>
            <a:r>
              <a:rPr lang="nl-NL" sz="1400"/>
              <a:t>Variant van deze test kan zijn een test die meerdere checks in 1x </a:t>
            </a:r>
            <a:r>
              <a:rPr lang="nl-NL" sz="1400" err="1"/>
              <a:t>triggert</a:t>
            </a:r>
            <a:endParaRPr lang="nl-NL" sz="1400"/>
          </a:p>
        </p:txBody>
      </p:sp>
      <p:sp>
        <p:nvSpPr>
          <p:cNvPr id="6" name="Rechthoek 5">
            <a:extLst>
              <a:ext uri="{FF2B5EF4-FFF2-40B4-BE49-F238E27FC236}">
                <a16:creationId xmlns:a16="http://schemas.microsoft.com/office/drawing/2014/main" id="{F2B0233F-BA5E-7867-BEA6-C8FD7F609962}"/>
              </a:ext>
            </a:extLst>
          </p:cNvPr>
          <p:cNvSpPr/>
          <p:nvPr/>
        </p:nvSpPr>
        <p:spPr>
          <a:xfrm>
            <a:off x="991443" y="6020595"/>
            <a:ext cx="2085278" cy="73866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vervolg testen</a:t>
            </a:r>
          </a:p>
        </p:txBody>
      </p:sp>
    </p:spTree>
    <p:extLst>
      <p:ext uri="{BB962C8B-B14F-4D97-AF65-F5344CB8AC3E}">
        <p14:creationId xmlns:p14="http://schemas.microsoft.com/office/powerpoint/2010/main" val="1376174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A77F6886-A8EA-BBF5-7E1F-401F99B636FB}"/>
              </a:ext>
            </a:extLst>
          </p:cNvPr>
          <p:cNvSpPr/>
          <p:nvPr/>
        </p:nvSpPr>
        <p:spPr>
          <a:xfrm>
            <a:off x="901107" y="1319447"/>
            <a:ext cx="4114100" cy="66907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 voor component </a:t>
            </a:r>
            <a:r>
              <a:rPr lang="nl-NL" sz="1400" err="1"/>
              <a:t>tbv</a:t>
            </a:r>
            <a:r>
              <a:rPr lang="nl-NL" sz="1400"/>
              <a:t> verwerken observaties status systeem</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0651226" cy="9541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 modellering</a:t>
            </a:r>
          </a:p>
          <a:p>
            <a:r>
              <a:rPr lang="nl-NL" sz="2400"/>
              <a:t>Concretisering genereren diagram en </a:t>
            </a:r>
            <a:r>
              <a:rPr lang="nl-NL" sz="2400" err="1"/>
              <a:t>inference</a:t>
            </a:r>
            <a:endParaRPr lang="nl-NL" sz="2400"/>
          </a:p>
        </p:txBody>
      </p:sp>
      <p:sp>
        <p:nvSpPr>
          <p:cNvPr id="10" name="Zeshoek 9">
            <a:extLst>
              <a:ext uri="{FF2B5EF4-FFF2-40B4-BE49-F238E27FC236}">
                <a16:creationId xmlns:a16="http://schemas.microsoft.com/office/drawing/2014/main" id="{17306139-2FA8-896C-622C-A160FD36A911}"/>
              </a:ext>
            </a:extLst>
          </p:cNvPr>
          <p:cNvSpPr/>
          <p:nvPr/>
        </p:nvSpPr>
        <p:spPr>
          <a:xfrm>
            <a:off x="2454191" y="4225116"/>
            <a:ext cx="1311965" cy="50547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err="1"/>
              <a:t>utility</a:t>
            </a:r>
            <a:endParaRPr lang="nl-NL"/>
          </a:p>
        </p:txBody>
      </p:sp>
      <p:sp>
        <p:nvSpPr>
          <p:cNvPr id="11" name="Rechthoek 10">
            <a:extLst>
              <a:ext uri="{FF2B5EF4-FFF2-40B4-BE49-F238E27FC236}">
                <a16:creationId xmlns:a16="http://schemas.microsoft.com/office/drawing/2014/main" id="{C5278499-3B5E-2082-702F-439257E3D677}"/>
              </a:ext>
            </a:extLst>
          </p:cNvPr>
          <p:cNvSpPr/>
          <p:nvPr/>
        </p:nvSpPr>
        <p:spPr>
          <a:xfrm>
            <a:off x="3703242" y="3302579"/>
            <a:ext cx="1311965" cy="511155"/>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nl-NL"/>
              <a:t>testbesluit</a:t>
            </a:r>
          </a:p>
        </p:txBody>
      </p:sp>
      <p:sp>
        <p:nvSpPr>
          <p:cNvPr id="12" name="Ovaal 11">
            <a:extLst>
              <a:ext uri="{FF2B5EF4-FFF2-40B4-BE49-F238E27FC236}">
                <a16:creationId xmlns:a16="http://schemas.microsoft.com/office/drawing/2014/main" id="{57389755-89A8-82D6-3DC9-E68BF75EE9E8}"/>
              </a:ext>
            </a:extLst>
          </p:cNvPr>
          <p:cNvSpPr/>
          <p:nvPr/>
        </p:nvSpPr>
        <p:spPr>
          <a:xfrm>
            <a:off x="901106" y="2233958"/>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Input</a:t>
            </a:r>
          </a:p>
        </p:txBody>
      </p:sp>
      <p:sp>
        <p:nvSpPr>
          <p:cNvPr id="14" name="Ovaal 13">
            <a:extLst>
              <a:ext uri="{FF2B5EF4-FFF2-40B4-BE49-F238E27FC236}">
                <a16:creationId xmlns:a16="http://schemas.microsoft.com/office/drawing/2014/main" id="{208DE92A-9BBA-2731-2B0D-26E078247F0F}"/>
              </a:ext>
            </a:extLst>
          </p:cNvPr>
          <p:cNvSpPr/>
          <p:nvPr/>
        </p:nvSpPr>
        <p:spPr>
          <a:xfrm>
            <a:off x="901106" y="3498704"/>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output</a:t>
            </a:r>
          </a:p>
        </p:txBody>
      </p:sp>
      <p:cxnSp>
        <p:nvCxnSpPr>
          <p:cNvPr id="16" name="Rechte verbindingslijn met pijl 15">
            <a:extLst>
              <a:ext uri="{FF2B5EF4-FFF2-40B4-BE49-F238E27FC236}">
                <a16:creationId xmlns:a16="http://schemas.microsoft.com/office/drawing/2014/main" id="{02BA6B60-9317-662C-FEC5-8841280A41AF}"/>
              </a:ext>
            </a:extLst>
          </p:cNvPr>
          <p:cNvCxnSpPr>
            <a:stCxn id="14" idx="5"/>
            <a:endCxn id="10" idx="4"/>
          </p:cNvCxnSpPr>
          <p:nvPr/>
        </p:nvCxnSpPr>
        <p:spPr>
          <a:xfrm>
            <a:off x="2020938" y="3935002"/>
            <a:ext cx="559622" cy="290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EC8B66C9-4E0E-32B9-383D-6DB21B70DE9E}"/>
              </a:ext>
            </a:extLst>
          </p:cNvPr>
          <p:cNvCxnSpPr>
            <a:cxnSpLocks/>
            <a:stCxn id="11" idx="2"/>
            <a:endCxn id="10" idx="5"/>
          </p:cNvCxnSpPr>
          <p:nvPr/>
        </p:nvCxnSpPr>
        <p:spPr>
          <a:xfrm flipH="1">
            <a:off x="3639787" y="3813734"/>
            <a:ext cx="719438" cy="411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6D603DC-FA05-D8A4-7D71-76DABBAEA7BF}"/>
              </a:ext>
            </a:extLst>
          </p:cNvPr>
          <p:cNvCxnSpPr>
            <a:cxnSpLocks/>
            <a:stCxn id="12" idx="4"/>
            <a:endCxn id="14" idx="0"/>
          </p:cNvCxnSpPr>
          <p:nvPr/>
        </p:nvCxnSpPr>
        <p:spPr>
          <a:xfrm>
            <a:off x="1557089" y="2745113"/>
            <a:ext cx="0" cy="753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al 31">
            <a:extLst>
              <a:ext uri="{FF2B5EF4-FFF2-40B4-BE49-F238E27FC236}">
                <a16:creationId xmlns:a16="http://schemas.microsoft.com/office/drawing/2014/main" id="{E8B170D8-DA5A-0700-31E3-BDC90C882900}"/>
              </a:ext>
            </a:extLst>
          </p:cNvPr>
          <p:cNvSpPr/>
          <p:nvPr/>
        </p:nvSpPr>
        <p:spPr>
          <a:xfrm>
            <a:off x="2213071" y="2850877"/>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health</a:t>
            </a:r>
          </a:p>
        </p:txBody>
      </p:sp>
      <p:cxnSp>
        <p:nvCxnSpPr>
          <p:cNvPr id="34" name="Rechte verbindingslijn met pijl 33">
            <a:extLst>
              <a:ext uri="{FF2B5EF4-FFF2-40B4-BE49-F238E27FC236}">
                <a16:creationId xmlns:a16="http://schemas.microsoft.com/office/drawing/2014/main" id="{40FDFA5B-7045-0F49-E161-A60CEA620524}"/>
              </a:ext>
            </a:extLst>
          </p:cNvPr>
          <p:cNvCxnSpPr>
            <a:cxnSpLocks/>
            <a:stCxn id="32" idx="3"/>
            <a:endCxn id="14" idx="7"/>
          </p:cNvCxnSpPr>
          <p:nvPr/>
        </p:nvCxnSpPr>
        <p:spPr>
          <a:xfrm flipH="1">
            <a:off x="2020938" y="3287175"/>
            <a:ext cx="384266" cy="286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6" name="Tekstvak 55">
            <a:extLst>
              <a:ext uri="{FF2B5EF4-FFF2-40B4-BE49-F238E27FC236}">
                <a16:creationId xmlns:a16="http://schemas.microsoft.com/office/drawing/2014/main" id="{F34E0319-97B9-2BD2-BD55-631DB5758385}"/>
              </a:ext>
            </a:extLst>
          </p:cNvPr>
          <p:cNvSpPr txBox="1"/>
          <p:nvPr/>
        </p:nvSpPr>
        <p:spPr>
          <a:xfrm>
            <a:off x="841915" y="4968631"/>
            <a:ext cx="4114101" cy="938719"/>
          </a:xfrm>
          <a:prstGeom prst="rect">
            <a:avLst/>
          </a:prstGeom>
          <a:noFill/>
        </p:spPr>
        <p:txBody>
          <a:bodyPr wrap="square" rtlCol="0">
            <a:spAutoFit/>
          </a:bodyPr>
          <a:lstStyle/>
          <a:p>
            <a:pPr marL="171450" indent="-171450">
              <a:buFontTx/>
              <a:buChar char="-"/>
            </a:pPr>
            <a:r>
              <a:rPr lang="nl-NL" sz="1100" err="1"/>
              <a:t>Utility</a:t>
            </a:r>
            <a:r>
              <a:rPr lang="nl-NL" sz="1100"/>
              <a:t> constateert output niet conform verwachting. Dit </a:t>
            </a:r>
            <a:r>
              <a:rPr lang="nl-NL" sz="1100" err="1"/>
              <a:t>triggert</a:t>
            </a:r>
            <a:r>
              <a:rPr lang="nl-NL" sz="1100"/>
              <a:t> via voorkeuren testbesluit. </a:t>
            </a:r>
          </a:p>
          <a:p>
            <a:pPr marL="171450" indent="-171450">
              <a:buFontTx/>
              <a:buChar char="-"/>
            </a:pPr>
            <a:r>
              <a:rPr lang="nl-NL" sz="1100"/>
              <a:t>Na uitvoer check is er extra </a:t>
            </a:r>
            <a:r>
              <a:rPr lang="nl-NL" sz="1100" err="1"/>
              <a:t>evidence</a:t>
            </a:r>
            <a:r>
              <a:rPr lang="nl-NL" sz="1100"/>
              <a:t> beschikbaar voor andere onderdelen van systeem.</a:t>
            </a:r>
          </a:p>
          <a:p>
            <a:pPr marL="171450" indent="-171450">
              <a:buFontTx/>
              <a:buChar char="-"/>
            </a:pPr>
            <a:r>
              <a:rPr lang="nl-NL" sz="1100"/>
              <a:t>Na uitvoer kan testbesluit / </a:t>
            </a:r>
            <a:r>
              <a:rPr lang="nl-NL" sz="1100" err="1"/>
              <a:t>utility</a:t>
            </a:r>
            <a:r>
              <a:rPr lang="nl-NL" sz="1100"/>
              <a:t> worden verwijdert?</a:t>
            </a:r>
          </a:p>
        </p:txBody>
      </p:sp>
      <p:sp>
        <p:nvSpPr>
          <p:cNvPr id="6" name="Tekstvak 5">
            <a:extLst>
              <a:ext uri="{FF2B5EF4-FFF2-40B4-BE49-F238E27FC236}">
                <a16:creationId xmlns:a16="http://schemas.microsoft.com/office/drawing/2014/main" id="{78E8E146-FA2B-5D3A-4822-5CA1C30F0FA1}"/>
              </a:ext>
            </a:extLst>
          </p:cNvPr>
          <p:cNvSpPr txBox="1"/>
          <p:nvPr/>
        </p:nvSpPr>
        <p:spPr>
          <a:xfrm>
            <a:off x="1237957" y="2873795"/>
            <a:ext cx="598072" cy="369332"/>
          </a:xfrm>
          <a:prstGeom prst="rect">
            <a:avLst/>
          </a:prstGeom>
          <a:solidFill>
            <a:schemeClr val="bg1"/>
          </a:solidFill>
        </p:spPr>
        <p:txBody>
          <a:bodyPr wrap="square" rtlCol="0">
            <a:spAutoFit/>
          </a:bodyPr>
          <a:lstStyle/>
          <a:p>
            <a:r>
              <a:rPr lang="nl-NL"/>
              <a:t>…</a:t>
            </a:r>
          </a:p>
        </p:txBody>
      </p:sp>
    </p:spTree>
    <p:extLst>
      <p:ext uri="{BB962C8B-B14F-4D97-AF65-F5344CB8AC3E}">
        <p14:creationId xmlns:p14="http://schemas.microsoft.com/office/powerpoint/2010/main" val="1884611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593448C4-3BA2-3F4D-6BEE-853CDC1A6442}"/>
              </a:ext>
            </a:extLst>
          </p:cNvPr>
          <p:cNvSpPr/>
          <p:nvPr/>
        </p:nvSpPr>
        <p:spPr>
          <a:xfrm>
            <a:off x="9913811" y="1901687"/>
            <a:ext cx="201920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7B0492C1-2830-87CF-91FF-105A9EF31176}"/>
              </a:ext>
            </a:extLst>
          </p:cNvPr>
          <p:cNvSpPr/>
          <p:nvPr/>
        </p:nvSpPr>
        <p:spPr>
          <a:xfrm>
            <a:off x="724829" y="1901689"/>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F19717AF-E381-4C19-962E-E798C277A9DF}"/>
              </a:ext>
            </a:extLst>
          </p:cNvPr>
          <p:cNvSpPr/>
          <p:nvPr/>
        </p:nvSpPr>
        <p:spPr>
          <a:xfrm>
            <a:off x="3808284"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8C8E1A2D-A91D-7B42-1175-064D6A841B30}"/>
              </a:ext>
            </a:extLst>
          </p:cNvPr>
          <p:cNvSpPr/>
          <p:nvPr/>
        </p:nvSpPr>
        <p:spPr>
          <a:xfrm>
            <a:off x="6891739"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3D7F5952-2FAF-6D53-CD95-37C0DB4A05C0}"/>
              </a:ext>
            </a:extLst>
          </p:cNvPr>
          <p:cNvSpPr txBox="1"/>
          <p:nvPr/>
        </p:nvSpPr>
        <p:spPr>
          <a:xfrm>
            <a:off x="724829" y="1249518"/>
            <a:ext cx="1665841" cy="400110"/>
          </a:xfrm>
          <a:prstGeom prst="rect">
            <a:avLst/>
          </a:prstGeom>
          <a:noFill/>
        </p:spPr>
        <p:txBody>
          <a:bodyPr wrap="none" rtlCol="0">
            <a:spAutoFit/>
          </a:bodyPr>
          <a:lstStyle/>
          <a:p>
            <a:r>
              <a:rPr lang="nl-NL" sz="2000" b="1" i="1"/>
              <a:t>Beschrijving </a:t>
            </a:r>
          </a:p>
        </p:txBody>
      </p:sp>
      <p:sp>
        <p:nvSpPr>
          <p:cNvPr id="8" name="Tekstvak 7">
            <a:extLst>
              <a:ext uri="{FF2B5EF4-FFF2-40B4-BE49-F238E27FC236}">
                <a16:creationId xmlns:a16="http://schemas.microsoft.com/office/drawing/2014/main" id="{E977726B-8B37-26F4-EFD3-FDD97683D144}"/>
              </a:ext>
            </a:extLst>
          </p:cNvPr>
          <p:cNvSpPr txBox="1"/>
          <p:nvPr/>
        </p:nvSpPr>
        <p:spPr>
          <a:xfrm>
            <a:off x="3864040" y="1249518"/>
            <a:ext cx="2637407" cy="400110"/>
          </a:xfrm>
          <a:prstGeom prst="rect">
            <a:avLst/>
          </a:prstGeom>
          <a:noFill/>
        </p:spPr>
        <p:txBody>
          <a:bodyPr wrap="square" rtlCol="0">
            <a:spAutoFit/>
          </a:bodyPr>
          <a:lstStyle/>
          <a:p>
            <a:r>
              <a:rPr lang="nl-NL" sz="2000" b="1" i="1"/>
              <a:t>Informatie model</a:t>
            </a:r>
          </a:p>
        </p:txBody>
      </p:sp>
      <p:sp>
        <p:nvSpPr>
          <p:cNvPr id="9" name="Tekstvak 8">
            <a:extLst>
              <a:ext uri="{FF2B5EF4-FFF2-40B4-BE49-F238E27FC236}">
                <a16:creationId xmlns:a16="http://schemas.microsoft.com/office/drawing/2014/main" id="{720BA0AC-6FBC-8E45-EC63-7438BE56A3A2}"/>
              </a:ext>
            </a:extLst>
          </p:cNvPr>
          <p:cNvSpPr txBox="1"/>
          <p:nvPr/>
        </p:nvSpPr>
        <p:spPr>
          <a:xfrm>
            <a:off x="6903445" y="1249518"/>
            <a:ext cx="2303131" cy="400110"/>
          </a:xfrm>
          <a:prstGeom prst="rect">
            <a:avLst/>
          </a:prstGeom>
          <a:noFill/>
        </p:spPr>
        <p:txBody>
          <a:bodyPr wrap="none" rtlCol="0">
            <a:spAutoFit/>
          </a:bodyPr>
          <a:lstStyle/>
          <a:p>
            <a:r>
              <a:rPr lang="nl-NL" sz="2000" b="1" i="1" err="1"/>
              <a:t>Influence</a:t>
            </a:r>
            <a:r>
              <a:rPr lang="nl-NL" sz="2000" b="1" i="1"/>
              <a:t> diagram</a:t>
            </a:r>
          </a:p>
        </p:txBody>
      </p:sp>
      <p:sp>
        <p:nvSpPr>
          <p:cNvPr id="10" name="Tekstvak 9">
            <a:extLst>
              <a:ext uri="{FF2B5EF4-FFF2-40B4-BE49-F238E27FC236}">
                <a16:creationId xmlns:a16="http://schemas.microsoft.com/office/drawing/2014/main" id="{051CE038-5BB9-D75F-7A8E-52807CEF8C4F}"/>
              </a:ext>
            </a:extLst>
          </p:cNvPr>
          <p:cNvSpPr txBox="1"/>
          <p:nvPr/>
        </p:nvSpPr>
        <p:spPr>
          <a:xfrm>
            <a:off x="10185337" y="2590623"/>
            <a:ext cx="1133387" cy="369332"/>
          </a:xfrm>
          <a:prstGeom prst="rect">
            <a:avLst/>
          </a:prstGeom>
          <a:noFill/>
        </p:spPr>
        <p:txBody>
          <a:bodyPr wrap="none" rtlCol="0">
            <a:spAutoFit/>
          </a:bodyPr>
          <a:lstStyle/>
          <a:p>
            <a:r>
              <a:rPr lang="nl-NL" err="1"/>
              <a:t>Evidence</a:t>
            </a:r>
            <a:r>
              <a:rPr lang="nl-NL"/>
              <a:t> </a:t>
            </a:r>
          </a:p>
        </p:txBody>
      </p:sp>
      <p:sp>
        <p:nvSpPr>
          <p:cNvPr id="11" name="Tekstvak 10">
            <a:extLst>
              <a:ext uri="{FF2B5EF4-FFF2-40B4-BE49-F238E27FC236}">
                <a16:creationId xmlns:a16="http://schemas.microsoft.com/office/drawing/2014/main" id="{E3FA36F4-02A3-6861-FDDD-41F3B401FEC7}"/>
              </a:ext>
            </a:extLst>
          </p:cNvPr>
          <p:cNvSpPr txBox="1"/>
          <p:nvPr/>
        </p:nvSpPr>
        <p:spPr>
          <a:xfrm>
            <a:off x="10186525" y="3248633"/>
            <a:ext cx="1212511" cy="369332"/>
          </a:xfrm>
          <a:prstGeom prst="rect">
            <a:avLst/>
          </a:prstGeom>
          <a:noFill/>
        </p:spPr>
        <p:txBody>
          <a:bodyPr wrap="none" rtlCol="0">
            <a:spAutoFit/>
          </a:bodyPr>
          <a:lstStyle/>
          <a:p>
            <a:r>
              <a:rPr lang="nl-NL" err="1"/>
              <a:t>Inference</a:t>
            </a:r>
            <a:r>
              <a:rPr lang="nl-NL"/>
              <a:t>  </a:t>
            </a:r>
          </a:p>
        </p:txBody>
      </p:sp>
      <p:sp>
        <p:nvSpPr>
          <p:cNvPr id="12" name="Tekstvak 11">
            <a:extLst>
              <a:ext uri="{FF2B5EF4-FFF2-40B4-BE49-F238E27FC236}">
                <a16:creationId xmlns:a16="http://schemas.microsoft.com/office/drawing/2014/main" id="{3EF497E3-F0D4-BA7D-0C62-B890C8EBCC69}"/>
              </a:ext>
            </a:extLst>
          </p:cNvPr>
          <p:cNvSpPr txBox="1"/>
          <p:nvPr/>
        </p:nvSpPr>
        <p:spPr>
          <a:xfrm>
            <a:off x="10187868" y="3919419"/>
            <a:ext cx="1576436" cy="276999"/>
          </a:xfrm>
          <a:prstGeom prst="rect">
            <a:avLst/>
          </a:prstGeom>
          <a:noFill/>
        </p:spPr>
        <p:txBody>
          <a:bodyPr wrap="square" rtlCol="0">
            <a:spAutoFit/>
          </a:bodyPr>
          <a:lstStyle/>
          <a:p>
            <a:r>
              <a:rPr lang="nl-NL" sz="1200"/>
              <a:t>vergelijk sets </a:t>
            </a:r>
            <a:r>
              <a:rPr lang="nl-NL" sz="1200" err="1"/>
              <a:t>utilities</a:t>
            </a:r>
            <a:endParaRPr lang="nl-NL" sz="1200"/>
          </a:p>
        </p:txBody>
      </p:sp>
      <p:cxnSp>
        <p:nvCxnSpPr>
          <p:cNvPr id="21" name="Rechte verbindingslijn met pijl 20">
            <a:extLst>
              <a:ext uri="{FF2B5EF4-FFF2-40B4-BE49-F238E27FC236}">
                <a16:creationId xmlns:a16="http://schemas.microsoft.com/office/drawing/2014/main" id="{99B31970-384D-AB2D-405A-30FB1081146A}"/>
              </a:ext>
            </a:extLst>
          </p:cNvPr>
          <p:cNvCxnSpPr>
            <a:cxnSpLocks/>
          </p:cNvCxnSpPr>
          <p:nvPr/>
        </p:nvCxnSpPr>
        <p:spPr>
          <a:xfrm>
            <a:off x="10685911" y="3617965"/>
            <a:ext cx="0" cy="3500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kstvak 21">
            <a:extLst>
              <a:ext uri="{FF2B5EF4-FFF2-40B4-BE49-F238E27FC236}">
                <a16:creationId xmlns:a16="http://schemas.microsoft.com/office/drawing/2014/main" id="{A38D90CA-9F02-3B67-CB93-562123B95B66}"/>
              </a:ext>
            </a:extLst>
          </p:cNvPr>
          <p:cNvSpPr txBox="1"/>
          <p:nvPr/>
        </p:nvSpPr>
        <p:spPr>
          <a:xfrm>
            <a:off x="7112923" y="2536394"/>
            <a:ext cx="2319553" cy="923330"/>
          </a:xfrm>
          <a:prstGeom prst="rect">
            <a:avLst/>
          </a:prstGeom>
          <a:noFill/>
        </p:spPr>
        <p:txBody>
          <a:bodyPr wrap="square" rtlCol="0">
            <a:spAutoFit/>
          </a:bodyPr>
          <a:lstStyle/>
          <a:p>
            <a:r>
              <a:rPr lang="nl-NL" b="1"/>
              <a:t>Genereren </a:t>
            </a:r>
            <a:r>
              <a:rPr lang="nl-NL" b="1" err="1"/>
              <a:t>influence</a:t>
            </a:r>
            <a:r>
              <a:rPr lang="nl-NL" b="1"/>
              <a:t> diagram; </a:t>
            </a:r>
            <a:r>
              <a:rPr lang="nl-NL" err="1"/>
              <a:t>diagrambuilder.py</a:t>
            </a:r>
            <a:endParaRPr lang="nl-NL"/>
          </a:p>
        </p:txBody>
      </p:sp>
      <p:sp>
        <p:nvSpPr>
          <p:cNvPr id="23" name="Tekstvak 22">
            <a:extLst>
              <a:ext uri="{FF2B5EF4-FFF2-40B4-BE49-F238E27FC236}">
                <a16:creationId xmlns:a16="http://schemas.microsoft.com/office/drawing/2014/main" id="{38D5625C-9F64-D5A3-F13B-57C8BD58E3E5}"/>
              </a:ext>
            </a:extLst>
          </p:cNvPr>
          <p:cNvSpPr txBox="1"/>
          <p:nvPr/>
        </p:nvSpPr>
        <p:spPr>
          <a:xfrm>
            <a:off x="4079065" y="2536394"/>
            <a:ext cx="2245981" cy="1754326"/>
          </a:xfrm>
          <a:prstGeom prst="rect">
            <a:avLst/>
          </a:prstGeom>
          <a:noFill/>
        </p:spPr>
        <p:txBody>
          <a:bodyPr wrap="square" rtlCol="0">
            <a:spAutoFit/>
          </a:bodyPr>
          <a:lstStyle/>
          <a:p>
            <a:r>
              <a:rPr lang="nl-NL" b="1"/>
              <a:t>Network classes; </a:t>
            </a:r>
            <a:r>
              <a:rPr lang="nl-NL" err="1"/>
              <a:t>oopnclasses.py</a:t>
            </a:r>
            <a:r>
              <a:rPr lang="nl-NL"/>
              <a:t>,</a:t>
            </a:r>
          </a:p>
          <a:p>
            <a:endParaRPr lang="nl-NL"/>
          </a:p>
          <a:p>
            <a:r>
              <a:rPr lang="nl-NL" b="1"/>
              <a:t>Opbouwen informatiemodel:</a:t>
            </a:r>
          </a:p>
          <a:p>
            <a:r>
              <a:rPr lang="nl-NL" err="1"/>
              <a:t>oopnbuilder.py</a:t>
            </a:r>
            <a:endParaRPr lang="nl-NL"/>
          </a:p>
        </p:txBody>
      </p:sp>
      <p:sp>
        <p:nvSpPr>
          <p:cNvPr id="24" name="Tekstvak 23">
            <a:extLst>
              <a:ext uri="{FF2B5EF4-FFF2-40B4-BE49-F238E27FC236}">
                <a16:creationId xmlns:a16="http://schemas.microsoft.com/office/drawing/2014/main" id="{E3BEDBC2-F69D-0748-C1B2-7060E8A08C76}"/>
              </a:ext>
            </a:extLst>
          </p:cNvPr>
          <p:cNvSpPr txBox="1"/>
          <p:nvPr/>
        </p:nvSpPr>
        <p:spPr>
          <a:xfrm>
            <a:off x="1055932" y="2536394"/>
            <a:ext cx="2245981" cy="1477328"/>
          </a:xfrm>
          <a:prstGeom prst="rect">
            <a:avLst/>
          </a:prstGeom>
          <a:noFill/>
        </p:spPr>
        <p:txBody>
          <a:bodyPr wrap="square" rtlCol="0">
            <a:spAutoFit/>
          </a:bodyPr>
          <a:lstStyle/>
          <a:p>
            <a:r>
              <a:rPr lang="nl-NL" b="1"/>
              <a:t>Specificaties;</a:t>
            </a:r>
            <a:r>
              <a:rPr lang="nl-NL"/>
              <a:t> </a:t>
            </a:r>
            <a:r>
              <a:rPr lang="nl-NL" err="1"/>
              <a:t>components.py</a:t>
            </a:r>
            <a:r>
              <a:rPr lang="nl-NL"/>
              <a:t>, </a:t>
            </a:r>
            <a:r>
              <a:rPr lang="nl-NL" err="1"/>
              <a:t>connections.py</a:t>
            </a:r>
            <a:r>
              <a:rPr lang="nl-NL"/>
              <a:t>, </a:t>
            </a:r>
          </a:p>
          <a:p>
            <a:r>
              <a:rPr lang="nl-NL" err="1"/>
              <a:t>Tests.py</a:t>
            </a:r>
            <a:endParaRPr lang="nl-NL"/>
          </a:p>
          <a:p>
            <a:r>
              <a:rPr lang="nl-NL" err="1"/>
              <a:t>Assemblies.py</a:t>
            </a:r>
            <a:endParaRPr lang="nl-NL"/>
          </a:p>
        </p:txBody>
      </p:sp>
      <p:sp>
        <p:nvSpPr>
          <p:cNvPr id="25" name="Pijl links 24">
            <a:extLst>
              <a:ext uri="{FF2B5EF4-FFF2-40B4-BE49-F238E27FC236}">
                <a16:creationId xmlns:a16="http://schemas.microsoft.com/office/drawing/2014/main" id="{1FBA27A1-7915-BCBD-B3AB-1B3D2BE0D630}"/>
              </a:ext>
            </a:extLst>
          </p:cNvPr>
          <p:cNvSpPr/>
          <p:nvPr/>
        </p:nvSpPr>
        <p:spPr>
          <a:xfrm>
            <a:off x="3111190" y="262917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ijl links 25">
            <a:extLst>
              <a:ext uri="{FF2B5EF4-FFF2-40B4-BE49-F238E27FC236}">
                <a16:creationId xmlns:a16="http://schemas.microsoft.com/office/drawing/2014/main" id="{1CB09870-3783-AFFA-0E7C-8D96A391BB95}"/>
              </a:ext>
            </a:extLst>
          </p:cNvPr>
          <p:cNvSpPr/>
          <p:nvPr/>
        </p:nvSpPr>
        <p:spPr>
          <a:xfrm>
            <a:off x="6298884" y="2623602"/>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0BC97A93-3990-DCC1-1FF2-D1C4F9C5E5A0}"/>
              </a:ext>
            </a:extLst>
          </p:cNvPr>
          <p:cNvSpPr txBox="1"/>
          <p:nvPr/>
        </p:nvSpPr>
        <p:spPr>
          <a:xfrm>
            <a:off x="9980559" y="2055101"/>
            <a:ext cx="1989904" cy="369332"/>
          </a:xfrm>
          <a:prstGeom prst="rect">
            <a:avLst/>
          </a:prstGeom>
          <a:noFill/>
        </p:spPr>
        <p:txBody>
          <a:bodyPr wrap="none" rtlCol="0">
            <a:spAutoFit/>
          </a:bodyPr>
          <a:lstStyle/>
          <a:p>
            <a:r>
              <a:rPr lang="nl-NL" b="1" err="1"/>
              <a:t>Jupyter</a:t>
            </a:r>
            <a:r>
              <a:rPr lang="nl-NL" b="1"/>
              <a:t> notebook</a:t>
            </a:r>
          </a:p>
        </p:txBody>
      </p:sp>
      <p:sp>
        <p:nvSpPr>
          <p:cNvPr id="37" name="Titel 1">
            <a:extLst>
              <a:ext uri="{FF2B5EF4-FFF2-40B4-BE49-F238E27FC236}">
                <a16:creationId xmlns:a16="http://schemas.microsoft.com/office/drawing/2014/main" id="{9C1B86B3-3E97-0FFF-81C7-DF01E9065A30}"/>
              </a:ext>
            </a:extLst>
          </p:cNvPr>
          <p:cNvSpPr txBox="1">
            <a:spLocks/>
          </p:cNvSpPr>
          <p:nvPr/>
        </p:nvSpPr>
        <p:spPr>
          <a:xfrm>
            <a:off x="602534" y="324305"/>
            <a:ext cx="10515600" cy="489159"/>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a:t>Test type 1, implementatie</a:t>
            </a:r>
          </a:p>
        </p:txBody>
      </p:sp>
      <p:sp>
        <p:nvSpPr>
          <p:cNvPr id="38" name="Tekstvak 37">
            <a:extLst>
              <a:ext uri="{FF2B5EF4-FFF2-40B4-BE49-F238E27FC236}">
                <a16:creationId xmlns:a16="http://schemas.microsoft.com/office/drawing/2014/main" id="{437EAEFE-4851-E13C-FFC9-419B293C3202}"/>
              </a:ext>
            </a:extLst>
          </p:cNvPr>
          <p:cNvSpPr txBox="1"/>
          <p:nvPr/>
        </p:nvSpPr>
        <p:spPr>
          <a:xfrm>
            <a:off x="9608574" y="1250003"/>
            <a:ext cx="2019207" cy="400110"/>
          </a:xfrm>
          <a:prstGeom prst="rect">
            <a:avLst/>
          </a:prstGeom>
          <a:noFill/>
        </p:spPr>
        <p:txBody>
          <a:bodyPr wrap="none" rtlCol="0">
            <a:spAutoFit/>
          </a:bodyPr>
          <a:lstStyle/>
          <a:p>
            <a:r>
              <a:rPr lang="nl-NL" sz="2000" b="1" i="1"/>
              <a:t>Diagnosticeren </a:t>
            </a:r>
          </a:p>
        </p:txBody>
      </p:sp>
      <p:sp>
        <p:nvSpPr>
          <p:cNvPr id="2" name="Pijl links 1">
            <a:extLst>
              <a:ext uri="{FF2B5EF4-FFF2-40B4-BE49-F238E27FC236}">
                <a16:creationId xmlns:a16="http://schemas.microsoft.com/office/drawing/2014/main" id="{E559D186-3B0B-5BE6-A674-2DB40F09434E}"/>
              </a:ext>
            </a:extLst>
          </p:cNvPr>
          <p:cNvSpPr/>
          <p:nvPr/>
        </p:nvSpPr>
        <p:spPr>
          <a:xfrm>
            <a:off x="9300420" y="262708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 name="Rechte verbindingslijn met pijl 2">
            <a:extLst>
              <a:ext uri="{FF2B5EF4-FFF2-40B4-BE49-F238E27FC236}">
                <a16:creationId xmlns:a16="http://schemas.microsoft.com/office/drawing/2014/main" id="{E4C5DB77-8C6D-7325-4A61-A9842C508F01}"/>
              </a:ext>
            </a:extLst>
          </p:cNvPr>
          <p:cNvCxnSpPr>
            <a:cxnSpLocks/>
          </p:cNvCxnSpPr>
          <p:nvPr/>
        </p:nvCxnSpPr>
        <p:spPr>
          <a:xfrm>
            <a:off x="10685911" y="2965635"/>
            <a:ext cx="0" cy="35087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4" name="Tekstvak 13">
            <a:extLst>
              <a:ext uri="{FF2B5EF4-FFF2-40B4-BE49-F238E27FC236}">
                <a16:creationId xmlns:a16="http://schemas.microsoft.com/office/drawing/2014/main" id="{FD908665-6DB2-5248-A7D7-54E4A448B1A0}"/>
              </a:ext>
            </a:extLst>
          </p:cNvPr>
          <p:cNvSpPr txBox="1"/>
          <p:nvPr/>
        </p:nvSpPr>
        <p:spPr>
          <a:xfrm>
            <a:off x="3715751" y="4658315"/>
            <a:ext cx="3187694" cy="1200329"/>
          </a:xfrm>
          <a:prstGeom prst="rect">
            <a:avLst/>
          </a:prstGeom>
          <a:noFill/>
        </p:spPr>
        <p:txBody>
          <a:bodyPr wrap="square" rtlCol="0">
            <a:spAutoFit/>
          </a:bodyPr>
          <a:lstStyle/>
          <a:p>
            <a:r>
              <a:rPr lang="nl-NL" sz="1200"/>
              <a:t>Netwerk klasse toevoegen type 1 test:</a:t>
            </a:r>
          </a:p>
          <a:p>
            <a:r>
              <a:rPr lang="nl-NL" sz="1200" err="1"/>
              <a:t>OutputTarget</a:t>
            </a:r>
            <a:r>
              <a:rPr lang="nl-NL" sz="1200"/>
              <a:t>: Node</a:t>
            </a:r>
          </a:p>
          <a:p>
            <a:r>
              <a:rPr lang="nl-NL" sz="1200" err="1"/>
              <a:t>TestDecision</a:t>
            </a:r>
            <a:r>
              <a:rPr lang="nl-NL" sz="1200"/>
              <a:t>: Node</a:t>
            </a:r>
          </a:p>
          <a:p>
            <a:r>
              <a:rPr lang="nl-NL" sz="1200" err="1"/>
              <a:t>TestUtility</a:t>
            </a:r>
            <a:r>
              <a:rPr lang="nl-NL" sz="1200"/>
              <a:t>: Node</a:t>
            </a:r>
          </a:p>
          <a:p>
            <a:r>
              <a:rPr lang="nl-NL" sz="1200"/>
              <a:t>Interne + externe verbindingen</a:t>
            </a:r>
          </a:p>
          <a:p>
            <a:endParaRPr lang="nl-NL" sz="1200"/>
          </a:p>
        </p:txBody>
      </p:sp>
      <p:sp>
        <p:nvSpPr>
          <p:cNvPr id="15" name="Tekstvak 14">
            <a:extLst>
              <a:ext uri="{FF2B5EF4-FFF2-40B4-BE49-F238E27FC236}">
                <a16:creationId xmlns:a16="http://schemas.microsoft.com/office/drawing/2014/main" id="{42D57C67-24E9-E4BA-6A24-BD4ADC713546}"/>
              </a:ext>
            </a:extLst>
          </p:cNvPr>
          <p:cNvSpPr txBox="1"/>
          <p:nvPr/>
        </p:nvSpPr>
        <p:spPr>
          <a:xfrm>
            <a:off x="6891739" y="4622846"/>
            <a:ext cx="2540737" cy="461665"/>
          </a:xfrm>
          <a:prstGeom prst="rect">
            <a:avLst/>
          </a:prstGeom>
          <a:noFill/>
        </p:spPr>
        <p:txBody>
          <a:bodyPr wrap="square" rtlCol="0">
            <a:spAutoFit/>
          </a:bodyPr>
          <a:lstStyle/>
          <a:p>
            <a:r>
              <a:rPr lang="nl-NL" sz="1200"/>
              <a:t>Kunnen genereren extra testtype vanuit informatiemodel.</a:t>
            </a:r>
          </a:p>
        </p:txBody>
      </p:sp>
      <p:sp>
        <p:nvSpPr>
          <p:cNvPr id="16" name="Tekstvak 15">
            <a:extLst>
              <a:ext uri="{FF2B5EF4-FFF2-40B4-BE49-F238E27FC236}">
                <a16:creationId xmlns:a16="http://schemas.microsoft.com/office/drawing/2014/main" id="{8C562123-C187-AD23-ED88-ADA951DDC78F}"/>
              </a:ext>
            </a:extLst>
          </p:cNvPr>
          <p:cNvSpPr txBox="1"/>
          <p:nvPr/>
        </p:nvSpPr>
        <p:spPr>
          <a:xfrm>
            <a:off x="9913811" y="4664840"/>
            <a:ext cx="2278189" cy="461665"/>
          </a:xfrm>
          <a:prstGeom prst="rect">
            <a:avLst/>
          </a:prstGeom>
          <a:noFill/>
        </p:spPr>
        <p:txBody>
          <a:bodyPr wrap="square" rtlCol="0">
            <a:spAutoFit/>
          </a:bodyPr>
          <a:lstStyle/>
          <a:p>
            <a:r>
              <a:rPr lang="nl-NL" sz="1200"/>
              <a:t>Bij ontvangen </a:t>
            </a:r>
            <a:r>
              <a:rPr lang="nl-NL" sz="1200" err="1"/>
              <a:t>evidence</a:t>
            </a:r>
            <a:r>
              <a:rPr lang="nl-NL" sz="1200"/>
              <a:t> deze toevoegen aan </a:t>
            </a:r>
            <a:r>
              <a:rPr lang="nl-NL" sz="1200" err="1"/>
              <a:t>systeemnodes</a:t>
            </a:r>
            <a:r>
              <a:rPr lang="nl-NL" sz="1200"/>
              <a:t>.</a:t>
            </a:r>
          </a:p>
        </p:txBody>
      </p:sp>
      <p:sp>
        <p:nvSpPr>
          <p:cNvPr id="17" name="Tekstvak 16">
            <a:extLst>
              <a:ext uri="{FF2B5EF4-FFF2-40B4-BE49-F238E27FC236}">
                <a16:creationId xmlns:a16="http://schemas.microsoft.com/office/drawing/2014/main" id="{B41D2AB4-361B-0657-9A83-B1224153C2B3}"/>
              </a:ext>
            </a:extLst>
          </p:cNvPr>
          <p:cNvSpPr txBox="1"/>
          <p:nvPr/>
        </p:nvSpPr>
        <p:spPr>
          <a:xfrm>
            <a:off x="783628" y="4668266"/>
            <a:ext cx="2278189" cy="1200329"/>
          </a:xfrm>
          <a:prstGeom prst="rect">
            <a:avLst/>
          </a:prstGeom>
          <a:noFill/>
        </p:spPr>
        <p:txBody>
          <a:bodyPr wrap="square" rtlCol="0">
            <a:spAutoFit/>
          </a:bodyPr>
          <a:lstStyle/>
          <a:p>
            <a:r>
              <a:rPr lang="nl-NL" sz="1200"/>
              <a:t>Uitbreiden </a:t>
            </a:r>
            <a:r>
              <a:rPr lang="nl-NL" sz="1200" err="1"/>
              <a:t>testmapping</a:t>
            </a:r>
            <a:r>
              <a:rPr lang="nl-NL" sz="1200"/>
              <a:t> zodat type 1 test aan component(en) kan worden gekoppeld.</a:t>
            </a:r>
          </a:p>
          <a:p>
            <a:endParaRPr lang="nl-NL" sz="1200"/>
          </a:p>
          <a:p>
            <a:r>
              <a:rPr lang="nl-NL" sz="1200"/>
              <a:t>Toevoegen benodigde parameters voor </a:t>
            </a:r>
            <a:r>
              <a:rPr lang="nl-NL" sz="1200" err="1"/>
              <a:t>networkklasse</a:t>
            </a:r>
            <a:endParaRPr lang="nl-NL" sz="1200"/>
          </a:p>
        </p:txBody>
      </p:sp>
    </p:spTree>
    <p:extLst>
      <p:ext uri="{BB962C8B-B14F-4D97-AF65-F5344CB8AC3E}">
        <p14:creationId xmlns:p14="http://schemas.microsoft.com/office/powerpoint/2010/main" val="7693624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4B0348E-1686-8D11-3F54-4592C32CB6EC}"/>
              </a:ext>
            </a:extLst>
          </p:cNvPr>
          <p:cNvSpPr>
            <a:spLocks noGrp="1"/>
          </p:cNvSpPr>
          <p:nvPr>
            <p:ph type="title"/>
          </p:nvPr>
        </p:nvSpPr>
        <p:spPr>
          <a:xfrm>
            <a:off x="838200" y="394583"/>
            <a:ext cx="10515600" cy="988306"/>
          </a:xfrm>
        </p:spPr>
        <p:txBody>
          <a:bodyPr/>
          <a:lstStyle/>
          <a:p>
            <a:r>
              <a:rPr lang="nl-NL"/>
              <a:t>test type II</a:t>
            </a:r>
          </a:p>
        </p:txBody>
      </p:sp>
      <p:sp>
        <p:nvSpPr>
          <p:cNvPr id="5" name="Tijdelijke aanduiding voor tekst 4">
            <a:extLst>
              <a:ext uri="{FF2B5EF4-FFF2-40B4-BE49-F238E27FC236}">
                <a16:creationId xmlns:a16="http://schemas.microsoft.com/office/drawing/2014/main" id="{E6C11945-F087-1E3A-F2B8-4C76EB5D9EB7}"/>
              </a:ext>
            </a:extLst>
          </p:cNvPr>
          <p:cNvSpPr>
            <a:spLocks noGrp="1"/>
          </p:cNvSpPr>
          <p:nvPr>
            <p:ph type="body" idx="1"/>
          </p:nvPr>
        </p:nvSpPr>
        <p:spPr>
          <a:xfrm>
            <a:off x="1773150" y="2484613"/>
            <a:ext cx="5944316" cy="4217105"/>
          </a:xfrm>
        </p:spPr>
        <p:txBody>
          <a:bodyPr>
            <a:normAutofit fontScale="70000" lnSpcReduction="20000"/>
          </a:bodyPr>
          <a:lstStyle/>
          <a:p>
            <a:r>
              <a:rPr lang="nl-NL" sz="1800" b="1">
                <a:effectLst/>
                <a:latin typeface="TimesNewRomanPS"/>
              </a:rPr>
              <a:t>Bron: </a:t>
            </a:r>
            <a:r>
              <a:rPr lang="nl-NL" sz="1800" b="1" err="1">
                <a:effectLst/>
                <a:latin typeface="TimesNewRomanPS"/>
              </a:rPr>
              <a:t>Differential</a:t>
            </a:r>
            <a:r>
              <a:rPr lang="nl-NL" sz="1800" b="1">
                <a:effectLst/>
                <a:latin typeface="TimesNewRomanPS"/>
              </a:rPr>
              <a:t> Diagnosis </a:t>
            </a:r>
            <a:r>
              <a:rPr lang="nl-NL" sz="1800" b="1" err="1">
                <a:effectLst/>
                <a:latin typeface="TimesNewRomanPS"/>
              </a:rPr>
              <a:t>with</a:t>
            </a:r>
            <a:r>
              <a:rPr lang="nl-NL" sz="1800" b="1">
                <a:effectLst/>
                <a:latin typeface="TimesNewRomanPS"/>
              </a:rPr>
              <a:t> Active </a:t>
            </a:r>
            <a:r>
              <a:rPr lang="nl-NL" sz="1800" b="1" err="1">
                <a:effectLst/>
                <a:latin typeface="TimesNewRomanPS"/>
              </a:rPr>
              <a:t>Testing</a:t>
            </a:r>
            <a:r>
              <a:rPr lang="nl-NL" sz="1800" b="1">
                <a:effectLst/>
                <a:latin typeface="TimesNewRomanPS"/>
              </a:rPr>
              <a:t>, </a:t>
            </a:r>
            <a:r>
              <a:rPr lang="nl-NL" sz="1800">
                <a:effectLst/>
                <a:latin typeface="TimesNewRomanPSMT"/>
              </a:rPr>
              <a:t>Emile van Gerwen, Leonardo </a:t>
            </a:r>
            <a:r>
              <a:rPr lang="nl-NL" sz="1800" err="1">
                <a:effectLst/>
                <a:latin typeface="TimesNewRomanPSMT"/>
              </a:rPr>
              <a:t>Barbini</a:t>
            </a:r>
            <a:r>
              <a:rPr lang="nl-NL" sz="1800">
                <a:effectLst/>
                <a:latin typeface="TimesNewRomanPSMT"/>
              </a:rPr>
              <a:t>, </a:t>
            </a:r>
            <a:r>
              <a:rPr lang="nl-NL" sz="1800" err="1">
                <a:effectLst/>
                <a:latin typeface="TimesNewRomanPSMT"/>
              </a:rPr>
              <a:t>and</a:t>
            </a:r>
            <a:r>
              <a:rPr lang="nl-NL" sz="1800">
                <a:effectLst/>
                <a:latin typeface="TimesNewRomanPSMT"/>
              </a:rPr>
              <a:t> Michael </a:t>
            </a:r>
            <a:r>
              <a:rPr lang="nl-NL" sz="1800" err="1">
                <a:effectLst/>
                <a:latin typeface="TimesNewRomanPSMT"/>
              </a:rPr>
              <a:t>Borth</a:t>
            </a:r>
            <a:r>
              <a:rPr lang="nl-NL" sz="1800">
                <a:effectLst/>
                <a:latin typeface="TimesNewRomanPSMT"/>
              </a:rPr>
              <a:t> </a:t>
            </a:r>
            <a:endParaRPr lang="nl-NL" sz="1800"/>
          </a:p>
          <a:p>
            <a:r>
              <a:rPr lang="nl-NL" sz="1800" b="1">
                <a:effectLst/>
                <a:latin typeface="TimesNewRomanPS"/>
              </a:rPr>
              <a:t>Type II: set a different input </a:t>
            </a:r>
            <a:endParaRPr lang="nl-NL"/>
          </a:p>
          <a:p>
            <a:r>
              <a:rPr lang="nl-NL" sz="1800">
                <a:effectLst/>
                <a:latin typeface="TimesNewRomanPSMT"/>
              </a:rPr>
              <a:t>A second type of </a:t>
            </a:r>
            <a:r>
              <a:rPr lang="nl-NL" sz="1800" err="1">
                <a:effectLst/>
                <a:latin typeface="TimesNewRomanPSMT"/>
              </a:rPr>
              <a:t>diagnostic</a:t>
            </a:r>
            <a:r>
              <a:rPr lang="nl-NL" sz="1800">
                <a:effectLst/>
                <a:latin typeface="TimesNewRomanPSMT"/>
              </a:rPr>
              <a:t> test </a:t>
            </a:r>
            <a:r>
              <a:rPr lang="nl-NL" sz="1800" err="1">
                <a:effectLst/>
                <a:latin typeface="TimesNewRomanPSMT"/>
              </a:rPr>
              <a:t>consists</a:t>
            </a:r>
            <a:r>
              <a:rPr lang="nl-NL" sz="1800">
                <a:effectLst/>
                <a:latin typeface="TimesNewRomanPSMT"/>
              </a:rPr>
              <a:t> of setting a different input </a:t>
            </a:r>
            <a:r>
              <a:rPr lang="nl-NL" sz="1800" err="1">
                <a:effectLst/>
                <a:latin typeface="TimesNewRomanPSMT"/>
              </a:rPr>
              <a:t>to</a:t>
            </a:r>
            <a:r>
              <a:rPr lang="nl-NL" sz="1800">
                <a:effectLst/>
                <a:latin typeface="TimesNewRomanPSMT"/>
              </a:rPr>
              <a:t> </a:t>
            </a:r>
            <a:r>
              <a:rPr lang="nl-NL" sz="1800" err="1">
                <a:effectLst/>
                <a:latin typeface="TimesNewRomanPSMT"/>
              </a:rPr>
              <a:t>the</a:t>
            </a:r>
            <a:r>
              <a:rPr lang="nl-NL" sz="1800">
                <a:effectLst/>
                <a:latin typeface="TimesNewRomanPSMT"/>
              </a:rPr>
              <a:t> system. </a:t>
            </a:r>
            <a:r>
              <a:rPr lang="nl-NL" sz="1800" err="1">
                <a:effectLst/>
                <a:latin typeface="TimesNewRomanPSMT"/>
              </a:rPr>
              <a:t>This</a:t>
            </a:r>
            <a:r>
              <a:rPr lang="nl-NL" sz="1800">
                <a:effectLst/>
                <a:latin typeface="TimesNewRomanPSMT"/>
              </a:rPr>
              <a:t> is a </a:t>
            </a:r>
            <a:r>
              <a:rPr lang="nl-NL" sz="1800" err="1">
                <a:effectLst/>
                <a:latin typeface="TimesNewRomanPSMT"/>
              </a:rPr>
              <a:t>fundamentally</a:t>
            </a:r>
            <a:r>
              <a:rPr lang="nl-NL" sz="1800">
                <a:effectLst/>
                <a:latin typeface="TimesNewRomanPSMT"/>
              </a:rPr>
              <a:t> different type of test </a:t>
            </a:r>
            <a:r>
              <a:rPr lang="nl-NL" sz="1800" err="1">
                <a:effectLst/>
                <a:latin typeface="TimesNewRomanPSMT"/>
              </a:rPr>
              <a:t>than</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previous</a:t>
            </a:r>
            <a:r>
              <a:rPr lang="nl-NL" sz="1800">
                <a:effectLst/>
                <a:latin typeface="TimesNewRomanPSMT"/>
              </a:rPr>
              <a:t> </a:t>
            </a:r>
            <a:r>
              <a:rPr lang="nl-NL" sz="1800" err="1">
                <a:effectLst/>
                <a:latin typeface="TimesNewRomanPSMT"/>
              </a:rPr>
              <a:t>one</a:t>
            </a:r>
            <a:r>
              <a:rPr lang="nl-NL" sz="1800">
                <a:effectLst/>
                <a:latin typeface="TimesNewRomanPSMT"/>
              </a:rPr>
              <a:t>. </a:t>
            </a:r>
            <a:r>
              <a:rPr lang="nl-NL" sz="1800" err="1">
                <a:effectLst/>
                <a:latin typeface="TimesNewRomanPSMT"/>
              </a:rPr>
              <a:t>Firstly</a:t>
            </a:r>
            <a:r>
              <a:rPr lang="nl-NL" sz="1800">
                <a:effectLst/>
                <a:latin typeface="TimesNewRomanPSMT"/>
              </a:rPr>
              <a:t>, we are </a:t>
            </a:r>
            <a:r>
              <a:rPr lang="nl-NL" sz="1800" err="1">
                <a:effectLst/>
                <a:latin typeface="TimesNewRomanPSMT"/>
              </a:rPr>
              <a:t>not</a:t>
            </a:r>
            <a:r>
              <a:rPr lang="nl-NL" sz="1800">
                <a:effectLst/>
                <a:latin typeface="TimesNewRomanPSMT"/>
              </a:rPr>
              <a:t> </a:t>
            </a:r>
            <a:r>
              <a:rPr lang="nl-NL" sz="1800" err="1">
                <a:effectLst/>
                <a:latin typeface="TimesNewRomanPSMT"/>
              </a:rPr>
              <a:t>only</a:t>
            </a:r>
            <a:r>
              <a:rPr lang="nl-NL" sz="1800">
                <a:effectLst/>
                <a:latin typeface="TimesNewRomanPSMT"/>
              </a:rPr>
              <a:t> </a:t>
            </a:r>
            <a:r>
              <a:rPr lang="nl-NL" sz="1800" err="1">
                <a:effectLst/>
                <a:latin typeface="TimesNewRomanPSMT"/>
              </a:rPr>
              <a:t>observing</a:t>
            </a:r>
            <a:r>
              <a:rPr lang="nl-NL" sz="1800">
                <a:effectLst/>
                <a:latin typeface="TimesNewRomanPSMT"/>
              </a:rPr>
              <a:t>, but we are </a:t>
            </a:r>
            <a:r>
              <a:rPr lang="nl-NL" sz="1800" err="1">
                <a:effectLst/>
                <a:latin typeface="TimesNewRomanPSMT"/>
              </a:rPr>
              <a:t>intervening</a:t>
            </a:r>
            <a:r>
              <a:rPr lang="nl-NL" sz="1800">
                <a:effectLst/>
                <a:latin typeface="TimesNewRomanPSMT"/>
              </a:rPr>
              <a:t> in </a:t>
            </a:r>
            <a:r>
              <a:rPr lang="nl-NL" sz="1800" err="1">
                <a:effectLst/>
                <a:latin typeface="TimesNewRomanPSMT"/>
              </a:rPr>
              <a:t>the</a:t>
            </a:r>
            <a:r>
              <a:rPr lang="nl-NL" sz="1800">
                <a:effectLst/>
                <a:latin typeface="TimesNewRomanPSMT"/>
              </a:rPr>
              <a:t> system, </a:t>
            </a:r>
            <a:r>
              <a:rPr lang="nl-NL" sz="1800" err="1">
                <a:effectLst/>
                <a:latin typeface="TimesNewRomanPSMT"/>
              </a:rPr>
              <a:t>by</a:t>
            </a:r>
            <a:r>
              <a:rPr lang="nl-NL" sz="1800">
                <a:effectLst/>
                <a:latin typeface="TimesNewRomanPSMT"/>
              </a:rPr>
              <a:t> </a:t>
            </a:r>
            <a:r>
              <a:rPr lang="nl-NL" sz="1800" err="1">
                <a:effectLst/>
                <a:latin typeface="TimesNewRomanPSMT"/>
              </a:rPr>
              <a:t>doing</a:t>
            </a:r>
            <a:r>
              <a:rPr lang="nl-NL" sz="1800">
                <a:effectLst/>
                <a:latin typeface="TimesNewRomanPSMT"/>
              </a:rPr>
              <a:t> </a:t>
            </a:r>
            <a:r>
              <a:rPr lang="nl-NL" sz="1800" err="1">
                <a:effectLst/>
                <a:latin typeface="TimesNewRomanPSMT"/>
              </a:rPr>
              <a:t>the</a:t>
            </a:r>
            <a:r>
              <a:rPr lang="nl-NL" sz="1800">
                <a:effectLst/>
                <a:latin typeface="TimesNewRomanPSMT"/>
              </a:rPr>
              <a:t> action of </a:t>
            </a:r>
            <a:r>
              <a:rPr lang="nl-NL" sz="1800" err="1">
                <a:effectLst/>
                <a:latin typeface="TimesNewRomanPSMT"/>
              </a:rPr>
              <a:t>changing</a:t>
            </a:r>
            <a:r>
              <a:rPr lang="nl-NL" sz="1800">
                <a:effectLst/>
                <a:latin typeface="TimesNewRomanPSMT"/>
              </a:rPr>
              <a:t> </a:t>
            </a:r>
            <a:r>
              <a:rPr lang="nl-NL" sz="1800" err="1">
                <a:effectLst/>
                <a:latin typeface="TimesNewRomanPSMT"/>
              </a:rPr>
              <a:t>an</a:t>
            </a:r>
            <a:r>
              <a:rPr lang="nl-NL" sz="1800">
                <a:effectLst/>
                <a:latin typeface="TimesNewRomanPSMT"/>
              </a:rPr>
              <a:t> input. </a:t>
            </a:r>
            <a:r>
              <a:rPr lang="nl-NL" sz="1800" err="1">
                <a:effectLst/>
                <a:latin typeface="TimesNewRomanPSMT"/>
              </a:rPr>
              <a:t>Secondly</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result</a:t>
            </a:r>
            <a:r>
              <a:rPr lang="nl-NL" sz="1800">
                <a:effectLst/>
                <a:latin typeface="TimesNewRomanPSMT"/>
              </a:rPr>
              <a:t> of </a:t>
            </a:r>
            <a:r>
              <a:rPr lang="nl-NL" sz="1800" err="1">
                <a:effectLst/>
                <a:latin typeface="TimesNewRomanPSMT"/>
              </a:rPr>
              <a:t>the</a:t>
            </a:r>
            <a:r>
              <a:rPr lang="nl-NL" sz="1800">
                <a:effectLst/>
                <a:latin typeface="TimesNewRomanPSMT"/>
              </a:rPr>
              <a:t> action </a:t>
            </a:r>
            <a:r>
              <a:rPr lang="nl-NL" sz="1800" err="1">
                <a:effectLst/>
                <a:latin typeface="TimesNewRomanPSMT"/>
              </a:rPr>
              <a:t>could</a:t>
            </a:r>
            <a:r>
              <a:rPr lang="nl-NL" sz="1800">
                <a:effectLst/>
                <a:latin typeface="TimesNewRomanPSMT"/>
              </a:rPr>
              <a:t> </a:t>
            </a:r>
            <a:r>
              <a:rPr lang="nl-NL" sz="1800" err="1">
                <a:effectLst/>
                <a:latin typeface="TimesNewRomanPSMT"/>
              </a:rPr>
              <a:t>potentially</a:t>
            </a:r>
            <a:r>
              <a:rPr lang="nl-NL" sz="1800">
                <a:effectLst/>
                <a:latin typeface="TimesNewRomanPSMT"/>
              </a:rPr>
              <a:t> lead </a:t>
            </a:r>
            <a:r>
              <a:rPr lang="nl-NL" sz="1800" err="1">
                <a:effectLst/>
                <a:latin typeface="TimesNewRomanPSMT"/>
              </a:rPr>
              <a:t>to</a:t>
            </a:r>
            <a:r>
              <a:rPr lang="nl-NL" sz="1800">
                <a:effectLst/>
                <a:latin typeface="TimesNewRomanPSMT"/>
              </a:rPr>
              <a:t> a different </a:t>
            </a:r>
            <a:r>
              <a:rPr lang="nl-NL" sz="1800" err="1">
                <a:effectLst/>
                <a:latin typeface="TimesNewRomanPSMT"/>
              </a:rPr>
              <a:t>observation</a:t>
            </a:r>
            <a:r>
              <a:rPr lang="nl-NL" sz="1800">
                <a:effectLst/>
                <a:latin typeface="TimesNewRomanPSMT"/>
              </a:rPr>
              <a:t> </a:t>
            </a:r>
            <a:r>
              <a:rPr lang="nl-NL" sz="1800" err="1">
                <a:effectLst/>
                <a:latin typeface="TimesNewRomanPSMT"/>
              </a:rPr>
              <a:t>than</a:t>
            </a:r>
            <a:r>
              <a:rPr lang="nl-NL" sz="1800">
                <a:effectLst/>
                <a:latin typeface="TimesNewRomanPSMT"/>
              </a:rPr>
              <a:t> in </a:t>
            </a:r>
            <a:r>
              <a:rPr lang="nl-NL" sz="1800" err="1">
                <a:effectLst/>
                <a:latin typeface="TimesNewRomanPSMT"/>
              </a:rPr>
              <a:t>the</a:t>
            </a:r>
            <a:r>
              <a:rPr lang="nl-NL" sz="1800">
                <a:effectLst/>
                <a:latin typeface="TimesNewRomanPSMT"/>
              </a:rPr>
              <a:t> absence of </a:t>
            </a:r>
            <a:r>
              <a:rPr lang="nl-NL" sz="1800" err="1">
                <a:effectLst/>
                <a:latin typeface="TimesNewRomanPSMT"/>
              </a:rPr>
              <a:t>said</a:t>
            </a:r>
            <a:r>
              <a:rPr lang="nl-NL" sz="1800">
                <a:effectLst/>
                <a:latin typeface="TimesNewRomanPSMT"/>
              </a:rPr>
              <a:t> action, making </a:t>
            </a:r>
            <a:r>
              <a:rPr lang="nl-NL" sz="1800" err="1">
                <a:effectLst/>
                <a:latin typeface="TimesNewRomanPSMT"/>
              </a:rPr>
              <a:t>it</a:t>
            </a:r>
            <a:r>
              <a:rPr lang="nl-NL" sz="1800">
                <a:effectLst/>
                <a:latin typeface="TimesNewRomanPSMT"/>
              </a:rPr>
              <a:t> </a:t>
            </a:r>
            <a:r>
              <a:rPr lang="nl-NL" sz="1800" err="1">
                <a:effectLst/>
                <a:latin typeface="TimesNewRomanPSMT"/>
              </a:rPr>
              <a:t>counterfactual</a:t>
            </a:r>
            <a:r>
              <a:rPr lang="nl-NL" sz="1800">
                <a:effectLst/>
                <a:latin typeface="TimesNewRomanPSMT"/>
              </a:rPr>
              <a:t>. </a:t>
            </a:r>
            <a:endParaRPr lang="nl-NL"/>
          </a:p>
          <a:p>
            <a:r>
              <a:rPr lang="nl-NL" sz="1800" err="1">
                <a:effectLst/>
                <a:latin typeface="TimesNewRomanPSMT"/>
              </a:rPr>
              <a:t>Our</a:t>
            </a:r>
            <a:r>
              <a:rPr lang="nl-NL" sz="1800">
                <a:effectLst/>
                <a:latin typeface="TimesNewRomanPSMT"/>
              </a:rPr>
              <a:t> approach is </a:t>
            </a:r>
            <a:r>
              <a:rPr lang="nl-NL" sz="1800" err="1">
                <a:effectLst/>
                <a:latin typeface="TimesNewRomanPSMT"/>
              </a:rPr>
              <a:t>to</a:t>
            </a:r>
            <a:r>
              <a:rPr lang="nl-NL" sz="1800">
                <a:effectLst/>
                <a:latin typeface="TimesNewRomanPSMT"/>
              </a:rPr>
              <a:t> augment </a:t>
            </a:r>
            <a:r>
              <a:rPr lang="nl-NL" sz="1800" err="1">
                <a:effectLst/>
                <a:latin typeface="TimesNewRomanPSMT"/>
              </a:rPr>
              <a:t>the</a:t>
            </a:r>
            <a:r>
              <a:rPr lang="nl-NL" sz="1800">
                <a:effectLst/>
                <a:latin typeface="TimesNewRomanPSMT"/>
              </a:rPr>
              <a:t> BN </a:t>
            </a:r>
            <a:r>
              <a:rPr lang="nl-NL" sz="1800" err="1">
                <a:effectLst/>
                <a:latin typeface="TimesNewRomanPSMT"/>
              </a:rPr>
              <a:t>when</a:t>
            </a:r>
            <a:r>
              <a:rPr lang="nl-NL" sz="1800">
                <a:effectLst/>
                <a:latin typeface="TimesNewRomanPSMT"/>
              </a:rPr>
              <a:t> </a:t>
            </a:r>
            <a:r>
              <a:rPr lang="nl-NL" sz="1800" err="1">
                <a:effectLst/>
                <a:latin typeface="TimesNewRomanPSMT"/>
              </a:rPr>
              <a:t>doing</a:t>
            </a:r>
            <a:r>
              <a:rPr lang="nl-NL" sz="1800">
                <a:effectLst/>
                <a:latin typeface="TimesNewRomanPSMT"/>
              </a:rPr>
              <a:t> a test </a:t>
            </a:r>
            <a:r>
              <a:rPr lang="nl-NL" sz="1800" err="1">
                <a:effectLst/>
                <a:latin typeface="TimesNewRomanPSMT"/>
              </a:rPr>
              <a:t>comprising</a:t>
            </a:r>
            <a:r>
              <a:rPr lang="nl-NL" sz="1800">
                <a:effectLst/>
                <a:latin typeface="TimesNewRomanPSMT"/>
              </a:rPr>
              <a:t> </a:t>
            </a:r>
            <a:r>
              <a:rPr lang="nl-NL" sz="1800" err="1">
                <a:effectLst/>
                <a:latin typeface="TimesNewRomanPSMT"/>
              </a:rPr>
              <a:t>an</a:t>
            </a:r>
            <a:r>
              <a:rPr lang="nl-NL" sz="1800">
                <a:effectLst/>
                <a:latin typeface="TimesNewRomanPSMT"/>
              </a:rPr>
              <a:t> </a:t>
            </a:r>
            <a:r>
              <a:rPr lang="nl-NL" sz="1800" err="1">
                <a:effectLst/>
                <a:latin typeface="TimesNewRomanPSMT"/>
              </a:rPr>
              <a:t>intervention</a:t>
            </a:r>
            <a:r>
              <a:rPr lang="nl-NL" sz="1800">
                <a:effectLst/>
                <a:latin typeface="TimesNewRomanPSMT"/>
              </a:rPr>
              <a:t>. </a:t>
            </a:r>
            <a:r>
              <a:rPr lang="nl-NL" sz="1800" err="1">
                <a:effectLst/>
                <a:latin typeface="TimesNewRomanPSMT"/>
              </a:rPr>
              <a:t>This</a:t>
            </a:r>
            <a:r>
              <a:rPr lang="nl-NL" sz="1800">
                <a:effectLst/>
                <a:latin typeface="TimesNewRomanPSMT"/>
              </a:rPr>
              <a:t> </a:t>
            </a:r>
            <a:r>
              <a:rPr lang="nl-NL" sz="1800" err="1">
                <a:effectLst/>
                <a:latin typeface="TimesNewRomanPSMT"/>
              </a:rPr>
              <a:t>augmentation</a:t>
            </a:r>
            <a:r>
              <a:rPr lang="nl-NL" sz="1800">
                <a:effectLst/>
                <a:latin typeface="TimesNewRomanPSMT"/>
              </a:rPr>
              <a:t> procedure has </a:t>
            </a:r>
            <a:r>
              <a:rPr lang="nl-NL" sz="1800" err="1">
                <a:effectLst/>
                <a:latin typeface="TimesNewRomanPSMT"/>
              </a:rPr>
              <a:t>two</a:t>
            </a:r>
            <a:r>
              <a:rPr lang="nl-NL" sz="1800">
                <a:effectLst/>
                <a:latin typeface="TimesNewRomanPSMT"/>
              </a:rPr>
              <a:t> steps. </a:t>
            </a:r>
            <a:r>
              <a:rPr lang="nl-NL" sz="1800" err="1">
                <a:effectLst/>
                <a:highlight>
                  <a:srgbClr val="FFFF00"/>
                </a:highlight>
                <a:latin typeface="TimesNewRomanPSMT"/>
              </a:rPr>
              <a:t>Firstly</a:t>
            </a:r>
            <a:r>
              <a:rPr lang="nl-NL" sz="1800">
                <a:effectLst/>
                <a:highlight>
                  <a:srgbClr val="FFFF00"/>
                </a:highlight>
                <a:latin typeface="TimesNewRomanPSMT"/>
              </a:rPr>
              <a:t>, we </a:t>
            </a:r>
            <a:r>
              <a:rPr lang="nl-NL" sz="1800" err="1">
                <a:effectLst/>
                <a:highlight>
                  <a:srgbClr val="FFFF00"/>
                </a:highlight>
                <a:latin typeface="TimesNewRomanPSMT"/>
              </a:rPr>
              <a:t>duplicate</a:t>
            </a:r>
            <a:r>
              <a:rPr lang="nl-NL" sz="1800">
                <a:effectLst/>
                <a:highlight>
                  <a:srgbClr val="FFFF00"/>
                </a:highlight>
                <a:latin typeface="TimesNewRomanPSMT"/>
              </a:rPr>
              <a:t> </a:t>
            </a:r>
            <a:r>
              <a:rPr lang="nl-NL" sz="1800" err="1">
                <a:effectLst/>
                <a:highlight>
                  <a:srgbClr val="FFFF00"/>
                </a:highlight>
                <a:latin typeface="TimesNewRomanPSMT"/>
              </a:rPr>
              <a:t>all</a:t>
            </a:r>
            <a:r>
              <a:rPr lang="nl-NL" sz="1800">
                <a:effectLst/>
                <a:highlight>
                  <a:srgbClr val="FFFF00"/>
                </a:highlight>
                <a:latin typeface="TimesNewRomanPSMT"/>
              </a:rPr>
              <a:t> </a:t>
            </a:r>
            <a:r>
              <a:rPr lang="nl-NL" sz="1800" err="1">
                <a:effectLst/>
                <a:highlight>
                  <a:srgbClr val="FFFF00"/>
                </a:highlight>
                <a:latin typeface="TimesNewRomanPSMT"/>
              </a:rPr>
              <a:t>the</a:t>
            </a:r>
            <a:r>
              <a:rPr lang="nl-NL" sz="1800">
                <a:effectLst/>
                <a:highlight>
                  <a:srgbClr val="FFFF00"/>
                </a:highlight>
                <a:latin typeface="TimesNewRomanPSMT"/>
              </a:rPr>
              <a:t> </a:t>
            </a:r>
            <a:r>
              <a:rPr lang="nl-NL" sz="1800" err="1">
                <a:effectLst/>
                <a:highlight>
                  <a:srgbClr val="FFFF00"/>
                </a:highlight>
                <a:latin typeface="TimesNewRomanPSMT"/>
              </a:rPr>
              <a:t>nodes</a:t>
            </a:r>
            <a:r>
              <a:rPr lang="nl-NL" sz="1800">
                <a:effectLst/>
                <a:highlight>
                  <a:srgbClr val="FFFF00"/>
                </a:highlight>
                <a:latin typeface="TimesNewRomanPSMT"/>
              </a:rPr>
              <a:t> in </a:t>
            </a:r>
            <a:r>
              <a:rPr lang="nl-NL" sz="1800" err="1">
                <a:effectLst/>
                <a:highlight>
                  <a:srgbClr val="FFFF00"/>
                </a:highlight>
                <a:latin typeface="TimesNewRomanPSMT"/>
              </a:rPr>
              <a:t>the</a:t>
            </a:r>
            <a:r>
              <a:rPr lang="nl-NL" sz="1800">
                <a:effectLst/>
                <a:highlight>
                  <a:srgbClr val="FFFF00"/>
                </a:highlight>
                <a:latin typeface="TimesNewRomanPSMT"/>
              </a:rPr>
              <a:t> BN </a:t>
            </a:r>
            <a:r>
              <a:rPr lang="nl-NL" sz="1800" err="1">
                <a:effectLst/>
                <a:highlight>
                  <a:srgbClr val="FFFF00"/>
                </a:highlight>
                <a:latin typeface="TimesNewRomanPSMT"/>
              </a:rPr>
              <a:t>except</a:t>
            </a:r>
            <a:r>
              <a:rPr lang="nl-NL" sz="1800">
                <a:effectLst/>
                <a:highlight>
                  <a:srgbClr val="FFFF00"/>
                </a:highlight>
                <a:latin typeface="TimesNewRomanPSMT"/>
              </a:rPr>
              <a:t> </a:t>
            </a:r>
            <a:r>
              <a:rPr lang="nl-NL" sz="1800" err="1">
                <a:effectLst/>
                <a:highlight>
                  <a:srgbClr val="FFFF00"/>
                </a:highlight>
                <a:latin typeface="TimesNewRomanPSMT"/>
              </a:rPr>
              <a:t>for</a:t>
            </a:r>
            <a:r>
              <a:rPr lang="nl-NL" sz="1800">
                <a:effectLst/>
                <a:highlight>
                  <a:srgbClr val="FFFF00"/>
                </a:highlight>
                <a:latin typeface="TimesNewRomanPSMT"/>
              </a:rPr>
              <a:t> </a:t>
            </a:r>
            <a:r>
              <a:rPr lang="nl-NL" sz="1800" err="1">
                <a:effectLst/>
                <a:highlight>
                  <a:srgbClr val="FFFF00"/>
                </a:highlight>
                <a:latin typeface="TimesNewRomanPSMT"/>
              </a:rPr>
              <a:t>the</a:t>
            </a:r>
            <a:r>
              <a:rPr lang="nl-NL" sz="1800">
                <a:effectLst/>
                <a:highlight>
                  <a:srgbClr val="FFFF00"/>
                </a:highlight>
                <a:latin typeface="TimesNewRomanPSMT"/>
              </a:rPr>
              <a:t> </a:t>
            </a:r>
            <a:r>
              <a:rPr lang="nl-NL" sz="1800" i="1">
                <a:effectLst/>
                <a:highlight>
                  <a:srgbClr val="FFFF00"/>
                </a:highlight>
                <a:latin typeface="TimesNewRomanPS"/>
              </a:rPr>
              <a:t>health </a:t>
            </a:r>
            <a:r>
              <a:rPr lang="nl-NL" sz="1800" err="1">
                <a:effectLst/>
                <a:highlight>
                  <a:srgbClr val="FFFF00"/>
                </a:highlight>
                <a:latin typeface="TimesNewRomanPSMT"/>
              </a:rPr>
              <a:t>nodes</a:t>
            </a:r>
            <a:r>
              <a:rPr lang="nl-NL" sz="1800">
                <a:effectLst/>
                <a:highlight>
                  <a:srgbClr val="FFFF00"/>
                </a:highlight>
                <a:latin typeface="TimesNewRomanPSMT"/>
              </a:rPr>
              <a:t> </a:t>
            </a:r>
            <a:r>
              <a:rPr lang="nl-NL" sz="1800" err="1">
                <a:effectLst/>
                <a:highlight>
                  <a:srgbClr val="FFFF00"/>
                </a:highlight>
                <a:latin typeface="TimesNewRomanPSMT"/>
              </a:rPr>
              <a:t>and</a:t>
            </a:r>
            <a:r>
              <a:rPr lang="nl-NL" sz="1800">
                <a:effectLst/>
                <a:highlight>
                  <a:srgbClr val="FFFF00"/>
                </a:highlight>
                <a:latin typeface="TimesNewRomanPSMT"/>
              </a:rPr>
              <a:t> </a:t>
            </a:r>
            <a:r>
              <a:rPr lang="nl-NL" sz="1800" err="1">
                <a:effectLst/>
                <a:highlight>
                  <a:srgbClr val="FFFF00"/>
                </a:highlight>
                <a:latin typeface="TimesNewRomanPSMT"/>
              </a:rPr>
              <a:t>the</a:t>
            </a:r>
            <a:r>
              <a:rPr lang="nl-NL" sz="1800">
                <a:effectLst/>
                <a:highlight>
                  <a:srgbClr val="FFFF00"/>
                </a:highlight>
                <a:latin typeface="TimesNewRomanPSMT"/>
              </a:rPr>
              <a:t> </a:t>
            </a:r>
            <a:r>
              <a:rPr lang="nl-NL" sz="1800" i="1">
                <a:effectLst/>
                <a:highlight>
                  <a:srgbClr val="FFFF00"/>
                </a:highlight>
                <a:latin typeface="TimesNewRomanPS"/>
              </a:rPr>
              <a:t>input </a:t>
            </a:r>
            <a:r>
              <a:rPr lang="nl-NL" sz="1800" err="1">
                <a:effectLst/>
                <a:highlight>
                  <a:srgbClr val="FFFF00"/>
                </a:highlight>
                <a:latin typeface="TimesNewRomanPSMT"/>
              </a:rPr>
              <a:t>nodes</a:t>
            </a:r>
            <a:r>
              <a:rPr lang="nl-NL" sz="1800">
                <a:effectLst/>
                <a:highlight>
                  <a:srgbClr val="FFFF00"/>
                </a:highlight>
                <a:latin typeface="TimesNewRomanPSMT"/>
              </a:rPr>
              <a:t> </a:t>
            </a:r>
            <a:r>
              <a:rPr lang="nl-NL" sz="1800" err="1">
                <a:effectLst/>
                <a:highlight>
                  <a:srgbClr val="FFFF00"/>
                </a:highlight>
                <a:latin typeface="TimesNewRomanPSMT"/>
              </a:rPr>
              <a:t>which</a:t>
            </a:r>
            <a:r>
              <a:rPr lang="nl-NL" sz="1800">
                <a:effectLst/>
                <a:highlight>
                  <a:srgbClr val="FFFF00"/>
                </a:highlight>
                <a:latin typeface="TimesNewRomanPSMT"/>
              </a:rPr>
              <a:t> are </a:t>
            </a:r>
            <a:r>
              <a:rPr lang="nl-NL" sz="1800" err="1">
                <a:effectLst/>
                <a:highlight>
                  <a:srgbClr val="FFFF00"/>
                </a:highlight>
                <a:latin typeface="TimesNewRomanPSMT"/>
              </a:rPr>
              <a:t>not</a:t>
            </a:r>
            <a:r>
              <a:rPr lang="nl-NL" sz="1800">
                <a:effectLst/>
                <a:highlight>
                  <a:srgbClr val="FFFF00"/>
                </a:highlight>
                <a:latin typeface="TimesNewRomanPSMT"/>
              </a:rPr>
              <a:t> set </a:t>
            </a:r>
            <a:r>
              <a:rPr lang="nl-NL" sz="1800" err="1">
                <a:effectLst/>
                <a:highlight>
                  <a:srgbClr val="FFFF00"/>
                </a:highlight>
                <a:latin typeface="TimesNewRomanPSMT"/>
              </a:rPr>
              <a:t>to</a:t>
            </a:r>
            <a:r>
              <a:rPr lang="nl-NL" sz="1800">
                <a:effectLst/>
                <a:highlight>
                  <a:srgbClr val="FFFF00"/>
                </a:highlight>
                <a:latin typeface="TimesNewRomanPSMT"/>
              </a:rPr>
              <a:t> a different </a:t>
            </a:r>
            <a:r>
              <a:rPr lang="nl-NL" sz="1800" err="1">
                <a:effectLst/>
                <a:highlight>
                  <a:srgbClr val="FFFF00"/>
                </a:highlight>
                <a:latin typeface="TimesNewRomanPSMT"/>
              </a:rPr>
              <a:t>value</a:t>
            </a:r>
            <a:r>
              <a:rPr lang="nl-NL" sz="1800">
                <a:effectLst/>
                <a:highlight>
                  <a:srgbClr val="FFFF00"/>
                </a:highlight>
                <a:latin typeface="TimesNewRomanPSMT"/>
              </a:rPr>
              <a:t> </a:t>
            </a:r>
            <a:r>
              <a:rPr lang="nl-NL" sz="1800">
                <a:effectLst/>
                <a:latin typeface="TimesNewRomanPSMT"/>
              </a:rPr>
              <a:t>(</a:t>
            </a:r>
            <a:r>
              <a:rPr lang="nl-NL" sz="1800" err="1">
                <a:effectLst/>
                <a:latin typeface="TimesNewRomanPSMT"/>
              </a:rPr>
              <a:t>with</a:t>
            </a:r>
            <a:r>
              <a:rPr lang="nl-NL" sz="1800">
                <a:effectLst/>
                <a:latin typeface="TimesNewRomanPSMT"/>
              </a:rPr>
              <a:t> </a:t>
            </a:r>
            <a:r>
              <a:rPr lang="nl-NL" sz="1800" i="1">
                <a:effectLst/>
                <a:latin typeface="TimesNewRomanPS"/>
              </a:rPr>
              <a:t>input </a:t>
            </a:r>
            <a:r>
              <a:rPr lang="nl-NL" sz="1800" err="1">
                <a:effectLst/>
                <a:latin typeface="TimesNewRomanPSMT"/>
              </a:rPr>
              <a:t>nodes</a:t>
            </a:r>
            <a:r>
              <a:rPr lang="nl-NL" sz="1800">
                <a:effectLst/>
                <a:latin typeface="TimesNewRomanPSMT"/>
              </a:rPr>
              <a:t> </a:t>
            </a:r>
            <a:r>
              <a:rPr lang="nl-NL" sz="1800" err="1">
                <a:effectLst/>
                <a:latin typeface="TimesNewRomanPSMT"/>
              </a:rPr>
              <a:t>referring</a:t>
            </a:r>
            <a:r>
              <a:rPr lang="nl-NL" sz="1800">
                <a:effectLst/>
                <a:latin typeface="TimesNewRomanPSMT"/>
              </a:rPr>
              <a:t> </a:t>
            </a:r>
            <a:r>
              <a:rPr lang="nl-NL" sz="1800" err="1">
                <a:effectLst/>
                <a:latin typeface="TimesNewRomanPSMT"/>
              </a:rPr>
              <a:t>to</a:t>
            </a:r>
            <a:r>
              <a:rPr lang="nl-NL" sz="1800">
                <a:effectLst/>
                <a:latin typeface="TimesNewRomanPSMT"/>
              </a:rPr>
              <a:t> BN </a:t>
            </a:r>
            <a:r>
              <a:rPr lang="nl-NL" sz="1800" err="1">
                <a:effectLst/>
                <a:latin typeface="TimesNewRomanPSMT"/>
              </a:rPr>
              <a:t>nodes</a:t>
            </a:r>
            <a:r>
              <a:rPr lang="nl-NL" sz="1800">
                <a:effectLst/>
                <a:latin typeface="TimesNewRomanPSMT"/>
              </a:rPr>
              <a:t> </a:t>
            </a:r>
            <a:r>
              <a:rPr lang="nl-NL" sz="1800" err="1">
                <a:effectLst/>
                <a:latin typeface="TimesNewRomanPSMT"/>
              </a:rPr>
              <a:t>that</a:t>
            </a:r>
            <a:r>
              <a:rPr lang="nl-NL" sz="1800">
                <a:effectLst/>
                <a:latin typeface="TimesNewRomanPSMT"/>
              </a:rPr>
              <a:t> have no </a:t>
            </a:r>
            <a:r>
              <a:rPr lang="nl-NL" sz="1800" err="1">
                <a:effectLst/>
                <a:latin typeface="TimesNewRomanPSMT"/>
              </a:rPr>
              <a:t>parents</a:t>
            </a:r>
            <a:r>
              <a:rPr lang="nl-NL" sz="1800">
                <a:effectLst/>
                <a:latin typeface="TimesNewRomanPSMT"/>
              </a:rPr>
              <a:t> </a:t>
            </a:r>
            <a:r>
              <a:rPr lang="nl-NL" sz="1800" err="1">
                <a:effectLst/>
                <a:latin typeface="TimesNewRomanPSMT"/>
              </a:rPr>
              <a:t>and</a:t>
            </a:r>
            <a:r>
              <a:rPr lang="nl-NL" sz="1800">
                <a:effectLst/>
                <a:latin typeface="TimesNewRomanPSMT"/>
              </a:rPr>
              <a:t> are </a:t>
            </a:r>
            <a:r>
              <a:rPr lang="nl-NL" sz="1800" err="1">
                <a:effectLst/>
                <a:latin typeface="TimesNewRomanPSMT"/>
              </a:rPr>
              <a:t>not</a:t>
            </a:r>
            <a:r>
              <a:rPr lang="nl-NL" sz="1800">
                <a:effectLst/>
                <a:latin typeface="TimesNewRomanPSMT"/>
              </a:rPr>
              <a:t> of type </a:t>
            </a:r>
            <a:r>
              <a:rPr lang="nl-NL" sz="1800" i="1">
                <a:effectLst/>
                <a:latin typeface="TimesNewRomanPS"/>
              </a:rPr>
              <a:t>health</a:t>
            </a:r>
            <a:r>
              <a:rPr lang="nl-NL" sz="1800">
                <a:effectLst/>
                <a:latin typeface="TimesNewRomanPSMT"/>
              </a:rPr>
              <a:t>). </a:t>
            </a:r>
            <a:r>
              <a:rPr lang="nl-NL" sz="1800" err="1">
                <a:effectLst/>
                <a:highlight>
                  <a:srgbClr val="FFFF00"/>
                </a:highlight>
                <a:latin typeface="TimesNewRomanPSMT"/>
              </a:rPr>
              <a:t>Secondly</a:t>
            </a:r>
            <a:r>
              <a:rPr lang="nl-NL" sz="1800">
                <a:effectLst/>
                <a:highlight>
                  <a:srgbClr val="FFFF00"/>
                </a:highlight>
                <a:latin typeface="TimesNewRomanPSMT"/>
              </a:rPr>
              <a:t>, we </a:t>
            </a:r>
            <a:r>
              <a:rPr lang="nl-NL" sz="1800" err="1">
                <a:effectLst/>
                <a:highlight>
                  <a:srgbClr val="FFFF00"/>
                </a:highlight>
                <a:latin typeface="TimesNewRomanPSMT"/>
              </a:rPr>
              <a:t>connect</a:t>
            </a:r>
            <a:r>
              <a:rPr lang="nl-NL" sz="1800">
                <a:effectLst/>
                <a:highlight>
                  <a:srgbClr val="FFFF00"/>
                </a:highlight>
                <a:latin typeface="TimesNewRomanPSMT"/>
              </a:rPr>
              <a:t> </a:t>
            </a:r>
            <a:r>
              <a:rPr lang="nl-NL" sz="1800" err="1">
                <a:effectLst/>
                <a:highlight>
                  <a:srgbClr val="FFFF00"/>
                </a:highlight>
                <a:latin typeface="TimesNewRomanPSMT"/>
              </a:rPr>
              <a:t>the</a:t>
            </a:r>
            <a:r>
              <a:rPr lang="nl-NL" sz="1800">
                <a:effectLst/>
                <a:highlight>
                  <a:srgbClr val="FFFF00"/>
                </a:highlight>
                <a:latin typeface="TimesNewRomanPSMT"/>
              </a:rPr>
              <a:t> </a:t>
            </a:r>
            <a:r>
              <a:rPr lang="nl-NL" sz="1800" err="1">
                <a:effectLst/>
                <a:highlight>
                  <a:srgbClr val="FFFF00"/>
                </a:highlight>
                <a:latin typeface="TimesNewRomanPSMT"/>
              </a:rPr>
              <a:t>duplicated</a:t>
            </a:r>
            <a:r>
              <a:rPr lang="nl-NL" sz="1800">
                <a:effectLst/>
                <a:highlight>
                  <a:srgbClr val="FFFF00"/>
                </a:highlight>
                <a:latin typeface="TimesNewRomanPSMT"/>
              </a:rPr>
              <a:t> </a:t>
            </a:r>
            <a:r>
              <a:rPr lang="nl-NL" sz="1800" err="1">
                <a:effectLst/>
                <a:highlight>
                  <a:srgbClr val="FFFF00"/>
                </a:highlight>
                <a:latin typeface="TimesNewRomanPSMT"/>
              </a:rPr>
              <a:t>nodes</a:t>
            </a:r>
            <a:r>
              <a:rPr lang="nl-NL" sz="1800">
                <a:effectLst/>
                <a:highlight>
                  <a:srgbClr val="FFFF00"/>
                </a:highlight>
                <a:latin typeface="TimesNewRomanPSMT"/>
              </a:rPr>
              <a:t> as </a:t>
            </a:r>
            <a:r>
              <a:rPr lang="nl-NL" sz="1800" err="1">
                <a:effectLst/>
                <a:highlight>
                  <a:srgbClr val="FFFF00"/>
                </a:highlight>
                <a:latin typeface="TimesNewRomanPSMT"/>
              </a:rPr>
              <a:t>children</a:t>
            </a:r>
            <a:r>
              <a:rPr lang="nl-NL" sz="1800">
                <a:effectLst/>
                <a:highlight>
                  <a:srgbClr val="FFFF00"/>
                </a:highlight>
                <a:latin typeface="TimesNewRomanPSMT"/>
              </a:rPr>
              <a:t> of </a:t>
            </a:r>
            <a:r>
              <a:rPr lang="nl-NL" sz="1800" err="1">
                <a:effectLst/>
                <a:highlight>
                  <a:srgbClr val="FFFF00"/>
                </a:highlight>
                <a:latin typeface="TimesNewRomanPSMT"/>
              </a:rPr>
              <a:t>the</a:t>
            </a:r>
            <a:r>
              <a:rPr lang="nl-NL" sz="1800">
                <a:effectLst/>
                <a:highlight>
                  <a:srgbClr val="FFFF00"/>
                </a:highlight>
                <a:latin typeface="TimesNewRomanPSMT"/>
              </a:rPr>
              <a:t> </a:t>
            </a:r>
            <a:r>
              <a:rPr lang="nl-NL" sz="1800" err="1">
                <a:effectLst/>
                <a:highlight>
                  <a:srgbClr val="FFFF00"/>
                </a:highlight>
                <a:latin typeface="TimesNewRomanPSMT"/>
              </a:rPr>
              <a:t>original</a:t>
            </a:r>
            <a:r>
              <a:rPr lang="nl-NL" sz="1800">
                <a:effectLst/>
                <a:highlight>
                  <a:srgbClr val="FFFF00"/>
                </a:highlight>
                <a:latin typeface="TimesNewRomanPSMT"/>
              </a:rPr>
              <a:t> </a:t>
            </a:r>
            <a:r>
              <a:rPr lang="nl-NL" sz="1800" i="1">
                <a:effectLst/>
                <a:highlight>
                  <a:srgbClr val="FFFF00"/>
                </a:highlight>
                <a:latin typeface="TimesNewRomanPS"/>
              </a:rPr>
              <a:t>health </a:t>
            </a:r>
            <a:r>
              <a:rPr lang="nl-NL" sz="1800" err="1">
                <a:effectLst/>
                <a:highlight>
                  <a:srgbClr val="FFFF00"/>
                </a:highlight>
                <a:latin typeface="TimesNewRomanPSMT"/>
              </a:rPr>
              <a:t>nodes</a:t>
            </a:r>
            <a:r>
              <a:rPr lang="nl-NL" sz="1800">
                <a:effectLst/>
                <a:latin typeface="TimesNewRomanPSMT"/>
              </a:rPr>
              <a:t>. </a:t>
            </a:r>
            <a:r>
              <a:rPr lang="nl-NL" sz="1800" err="1">
                <a:effectLst/>
                <a:latin typeface="TimesNewRomanPSMT"/>
              </a:rPr>
              <a:t>This</a:t>
            </a:r>
            <a:r>
              <a:rPr lang="nl-NL" sz="1800">
                <a:effectLst/>
                <a:latin typeface="TimesNewRomanPSMT"/>
              </a:rPr>
              <a:t> approach – </a:t>
            </a:r>
            <a:r>
              <a:rPr lang="nl-NL" sz="1800" err="1">
                <a:effectLst/>
                <a:latin typeface="TimesNewRomanPSMT"/>
              </a:rPr>
              <a:t>and</a:t>
            </a:r>
            <a:r>
              <a:rPr lang="nl-NL" sz="1800">
                <a:effectLst/>
                <a:latin typeface="TimesNewRomanPSMT"/>
              </a:rPr>
              <a:t> </a:t>
            </a:r>
            <a:r>
              <a:rPr lang="nl-NL" sz="1800" err="1">
                <a:effectLst/>
                <a:latin typeface="TimesNewRomanPSMT"/>
              </a:rPr>
              <a:t>not</a:t>
            </a:r>
            <a:r>
              <a:rPr lang="nl-NL" sz="1800">
                <a:effectLst/>
                <a:latin typeface="TimesNewRomanPSMT"/>
              </a:rPr>
              <a:t>, as is </a:t>
            </a:r>
            <a:r>
              <a:rPr lang="nl-NL" sz="1800" err="1">
                <a:effectLst/>
                <a:latin typeface="TimesNewRomanPSMT"/>
              </a:rPr>
              <a:t>sometimes</a:t>
            </a:r>
            <a:r>
              <a:rPr lang="nl-NL" sz="1800">
                <a:effectLst/>
                <a:latin typeface="TimesNewRomanPSMT"/>
              </a:rPr>
              <a:t> </a:t>
            </a:r>
            <a:r>
              <a:rPr lang="nl-NL" sz="1800" err="1">
                <a:effectLst/>
                <a:latin typeface="TimesNewRomanPSMT"/>
              </a:rPr>
              <a:t>assumed</a:t>
            </a:r>
            <a:r>
              <a:rPr lang="nl-NL" sz="1800">
                <a:effectLst/>
                <a:latin typeface="TimesNewRomanPSMT"/>
              </a:rPr>
              <a:t>, </a:t>
            </a:r>
            <a:r>
              <a:rPr lang="nl-NL" sz="1800" err="1">
                <a:effectLst/>
                <a:latin typeface="TimesNewRomanPSMT"/>
              </a:rPr>
              <a:t>just</a:t>
            </a:r>
            <a:r>
              <a:rPr lang="nl-NL" sz="1800">
                <a:effectLst/>
                <a:latin typeface="TimesNewRomanPSMT"/>
              </a:rPr>
              <a:t> updating </a:t>
            </a:r>
            <a:r>
              <a:rPr lang="nl-NL" sz="1800" err="1">
                <a:effectLst/>
                <a:latin typeface="TimesNewRomanPSMT"/>
              </a:rPr>
              <a:t>the</a:t>
            </a:r>
            <a:r>
              <a:rPr lang="nl-NL" sz="1800">
                <a:effectLst/>
                <a:latin typeface="TimesNewRomanPSMT"/>
              </a:rPr>
              <a:t> priors </a:t>
            </a:r>
            <a:r>
              <a:rPr lang="nl-NL" sz="1800" err="1">
                <a:effectLst/>
                <a:latin typeface="TimesNewRomanPSMT"/>
              </a:rPr>
              <a:t>using</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result</a:t>
            </a:r>
            <a:r>
              <a:rPr lang="nl-NL" sz="1800">
                <a:effectLst/>
                <a:latin typeface="TimesNewRomanPSMT"/>
              </a:rPr>
              <a:t> of </a:t>
            </a:r>
            <a:r>
              <a:rPr lang="nl-NL" sz="1800" err="1">
                <a:effectLst/>
                <a:latin typeface="TimesNewRomanPSMT"/>
              </a:rPr>
              <a:t>the</a:t>
            </a:r>
            <a:r>
              <a:rPr lang="nl-NL" sz="1800">
                <a:effectLst/>
                <a:latin typeface="TimesNewRomanPSMT"/>
              </a:rPr>
              <a:t> </a:t>
            </a:r>
            <a:r>
              <a:rPr lang="nl-NL" sz="1800" err="1">
                <a:effectLst/>
                <a:latin typeface="TimesNewRomanPSMT"/>
              </a:rPr>
              <a:t>inference</a:t>
            </a:r>
            <a:r>
              <a:rPr lang="nl-NL" sz="1800">
                <a:effectLst/>
                <a:latin typeface="TimesNewRomanPSMT"/>
              </a:rPr>
              <a:t> – </a:t>
            </a:r>
            <a:r>
              <a:rPr lang="nl-NL" sz="1800" err="1">
                <a:effectLst/>
                <a:latin typeface="TimesNewRomanPSMT"/>
              </a:rPr>
              <a:t>delivers</a:t>
            </a:r>
            <a:r>
              <a:rPr lang="nl-NL" sz="1800">
                <a:effectLst/>
                <a:latin typeface="TimesNewRomanPSMT"/>
              </a:rPr>
              <a:t> </a:t>
            </a:r>
            <a:r>
              <a:rPr lang="nl-NL" sz="1800" err="1">
                <a:effectLst/>
                <a:latin typeface="TimesNewRomanPSMT"/>
              </a:rPr>
              <a:t>the</a:t>
            </a:r>
            <a:r>
              <a:rPr lang="nl-NL" sz="1800">
                <a:effectLst/>
                <a:latin typeface="TimesNewRomanPSMT"/>
              </a:rPr>
              <a:t> correct </a:t>
            </a:r>
            <a:r>
              <a:rPr lang="nl-NL" sz="1800" err="1">
                <a:effectLst/>
                <a:latin typeface="TimesNewRomanPSMT"/>
              </a:rPr>
              <a:t>inference</a:t>
            </a:r>
            <a:r>
              <a:rPr lang="nl-NL" sz="1800">
                <a:effectLst/>
                <a:latin typeface="TimesNewRomanPSMT"/>
              </a:rPr>
              <a:t> model, as </a:t>
            </a:r>
            <a:r>
              <a:rPr lang="nl-NL" sz="1800" err="1">
                <a:effectLst/>
                <a:latin typeface="TimesNewRomanPSMT"/>
              </a:rPr>
              <a:t>Balke</a:t>
            </a:r>
            <a:r>
              <a:rPr lang="nl-NL" sz="1800">
                <a:effectLst/>
                <a:latin typeface="TimesNewRomanPSMT"/>
              </a:rPr>
              <a:t> &amp; Pearl </a:t>
            </a:r>
            <a:r>
              <a:rPr lang="nl-NL" sz="1800" err="1">
                <a:effectLst/>
                <a:latin typeface="TimesNewRomanPSMT"/>
              </a:rPr>
              <a:t>showed</a:t>
            </a:r>
            <a:r>
              <a:rPr lang="nl-NL" sz="1800">
                <a:effectLst/>
                <a:latin typeface="TimesNewRomanPSMT"/>
              </a:rPr>
              <a:t> (1994). </a:t>
            </a:r>
            <a:r>
              <a:rPr lang="nl-NL" sz="1800" err="1">
                <a:effectLst/>
                <a:latin typeface="TimesNewRomanPSMT"/>
              </a:rPr>
              <a:t>Notice</a:t>
            </a:r>
            <a:r>
              <a:rPr lang="nl-NL" sz="1800">
                <a:effectLst/>
                <a:latin typeface="TimesNewRomanPSMT"/>
              </a:rPr>
              <a:t> </a:t>
            </a:r>
            <a:r>
              <a:rPr lang="nl-NL" sz="1800" err="1">
                <a:effectLst/>
                <a:latin typeface="TimesNewRomanPSMT"/>
              </a:rPr>
              <a:t>that</a:t>
            </a:r>
            <a:r>
              <a:rPr lang="nl-NL" sz="1800">
                <a:effectLst/>
                <a:latin typeface="TimesNewRomanPSMT"/>
              </a:rPr>
              <a:t> </a:t>
            </a:r>
            <a:r>
              <a:rPr lang="nl-NL" sz="1800" err="1">
                <a:effectLst/>
                <a:latin typeface="TimesNewRomanPSMT"/>
              </a:rPr>
              <a:t>with</a:t>
            </a:r>
            <a:r>
              <a:rPr lang="nl-NL" sz="1800">
                <a:effectLst/>
                <a:latin typeface="TimesNewRomanPSMT"/>
              </a:rPr>
              <a:t> </a:t>
            </a:r>
            <a:r>
              <a:rPr lang="nl-NL" sz="1800" err="1">
                <a:effectLst/>
                <a:latin typeface="TimesNewRomanPSMT"/>
              </a:rPr>
              <a:t>this</a:t>
            </a:r>
            <a:r>
              <a:rPr lang="nl-NL" sz="1800">
                <a:effectLst/>
                <a:latin typeface="TimesNewRomanPSMT"/>
              </a:rPr>
              <a:t> </a:t>
            </a:r>
            <a:r>
              <a:rPr lang="nl-NL" sz="1800" err="1">
                <a:effectLst/>
                <a:latin typeface="TimesNewRomanPSMT"/>
              </a:rPr>
              <a:t>augmentation</a:t>
            </a:r>
            <a:r>
              <a:rPr lang="nl-NL" sz="1800">
                <a:effectLst/>
                <a:latin typeface="TimesNewRomanPSMT"/>
              </a:rPr>
              <a:t> procedure </a:t>
            </a:r>
            <a:r>
              <a:rPr lang="nl-NL" sz="1800" err="1">
                <a:effectLst/>
                <a:latin typeface="TimesNewRomanPSMT"/>
              </a:rPr>
              <a:t>there</a:t>
            </a:r>
            <a:r>
              <a:rPr lang="nl-NL" sz="1800">
                <a:effectLst/>
                <a:latin typeface="TimesNewRomanPSMT"/>
              </a:rPr>
              <a:t> is no </a:t>
            </a:r>
            <a:r>
              <a:rPr lang="nl-NL" sz="1800" err="1">
                <a:effectLst/>
                <a:latin typeface="TimesNewRomanPSMT"/>
              </a:rPr>
              <a:t>need</a:t>
            </a:r>
            <a:r>
              <a:rPr lang="nl-NL" sz="1800">
                <a:effectLst/>
                <a:latin typeface="TimesNewRomanPSMT"/>
              </a:rPr>
              <a:t> </a:t>
            </a:r>
            <a:r>
              <a:rPr lang="nl-NL" sz="1800" err="1">
                <a:effectLst/>
                <a:latin typeface="TimesNewRomanPSMT"/>
              </a:rPr>
              <a:t>to</a:t>
            </a:r>
            <a:r>
              <a:rPr lang="nl-NL" sz="1800">
                <a:effectLst/>
                <a:latin typeface="TimesNewRomanPSMT"/>
              </a:rPr>
              <a:t> </a:t>
            </a:r>
            <a:r>
              <a:rPr lang="nl-NL" sz="1800" err="1">
                <a:effectLst/>
                <a:latin typeface="TimesNewRomanPSMT"/>
              </a:rPr>
              <a:t>specify</a:t>
            </a:r>
            <a:r>
              <a:rPr lang="nl-NL" sz="1800">
                <a:effectLst/>
                <a:latin typeface="TimesNewRomanPSMT"/>
              </a:rPr>
              <a:t> new </a:t>
            </a:r>
            <a:r>
              <a:rPr lang="nl-NL" sz="1800" err="1">
                <a:effectLst/>
                <a:latin typeface="TimesNewRomanPSMT"/>
              </a:rPr>
              <a:t>conditional</a:t>
            </a:r>
            <a:r>
              <a:rPr lang="nl-NL" sz="1800">
                <a:effectLst/>
                <a:latin typeface="TimesNewRomanPSMT"/>
              </a:rPr>
              <a:t> </a:t>
            </a:r>
            <a:r>
              <a:rPr lang="nl-NL" sz="1800" err="1">
                <a:effectLst/>
                <a:latin typeface="TimesNewRomanPSMT"/>
              </a:rPr>
              <a:t>probability</a:t>
            </a:r>
            <a:r>
              <a:rPr lang="nl-NL" sz="1800">
                <a:effectLst/>
                <a:latin typeface="TimesNewRomanPSMT"/>
              </a:rPr>
              <a:t> </a:t>
            </a:r>
            <a:r>
              <a:rPr lang="nl-NL" sz="1800" err="1">
                <a:effectLst/>
                <a:latin typeface="TimesNewRomanPSMT"/>
              </a:rPr>
              <a:t>tables</a:t>
            </a:r>
            <a:r>
              <a:rPr lang="nl-NL" sz="1800">
                <a:effectLst/>
                <a:latin typeface="TimesNewRomanPSMT"/>
              </a:rPr>
              <a:t>, as </a:t>
            </a:r>
            <a:r>
              <a:rPr lang="nl-NL" sz="1800" err="1">
                <a:effectLst/>
                <a:latin typeface="TimesNewRomanPSMT"/>
              </a:rPr>
              <a:t>they</a:t>
            </a:r>
            <a:r>
              <a:rPr lang="nl-NL" sz="1800">
                <a:effectLst/>
                <a:latin typeface="TimesNewRomanPSMT"/>
              </a:rPr>
              <a:t> are </a:t>
            </a:r>
            <a:r>
              <a:rPr lang="nl-NL" sz="1800" err="1">
                <a:effectLst/>
                <a:latin typeface="TimesNewRomanPSMT"/>
              </a:rPr>
              <a:t>the</a:t>
            </a:r>
            <a:r>
              <a:rPr lang="nl-NL" sz="1800">
                <a:effectLst/>
                <a:latin typeface="TimesNewRomanPSMT"/>
              </a:rPr>
              <a:t> </a:t>
            </a:r>
            <a:r>
              <a:rPr lang="nl-NL" sz="1800" err="1">
                <a:effectLst/>
                <a:latin typeface="TimesNewRomanPSMT"/>
              </a:rPr>
              <a:t>same</a:t>
            </a:r>
            <a:r>
              <a:rPr lang="nl-NL" sz="1800">
                <a:effectLst/>
                <a:latin typeface="TimesNewRomanPSMT"/>
              </a:rPr>
              <a:t> as in </a:t>
            </a:r>
            <a:r>
              <a:rPr lang="nl-NL" sz="1800" err="1">
                <a:effectLst/>
                <a:latin typeface="TimesNewRomanPSMT"/>
              </a:rPr>
              <a:t>the</a:t>
            </a:r>
            <a:r>
              <a:rPr lang="nl-NL" sz="1800">
                <a:effectLst/>
                <a:latin typeface="TimesNewRomanPSMT"/>
              </a:rPr>
              <a:t> </a:t>
            </a:r>
            <a:r>
              <a:rPr lang="nl-NL" sz="1800" err="1">
                <a:effectLst/>
                <a:latin typeface="TimesNewRomanPSMT"/>
              </a:rPr>
              <a:t>original</a:t>
            </a:r>
            <a:r>
              <a:rPr lang="nl-NL" sz="1800">
                <a:effectLst/>
                <a:latin typeface="TimesNewRomanPSMT"/>
              </a:rPr>
              <a:t>, </a:t>
            </a:r>
            <a:r>
              <a:rPr lang="nl-NL" sz="1800" err="1">
                <a:effectLst/>
                <a:latin typeface="TimesNewRomanPSMT"/>
              </a:rPr>
              <a:t>not</a:t>
            </a:r>
            <a:r>
              <a:rPr lang="nl-NL" sz="1800">
                <a:effectLst/>
                <a:latin typeface="TimesNewRomanPSMT"/>
              </a:rPr>
              <a:t> </a:t>
            </a:r>
            <a:r>
              <a:rPr lang="nl-NL" sz="1800" err="1">
                <a:effectLst/>
                <a:latin typeface="TimesNewRomanPSMT"/>
              </a:rPr>
              <a:t>augmented</a:t>
            </a:r>
            <a:r>
              <a:rPr lang="nl-NL" sz="1800">
                <a:effectLst/>
                <a:latin typeface="TimesNewRomanPSMT"/>
              </a:rPr>
              <a:t> BN. </a:t>
            </a:r>
            <a:endParaRPr lang="nl-NL"/>
          </a:p>
          <a:p>
            <a:r>
              <a:rPr lang="nl-NL" sz="1800" err="1">
                <a:effectLst/>
                <a:latin typeface="TimesNewRomanPSMT"/>
              </a:rPr>
              <a:t>Figure</a:t>
            </a:r>
            <a:r>
              <a:rPr lang="nl-NL" sz="1800">
                <a:effectLst/>
                <a:latin typeface="TimesNewRomanPSMT"/>
              </a:rPr>
              <a:t> 5 shows </a:t>
            </a:r>
            <a:r>
              <a:rPr lang="nl-NL" sz="1800" err="1">
                <a:effectLst/>
                <a:latin typeface="TimesNewRomanPSMT"/>
              </a:rPr>
              <a:t>an</a:t>
            </a:r>
            <a:r>
              <a:rPr lang="nl-NL" sz="1800">
                <a:effectLst/>
                <a:latin typeface="TimesNewRomanPSMT"/>
              </a:rPr>
              <a:t> </a:t>
            </a:r>
            <a:r>
              <a:rPr lang="nl-NL" sz="1800" err="1">
                <a:effectLst/>
                <a:latin typeface="TimesNewRomanPSMT"/>
              </a:rPr>
              <a:t>example</a:t>
            </a:r>
            <a:r>
              <a:rPr lang="nl-NL" sz="1800">
                <a:effectLst/>
                <a:latin typeface="TimesNewRomanPSMT"/>
              </a:rPr>
              <a:t> of </a:t>
            </a:r>
            <a:r>
              <a:rPr lang="nl-NL" sz="1800" err="1">
                <a:effectLst/>
                <a:latin typeface="TimesNewRomanPSMT"/>
              </a:rPr>
              <a:t>this</a:t>
            </a:r>
            <a:r>
              <a:rPr lang="nl-NL" sz="1800">
                <a:effectLst/>
                <a:latin typeface="TimesNewRomanPSMT"/>
              </a:rPr>
              <a:t> </a:t>
            </a:r>
            <a:r>
              <a:rPr lang="nl-NL" sz="1800" err="1">
                <a:effectLst/>
                <a:latin typeface="TimesNewRomanPSMT"/>
              </a:rPr>
              <a:t>augmentation</a:t>
            </a:r>
            <a:r>
              <a:rPr lang="nl-NL" sz="1800">
                <a:effectLst/>
                <a:latin typeface="TimesNewRomanPSMT"/>
              </a:rPr>
              <a:t> procedure. The </a:t>
            </a:r>
            <a:r>
              <a:rPr lang="nl-NL" sz="1800" err="1">
                <a:effectLst/>
                <a:latin typeface="TimesNewRomanPSMT"/>
              </a:rPr>
              <a:t>starting</a:t>
            </a:r>
            <a:r>
              <a:rPr lang="nl-NL" sz="1800">
                <a:effectLst/>
                <a:latin typeface="TimesNewRomanPSMT"/>
              </a:rPr>
              <a:t> point is </a:t>
            </a:r>
            <a:r>
              <a:rPr lang="nl-NL" sz="1800" err="1">
                <a:effectLst/>
                <a:latin typeface="TimesNewRomanPSMT"/>
              </a:rPr>
              <a:t>the</a:t>
            </a:r>
            <a:r>
              <a:rPr lang="nl-NL" sz="1800">
                <a:effectLst/>
                <a:latin typeface="TimesNewRomanPSMT"/>
              </a:rPr>
              <a:t> diagnosis BN in </a:t>
            </a:r>
            <a:r>
              <a:rPr lang="nl-NL" sz="1800" err="1">
                <a:effectLst/>
                <a:latin typeface="TimesNewRomanPSMT"/>
              </a:rPr>
              <a:t>Figure</a:t>
            </a:r>
            <a:r>
              <a:rPr lang="nl-NL" sz="1800">
                <a:effectLst/>
                <a:latin typeface="TimesNewRomanPSMT"/>
              </a:rPr>
              <a:t> 3. The </a:t>
            </a:r>
            <a:r>
              <a:rPr lang="nl-NL" sz="1800" err="1">
                <a:effectLst/>
                <a:latin typeface="TimesNewRomanPSMT"/>
              </a:rPr>
              <a:t>duplicated</a:t>
            </a:r>
            <a:r>
              <a:rPr lang="nl-NL" sz="1800">
                <a:effectLst/>
                <a:latin typeface="TimesNewRomanPSMT"/>
              </a:rPr>
              <a:t> </a:t>
            </a:r>
            <a:r>
              <a:rPr lang="nl-NL" sz="1800" err="1">
                <a:effectLst/>
                <a:latin typeface="TimesNewRomanPSMT"/>
              </a:rPr>
              <a:t>nodes</a:t>
            </a:r>
            <a:r>
              <a:rPr lang="nl-NL" sz="1800">
                <a:effectLst/>
                <a:latin typeface="TimesNewRomanPSMT"/>
              </a:rPr>
              <a:t> have a </a:t>
            </a:r>
            <a:r>
              <a:rPr lang="nl-NL" sz="1800" i="1">
                <a:effectLst/>
                <a:latin typeface="TimesNewRomanPS"/>
              </a:rPr>
              <a:t>1 </a:t>
            </a:r>
            <a:r>
              <a:rPr lang="nl-NL" sz="1800">
                <a:effectLst/>
                <a:latin typeface="TimesNewRomanPSMT"/>
              </a:rPr>
              <a:t>at </a:t>
            </a:r>
            <a:r>
              <a:rPr lang="nl-NL" sz="1800" err="1">
                <a:effectLst/>
                <a:latin typeface="TimesNewRomanPSMT"/>
              </a:rPr>
              <a:t>the</a:t>
            </a:r>
            <a:r>
              <a:rPr lang="nl-NL" sz="1800">
                <a:effectLst/>
                <a:latin typeface="TimesNewRomanPSMT"/>
              </a:rPr>
              <a:t> end of </a:t>
            </a:r>
            <a:r>
              <a:rPr lang="nl-NL" sz="1800" err="1">
                <a:effectLst/>
                <a:latin typeface="TimesNewRomanPSMT"/>
              </a:rPr>
              <a:t>their</a:t>
            </a:r>
            <a:r>
              <a:rPr lang="nl-NL" sz="1800">
                <a:effectLst/>
                <a:latin typeface="TimesNewRomanPSMT"/>
              </a:rPr>
              <a:t> </a:t>
            </a:r>
            <a:r>
              <a:rPr lang="nl-NL" sz="1800" err="1">
                <a:effectLst/>
                <a:latin typeface="TimesNewRomanPSMT"/>
              </a:rPr>
              <a:t>names</a:t>
            </a:r>
            <a:r>
              <a:rPr lang="nl-NL" sz="1800">
                <a:effectLst/>
                <a:latin typeface="TimesNewRomanPSMT"/>
              </a:rPr>
              <a:t>, e.g., </a:t>
            </a:r>
            <a:r>
              <a:rPr lang="nl-NL" sz="1800" i="1">
                <a:effectLst/>
                <a:latin typeface="TimesNewRomanPS"/>
              </a:rPr>
              <a:t>Command1</a:t>
            </a:r>
            <a:r>
              <a:rPr lang="nl-NL" sz="1800">
                <a:effectLst/>
                <a:latin typeface="TimesNewRomanPSMT"/>
              </a:rPr>
              <a:t>. We </a:t>
            </a:r>
            <a:r>
              <a:rPr lang="nl-NL" sz="1800" err="1">
                <a:effectLst/>
                <a:latin typeface="TimesNewRomanPSMT"/>
              </a:rPr>
              <a:t>now</a:t>
            </a:r>
            <a:r>
              <a:rPr lang="nl-NL" sz="1800">
                <a:effectLst/>
                <a:latin typeface="TimesNewRomanPSMT"/>
              </a:rPr>
              <a:t> </a:t>
            </a:r>
            <a:r>
              <a:rPr lang="nl-NL" sz="1800" err="1">
                <a:effectLst/>
                <a:latin typeface="TimesNewRomanPSMT"/>
              </a:rPr>
              <a:t>observe</a:t>
            </a:r>
            <a:r>
              <a:rPr lang="nl-NL" sz="1800">
                <a:effectLst/>
                <a:latin typeface="TimesNewRomanPSMT"/>
              </a:rPr>
              <a:t> a </a:t>
            </a:r>
            <a:r>
              <a:rPr lang="nl-NL" sz="1800" i="1" err="1">
                <a:effectLst/>
                <a:latin typeface="TimesNewRomanPS"/>
              </a:rPr>
              <a:t>Printed</a:t>
            </a:r>
            <a:r>
              <a:rPr lang="nl-NL" sz="1800" i="1">
                <a:effectLst/>
                <a:latin typeface="TimesNewRomanPS"/>
              </a:rPr>
              <a:t> Sheet1 </a:t>
            </a:r>
            <a:r>
              <a:rPr lang="nl-NL" sz="1800" err="1">
                <a:effectLst/>
                <a:latin typeface="TimesNewRomanPSMT"/>
              </a:rPr>
              <a:t>for</a:t>
            </a:r>
            <a:r>
              <a:rPr lang="nl-NL" sz="1800">
                <a:effectLst/>
                <a:latin typeface="TimesNewRomanPSMT"/>
              </a:rPr>
              <a:t> </a:t>
            </a:r>
            <a:r>
              <a:rPr lang="nl-NL" sz="1800" err="1">
                <a:effectLst/>
                <a:latin typeface="TimesNewRomanPSMT"/>
              </a:rPr>
              <a:t>the</a:t>
            </a:r>
            <a:r>
              <a:rPr lang="nl-NL" sz="1800">
                <a:effectLst/>
                <a:latin typeface="TimesNewRomanPSMT"/>
              </a:rPr>
              <a:t> printer input </a:t>
            </a:r>
            <a:r>
              <a:rPr lang="nl-NL" sz="1800" i="1">
                <a:effectLst/>
                <a:latin typeface="TimesNewRomanPS"/>
              </a:rPr>
              <a:t>Command1 print</a:t>
            </a:r>
            <a:r>
              <a:rPr lang="nl-NL" sz="1800">
                <a:effectLst/>
                <a:latin typeface="TimesNewRomanPSMT"/>
              </a:rPr>
              <a:t>. As </a:t>
            </a:r>
            <a:r>
              <a:rPr lang="nl-NL" sz="1800" err="1">
                <a:effectLst/>
                <a:latin typeface="TimesNewRomanPSMT"/>
              </a:rPr>
              <a:t>the</a:t>
            </a:r>
            <a:r>
              <a:rPr lang="nl-NL" sz="1800">
                <a:effectLst/>
                <a:latin typeface="TimesNewRomanPSMT"/>
              </a:rPr>
              <a:t> </a:t>
            </a:r>
            <a:r>
              <a:rPr lang="nl-NL" sz="1800" err="1">
                <a:effectLst/>
                <a:latin typeface="TimesNewRomanPSMT"/>
              </a:rPr>
              <a:t>augmented</a:t>
            </a:r>
            <a:r>
              <a:rPr lang="nl-NL" sz="1800">
                <a:effectLst/>
                <a:latin typeface="TimesNewRomanPSMT"/>
              </a:rPr>
              <a:t> </a:t>
            </a:r>
            <a:r>
              <a:rPr lang="nl-NL" sz="1800" err="1">
                <a:effectLst/>
                <a:latin typeface="TimesNewRomanPSMT"/>
              </a:rPr>
              <a:t>BN’s</a:t>
            </a:r>
            <a:r>
              <a:rPr lang="nl-NL" sz="1800">
                <a:effectLst/>
                <a:latin typeface="TimesNewRomanPSMT"/>
              </a:rPr>
              <a:t> </a:t>
            </a:r>
            <a:r>
              <a:rPr lang="nl-NL" sz="1800" err="1">
                <a:effectLst/>
                <a:latin typeface="TimesNewRomanPSMT"/>
              </a:rPr>
              <a:t>reasoning</a:t>
            </a:r>
            <a:r>
              <a:rPr lang="nl-NL" sz="1800">
                <a:effectLst/>
                <a:latin typeface="TimesNewRomanPSMT"/>
              </a:rPr>
              <a:t> </a:t>
            </a:r>
            <a:r>
              <a:rPr lang="nl-NL" sz="1800" err="1">
                <a:effectLst/>
                <a:latin typeface="TimesNewRomanPSMT"/>
              </a:rPr>
              <a:t>also</a:t>
            </a:r>
            <a:r>
              <a:rPr lang="nl-NL" sz="1800">
                <a:effectLst/>
                <a:latin typeface="TimesNewRomanPSMT"/>
              </a:rPr>
              <a:t> </a:t>
            </a:r>
            <a:r>
              <a:rPr lang="nl-NL" sz="1800" err="1">
                <a:effectLst/>
                <a:latin typeface="TimesNewRomanPSMT"/>
              </a:rPr>
              <a:t>includes</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evidence</a:t>
            </a:r>
            <a:r>
              <a:rPr lang="nl-NL" sz="1800">
                <a:effectLst/>
                <a:latin typeface="TimesNewRomanPSMT"/>
              </a:rPr>
              <a:t> </a:t>
            </a:r>
            <a:r>
              <a:rPr lang="nl-NL" sz="1800" err="1">
                <a:effectLst/>
                <a:latin typeface="TimesNewRomanPSMT"/>
              </a:rPr>
              <a:t>coming</a:t>
            </a:r>
            <a:r>
              <a:rPr lang="nl-NL" sz="1800">
                <a:effectLst/>
                <a:latin typeface="TimesNewRomanPSMT"/>
              </a:rPr>
              <a:t> </a:t>
            </a:r>
            <a:r>
              <a:rPr lang="nl-NL" sz="1800" err="1">
                <a:effectLst/>
                <a:latin typeface="TimesNewRomanPSMT"/>
              </a:rPr>
              <a:t>from</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situation</a:t>
            </a:r>
            <a:r>
              <a:rPr lang="nl-NL" sz="1800">
                <a:effectLst/>
                <a:latin typeface="TimesNewRomanPSMT"/>
              </a:rPr>
              <a:t> </a:t>
            </a:r>
            <a:r>
              <a:rPr lang="nl-NL" sz="1800" err="1">
                <a:effectLst/>
                <a:latin typeface="TimesNewRomanPSMT"/>
              </a:rPr>
              <a:t>when</a:t>
            </a:r>
            <a:r>
              <a:rPr lang="nl-NL" sz="1800">
                <a:effectLst/>
                <a:latin typeface="TimesNewRomanPSMT"/>
              </a:rPr>
              <a:t> </a:t>
            </a:r>
            <a:r>
              <a:rPr lang="nl-NL" sz="1800" err="1">
                <a:effectLst/>
                <a:latin typeface="TimesNewRomanPSMT"/>
              </a:rPr>
              <a:t>copying</a:t>
            </a:r>
            <a:r>
              <a:rPr lang="nl-NL" sz="1800">
                <a:effectLst/>
                <a:latin typeface="TimesNewRomanPSMT"/>
              </a:rPr>
              <a:t> </a:t>
            </a:r>
            <a:r>
              <a:rPr lang="nl-NL" sz="1800" err="1">
                <a:effectLst/>
                <a:latin typeface="TimesNewRomanPSMT"/>
              </a:rPr>
              <a:t>failed</a:t>
            </a:r>
            <a:r>
              <a:rPr lang="nl-NL" sz="1800">
                <a:effectLst/>
                <a:latin typeface="TimesNewRomanPSMT"/>
              </a:rPr>
              <a:t>, </a:t>
            </a:r>
            <a:r>
              <a:rPr lang="nl-NL" sz="1800" err="1">
                <a:effectLst/>
                <a:latin typeface="TimesNewRomanPSMT"/>
              </a:rPr>
              <a:t>it</a:t>
            </a:r>
            <a:r>
              <a:rPr lang="nl-NL" sz="1800">
                <a:effectLst/>
                <a:latin typeface="TimesNewRomanPSMT"/>
              </a:rPr>
              <a:t> </a:t>
            </a:r>
            <a:r>
              <a:rPr lang="nl-NL" sz="1800" err="1">
                <a:effectLst/>
                <a:latin typeface="TimesNewRomanPSMT"/>
              </a:rPr>
              <a:t>infers</a:t>
            </a:r>
            <a:r>
              <a:rPr lang="nl-NL" sz="1800">
                <a:effectLst/>
                <a:latin typeface="TimesNewRomanPSMT"/>
              </a:rPr>
              <a:t> </a:t>
            </a:r>
            <a:r>
              <a:rPr lang="nl-NL" sz="1800" err="1">
                <a:effectLst/>
                <a:latin typeface="TimesNewRomanPSMT"/>
              </a:rPr>
              <a:t>that</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err="1">
                <a:effectLst/>
                <a:latin typeface="TimesNewRomanPSMT"/>
              </a:rPr>
              <a:t>only</a:t>
            </a:r>
            <a:r>
              <a:rPr lang="nl-NL" sz="1800">
                <a:effectLst/>
                <a:latin typeface="TimesNewRomanPSMT"/>
              </a:rPr>
              <a:t> </a:t>
            </a:r>
            <a:r>
              <a:rPr lang="nl-NL" sz="1800" err="1">
                <a:effectLst/>
                <a:latin typeface="TimesNewRomanPSMT"/>
              </a:rPr>
              <a:t>possible</a:t>
            </a:r>
            <a:r>
              <a:rPr lang="nl-NL" sz="1800">
                <a:effectLst/>
                <a:latin typeface="TimesNewRomanPSMT"/>
              </a:rPr>
              <a:t> </a:t>
            </a:r>
            <a:r>
              <a:rPr lang="nl-NL" sz="1800" err="1">
                <a:effectLst/>
                <a:latin typeface="TimesNewRomanPSMT"/>
              </a:rPr>
              <a:t>diagnostic</a:t>
            </a:r>
            <a:r>
              <a:rPr lang="nl-NL" sz="1800">
                <a:effectLst/>
                <a:latin typeface="TimesNewRomanPSMT"/>
              </a:rPr>
              <a:t> solution is </a:t>
            </a:r>
            <a:r>
              <a:rPr lang="nl-NL" sz="1800" err="1">
                <a:effectLst/>
                <a:latin typeface="TimesNewRomanPSMT"/>
              </a:rPr>
              <a:t>that</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i="1">
                <a:effectLst/>
                <a:latin typeface="TimesNewRomanPS"/>
              </a:rPr>
              <a:t>Scanner </a:t>
            </a:r>
            <a:r>
              <a:rPr lang="nl-NL" sz="1800">
                <a:effectLst/>
                <a:latin typeface="TimesNewRomanPSMT"/>
              </a:rPr>
              <a:t>is </a:t>
            </a:r>
            <a:r>
              <a:rPr lang="nl-NL" sz="1800" i="1" err="1">
                <a:effectLst/>
                <a:latin typeface="TimesNewRomanPS"/>
              </a:rPr>
              <a:t>broken</a:t>
            </a:r>
            <a:r>
              <a:rPr lang="nl-NL" sz="1800" i="1">
                <a:effectLst/>
                <a:latin typeface="TimesNewRomanPS"/>
              </a:rPr>
              <a:t> </a:t>
            </a:r>
            <a:r>
              <a:rPr lang="nl-NL" sz="1800" err="1">
                <a:effectLst/>
                <a:latin typeface="TimesNewRomanPSMT"/>
              </a:rPr>
              <a:t>and</a:t>
            </a:r>
            <a:r>
              <a:rPr lang="nl-NL" sz="1800">
                <a:effectLst/>
                <a:latin typeface="TimesNewRomanPSMT"/>
              </a:rPr>
              <a:t> </a:t>
            </a:r>
            <a:r>
              <a:rPr lang="nl-NL" sz="1800" err="1">
                <a:effectLst/>
                <a:latin typeface="TimesNewRomanPSMT"/>
              </a:rPr>
              <a:t>the</a:t>
            </a:r>
            <a:r>
              <a:rPr lang="nl-NL" sz="1800">
                <a:effectLst/>
                <a:latin typeface="TimesNewRomanPSMT"/>
              </a:rPr>
              <a:t> </a:t>
            </a:r>
            <a:r>
              <a:rPr lang="nl-NL" sz="1800" i="1">
                <a:effectLst/>
                <a:latin typeface="TimesNewRomanPS"/>
              </a:rPr>
              <a:t>Image Processor </a:t>
            </a:r>
            <a:r>
              <a:rPr lang="nl-NL" sz="1800" err="1">
                <a:effectLst/>
                <a:latin typeface="TimesNewRomanPSMT"/>
              </a:rPr>
              <a:t>and</a:t>
            </a:r>
            <a:r>
              <a:rPr lang="nl-NL" sz="1800">
                <a:effectLst/>
                <a:latin typeface="TimesNewRomanPSMT"/>
              </a:rPr>
              <a:t> </a:t>
            </a:r>
            <a:r>
              <a:rPr lang="nl-NL" sz="1800" i="1" err="1">
                <a:effectLst/>
                <a:latin typeface="TimesNewRomanPS"/>
              </a:rPr>
              <a:t>InkJetter</a:t>
            </a:r>
            <a:r>
              <a:rPr lang="nl-NL" sz="1800" i="1">
                <a:effectLst/>
                <a:latin typeface="TimesNewRomanPS"/>
              </a:rPr>
              <a:t> </a:t>
            </a:r>
            <a:r>
              <a:rPr lang="nl-NL" sz="1800">
                <a:effectLst/>
                <a:latin typeface="TimesNewRomanPSMT"/>
              </a:rPr>
              <a:t>are </a:t>
            </a:r>
            <a:r>
              <a:rPr lang="nl-NL" sz="1800" i="1">
                <a:effectLst/>
                <a:latin typeface="TimesNewRomanPS"/>
              </a:rPr>
              <a:t>OK</a:t>
            </a:r>
            <a:r>
              <a:rPr lang="nl-NL" sz="1800">
                <a:effectLst/>
                <a:latin typeface="TimesNewRomanPSMT"/>
              </a:rPr>
              <a:t>. </a:t>
            </a:r>
          </a:p>
          <a:p>
            <a:endParaRPr lang="nl-NL"/>
          </a:p>
        </p:txBody>
      </p:sp>
      <p:pic>
        <p:nvPicPr>
          <p:cNvPr id="2" name="Picture 2">
            <a:extLst>
              <a:ext uri="{FF2B5EF4-FFF2-40B4-BE49-F238E27FC236}">
                <a16:creationId xmlns:a16="http://schemas.microsoft.com/office/drawing/2014/main" id="{7697031F-0D3D-B9F7-6312-325200919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197" y="2484613"/>
            <a:ext cx="4279457" cy="2493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483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297887" y="2352986"/>
            <a:ext cx="8173843" cy="738664"/>
          </a:xfrm>
          <a:prstGeom prst="rect">
            <a:avLst/>
          </a:prstGeom>
          <a:noFill/>
        </p:spPr>
        <p:txBody>
          <a:bodyPr wrap="square" rtlCol="0">
            <a:spAutoFit/>
          </a:bodyPr>
          <a:lstStyle/>
          <a:p>
            <a:r>
              <a:rPr lang="nl-NL" sz="1400"/>
              <a:t>Output niet conform verwachting stuurt een testbesluit aan. Het testbesluit heeft betrekking op het voeden van andere invoer aan het systeem en vervolgens checken output. Zo ontstaat extra </a:t>
            </a:r>
            <a:r>
              <a:rPr lang="nl-NL" sz="1400" err="1"/>
              <a:t>evidence</a:t>
            </a:r>
            <a:r>
              <a:rPr lang="nl-NL" sz="1400"/>
              <a:t> om health van componenten te bepalen.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297887" y="3182862"/>
            <a:ext cx="8173843" cy="523220"/>
          </a:xfrm>
          <a:prstGeom prst="rect">
            <a:avLst/>
          </a:prstGeom>
          <a:noFill/>
        </p:spPr>
        <p:txBody>
          <a:bodyPr wrap="square" rtlCol="0">
            <a:spAutoFit/>
          </a:bodyPr>
          <a:lstStyle/>
          <a:p>
            <a:r>
              <a:rPr lang="nl-NL" sz="1400"/>
              <a:t>Als de test is uitgevoerd is extra </a:t>
            </a:r>
            <a:r>
              <a:rPr lang="nl-NL" sz="1400" err="1"/>
              <a:t>evidence</a:t>
            </a:r>
            <a:r>
              <a:rPr lang="nl-NL" sz="1400"/>
              <a:t> beschikbaar voor (een deel) van het systeem. Een diagram uitbreiding is nodig om de extra informatie te kunnen gebruiken tijdens </a:t>
            </a:r>
            <a:r>
              <a:rPr lang="nl-NL" sz="1400" err="1"/>
              <a:t>inference</a:t>
            </a:r>
            <a:r>
              <a:rPr lang="nl-NL" sz="1400"/>
              <a:t>.</a:t>
            </a:r>
          </a:p>
        </p:txBody>
      </p:sp>
      <p:sp>
        <p:nvSpPr>
          <p:cNvPr id="13" name="Rechthoek 12">
            <a:extLst>
              <a:ext uri="{FF2B5EF4-FFF2-40B4-BE49-F238E27FC236}">
                <a16:creationId xmlns:a16="http://schemas.microsoft.com/office/drawing/2014/main" id="{A77F6886-A8EA-BBF5-7E1F-401F99B636FB}"/>
              </a:ext>
            </a:extLst>
          </p:cNvPr>
          <p:cNvSpPr/>
          <p:nvPr/>
        </p:nvSpPr>
        <p:spPr>
          <a:xfrm>
            <a:off x="991443" y="2352986"/>
            <a:ext cx="2085278" cy="66907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trigger en testbesluit</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6963938" cy="116955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II, eisen modellering</a:t>
            </a:r>
          </a:p>
          <a:p>
            <a:r>
              <a:rPr lang="nl-NL" sz="2400"/>
              <a:t>Voeden systeem met andere input voor beter inschatten health componenten</a:t>
            </a:r>
          </a:p>
        </p:txBody>
      </p:sp>
      <p:sp>
        <p:nvSpPr>
          <p:cNvPr id="2" name="Rechthoek 1">
            <a:extLst>
              <a:ext uri="{FF2B5EF4-FFF2-40B4-BE49-F238E27FC236}">
                <a16:creationId xmlns:a16="http://schemas.microsoft.com/office/drawing/2014/main" id="{234345D0-1C51-E571-0922-687CE0274AA7}"/>
              </a:ext>
            </a:extLst>
          </p:cNvPr>
          <p:cNvSpPr/>
          <p:nvPr/>
        </p:nvSpPr>
        <p:spPr>
          <a:xfrm>
            <a:off x="991443" y="3182863"/>
            <a:ext cx="2085278" cy="52321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testuitkomst</a:t>
            </a:r>
          </a:p>
        </p:txBody>
      </p:sp>
      <p:sp>
        <p:nvSpPr>
          <p:cNvPr id="3" name="Tekstvak 2">
            <a:extLst>
              <a:ext uri="{FF2B5EF4-FFF2-40B4-BE49-F238E27FC236}">
                <a16:creationId xmlns:a16="http://schemas.microsoft.com/office/drawing/2014/main" id="{A4254DF1-BEEC-A9AC-080F-CCB98448A8BC}"/>
              </a:ext>
            </a:extLst>
          </p:cNvPr>
          <p:cNvSpPr txBox="1"/>
          <p:nvPr/>
        </p:nvSpPr>
        <p:spPr>
          <a:xfrm>
            <a:off x="3297887" y="4766352"/>
            <a:ext cx="8173843" cy="1169551"/>
          </a:xfrm>
          <a:prstGeom prst="rect">
            <a:avLst/>
          </a:prstGeom>
          <a:noFill/>
        </p:spPr>
        <p:txBody>
          <a:bodyPr wrap="square" rtlCol="0">
            <a:spAutoFit/>
          </a:bodyPr>
          <a:lstStyle/>
          <a:p>
            <a:pPr marL="285750" indent="-285750">
              <a:buFontTx/>
              <a:buChar char="-"/>
            </a:pPr>
            <a:r>
              <a:rPr lang="nl-NL" sz="1400"/>
              <a:t>output welke niet wordt verwacht </a:t>
            </a:r>
            <a:r>
              <a:rPr lang="nl-NL" sz="1400" err="1"/>
              <a:t>triggert</a:t>
            </a:r>
            <a:r>
              <a:rPr lang="nl-NL" sz="1400"/>
              <a:t> de </a:t>
            </a:r>
            <a:r>
              <a:rPr lang="nl-NL" sz="1400" err="1"/>
              <a:t>testutility</a:t>
            </a:r>
            <a:r>
              <a:rPr lang="nl-NL" sz="1400"/>
              <a:t> welke de test adviseert</a:t>
            </a:r>
          </a:p>
          <a:p>
            <a:pPr marL="285750" indent="-285750">
              <a:buFontTx/>
              <a:buChar char="-"/>
            </a:pPr>
            <a:r>
              <a:rPr lang="nl-NL" sz="1400"/>
              <a:t>de test wordt uitgevoerd en levert extra </a:t>
            </a:r>
            <a:r>
              <a:rPr lang="nl-NL" sz="1400" err="1"/>
              <a:t>evidence</a:t>
            </a:r>
            <a:r>
              <a:rPr lang="nl-NL" sz="1400"/>
              <a:t> voor (een deel) van het systeem</a:t>
            </a:r>
          </a:p>
          <a:p>
            <a:pPr marL="285750" indent="-285750">
              <a:buFontTx/>
              <a:buChar char="-"/>
            </a:pPr>
            <a:r>
              <a:rPr lang="nl-NL" sz="1400"/>
              <a:t>het systeem wordt uitgebreid met kopieën van componenten waarvoor extra </a:t>
            </a:r>
            <a:r>
              <a:rPr lang="nl-NL" sz="1400" err="1"/>
              <a:t>evidence</a:t>
            </a:r>
            <a:r>
              <a:rPr lang="nl-NL" sz="1400"/>
              <a:t> beschikbaar is</a:t>
            </a:r>
          </a:p>
          <a:p>
            <a:pPr marL="285750" indent="-285750">
              <a:buFontTx/>
              <a:buChar char="-"/>
            </a:pPr>
            <a:r>
              <a:rPr lang="nl-NL" sz="1400"/>
              <a:t>met de extra </a:t>
            </a:r>
            <a:r>
              <a:rPr lang="nl-NL" sz="1400" err="1"/>
              <a:t>evidence</a:t>
            </a:r>
            <a:r>
              <a:rPr lang="nl-NL" sz="1400"/>
              <a:t> kan door </a:t>
            </a:r>
            <a:r>
              <a:rPr lang="nl-NL" sz="1400" err="1"/>
              <a:t>inference</a:t>
            </a:r>
            <a:r>
              <a:rPr lang="nl-NL" sz="1400"/>
              <a:t> een betere inschatting van de health van componenten worden gedaan</a:t>
            </a:r>
          </a:p>
        </p:txBody>
      </p:sp>
      <p:sp>
        <p:nvSpPr>
          <p:cNvPr id="4" name="Rechthoek 3">
            <a:extLst>
              <a:ext uri="{FF2B5EF4-FFF2-40B4-BE49-F238E27FC236}">
                <a16:creationId xmlns:a16="http://schemas.microsoft.com/office/drawing/2014/main" id="{E9530246-4420-4365-C460-D80740D018D8}"/>
              </a:ext>
            </a:extLst>
          </p:cNvPr>
          <p:cNvSpPr/>
          <p:nvPr/>
        </p:nvSpPr>
        <p:spPr>
          <a:xfrm>
            <a:off x="991443" y="4766352"/>
            <a:ext cx="2085278" cy="1169551"/>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implementatie</a:t>
            </a:r>
          </a:p>
        </p:txBody>
      </p:sp>
      <p:sp>
        <p:nvSpPr>
          <p:cNvPr id="5" name="Tekstvak 4">
            <a:extLst>
              <a:ext uri="{FF2B5EF4-FFF2-40B4-BE49-F238E27FC236}">
                <a16:creationId xmlns:a16="http://schemas.microsoft.com/office/drawing/2014/main" id="{DE4D5C78-188B-0D24-97C9-AC8D1B893E3E}"/>
              </a:ext>
            </a:extLst>
          </p:cNvPr>
          <p:cNvSpPr txBox="1"/>
          <p:nvPr/>
        </p:nvSpPr>
        <p:spPr>
          <a:xfrm>
            <a:off x="3297887" y="3866885"/>
            <a:ext cx="8173843" cy="738664"/>
          </a:xfrm>
          <a:prstGeom prst="rect">
            <a:avLst/>
          </a:prstGeom>
          <a:noFill/>
        </p:spPr>
        <p:txBody>
          <a:bodyPr wrap="square" rtlCol="0">
            <a:spAutoFit/>
          </a:bodyPr>
          <a:lstStyle/>
          <a:p>
            <a:r>
              <a:rPr lang="nl-NL" sz="1400"/>
              <a:t>In het initiële </a:t>
            </a:r>
            <a:r>
              <a:rPr lang="nl-NL" sz="1400" err="1"/>
              <a:t>influence</a:t>
            </a:r>
            <a:r>
              <a:rPr lang="nl-NL" sz="1400"/>
              <a:t> diagram is het testbesluit opgenomen maar niet de uitbreiding om extra </a:t>
            </a:r>
            <a:r>
              <a:rPr lang="nl-NL" sz="1400" err="1"/>
              <a:t>evidence</a:t>
            </a:r>
            <a:r>
              <a:rPr lang="nl-NL" sz="1400"/>
              <a:t> te verwerken. Zodra test is uitgevoerd wordt systeem uitgebreid maar is testbesluit niet meer relevant. Een dynamische aanpak dus.</a:t>
            </a:r>
          </a:p>
        </p:txBody>
      </p:sp>
      <p:sp>
        <p:nvSpPr>
          <p:cNvPr id="6" name="Rechthoek 5">
            <a:extLst>
              <a:ext uri="{FF2B5EF4-FFF2-40B4-BE49-F238E27FC236}">
                <a16:creationId xmlns:a16="http://schemas.microsoft.com/office/drawing/2014/main" id="{F2B0233F-BA5E-7867-BEA6-C8FD7F609962}"/>
              </a:ext>
            </a:extLst>
          </p:cNvPr>
          <p:cNvSpPr/>
          <p:nvPr/>
        </p:nvSpPr>
        <p:spPr>
          <a:xfrm>
            <a:off x="991443" y="3866885"/>
            <a:ext cx="2085278" cy="73866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aanpak</a:t>
            </a:r>
          </a:p>
        </p:txBody>
      </p:sp>
    </p:spTree>
    <p:extLst>
      <p:ext uri="{BB962C8B-B14F-4D97-AF65-F5344CB8AC3E}">
        <p14:creationId xmlns:p14="http://schemas.microsoft.com/office/powerpoint/2010/main" val="3107997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A77F6886-A8EA-BBF5-7E1F-401F99B636FB}"/>
              </a:ext>
            </a:extLst>
          </p:cNvPr>
          <p:cNvSpPr/>
          <p:nvPr/>
        </p:nvSpPr>
        <p:spPr>
          <a:xfrm>
            <a:off x="901107" y="1319447"/>
            <a:ext cx="4114100" cy="66907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 met type 2 testbesluit maar zonder uitbreiding systeem</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0651226" cy="9541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II, eisen modellering</a:t>
            </a:r>
          </a:p>
          <a:p>
            <a:r>
              <a:rPr lang="nl-NL" sz="2400" err="1"/>
              <a:t>influence</a:t>
            </a:r>
            <a:r>
              <a:rPr lang="nl-NL" sz="2400"/>
              <a:t> diagram voor uitvoeren test en erna</a:t>
            </a:r>
          </a:p>
        </p:txBody>
      </p:sp>
      <p:sp>
        <p:nvSpPr>
          <p:cNvPr id="2" name="Rechthoek 1">
            <a:extLst>
              <a:ext uri="{FF2B5EF4-FFF2-40B4-BE49-F238E27FC236}">
                <a16:creationId xmlns:a16="http://schemas.microsoft.com/office/drawing/2014/main" id="{234345D0-1C51-E571-0922-687CE0274AA7}"/>
              </a:ext>
            </a:extLst>
          </p:cNvPr>
          <p:cNvSpPr/>
          <p:nvPr/>
        </p:nvSpPr>
        <p:spPr>
          <a:xfrm>
            <a:off x="5946016" y="1319447"/>
            <a:ext cx="4444116" cy="669074"/>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err="1"/>
              <a:t>Influence</a:t>
            </a:r>
            <a:r>
              <a:rPr lang="nl-NL" sz="1400"/>
              <a:t> diagram na uitvoeren test van type II</a:t>
            </a:r>
          </a:p>
        </p:txBody>
      </p:sp>
      <p:sp>
        <p:nvSpPr>
          <p:cNvPr id="10" name="Zeshoek 9">
            <a:extLst>
              <a:ext uri="{FF2B5EF4-FFF2-40B4-BE49-F238E27FC236}">
                <a16:creationId xmlns:a16="http://schemas.microsoft.com/office/drawing/2014/main" id="{17306139-2FA8-896C-622C-A160FD36A911}"/>
              </a:ext>
            </a:extLst>
          </p:cNvPr>
          <p:cNvSpPr/>
          <p:nvPr/>
        </p:nvSpPr>
        <p:spPr>
          <a:xfrm>
            <a:off x="2454191" y="4225116"/>
            <a:ext cx="1311965" cy="50547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sz="1400" err="1"/>
              <a:t>testutility</a:t>
            </a:r>
            <a:endParaRPr lang="nl-NL" sz="1400"/>
          </a:p>
        </p:txBody>
      </p:sp>
      <p:sp>
        <p:nvSpPr>
          <p:cNvPr id="11" name="Rechthoek 10">
            <a:extLst>
              <a:ext uri="{FF2B5EF4-FFF2-40B4-BE49-F238E27FC236}">
                <a16:creationId xmlns:a16="http://schemas.microsoft.com/office/drawing/2014/main" id="{C5278499-3B5E-2082-702F-439257E3D677}"/>
              </a:ext>
            </a:extLst>
          </p:cNvPr>
          <p:cNvSpPr/>
          <p:nvPr/>
        </p:nvSpPr>
        <p:spPr>
          <a:xfrm>
            <a:off x="3703242" y="3302579"/>
            <a:ext cx="1311965" cy="511155"/>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nl-NL" sz="1400"/>
              <a:t>testbesluit</a:t>
            </a:r>
            <a:endParaRPr lang="nl-NL"/>
          </a:p>
        </p:txBody>
      </p:sp>
      <p:sp>
        <p:nvSpPr>
          <p:cNvPr id="12" name="Ovaal 11">
            <a:extLst>
              <a:ext uri="{FF2B5EF4-FFF2-40B4-BE49-F238E27FC236}">
                <a16:creationId xmlns:a16="http://schemas.microsoft.com/office/drawing/2014/main" id="{57389755-89A8-82D6-3DC9-E68BF75EE9E8}"/>
              </a:ext>
            </a:extLst>
          </p:cNvPr>
          <p:cNvSpPr/>
          <p:nvPr/>
        </p:nvSpPr>
        <p:spPr>
          <a:xfrm>
            <a:off x="901106" y="2233958"/>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input</a:t>
            </a:r>
          </a:p>
        </p:txBody>
      </p:sp>
      <p:sp>
        <p:nvSpPr>
          <p:cNvPr id="14" name="Ovaal 13">
            <a:extLst>
              <a:ext uri="{FF2B5EF4-FFF2-40B4-BE49-F238E27FC236}">
                <a16:creationId xmlns:a16="http://schemas.microsoft.com/office/drawing/2014/main" id="{208DE92A-9BBA-2731-2B0D-26E078247F0F}"/>
              </a:ext>
            </a:extLst>
          </p:cNvPr>
          <p:cNvSpPr/>
          <p:nvPr/>
        </p:nvSpPr>
        <p:spPr>
          <a:xfrm>
            <a:off x="901106" y="3498704"/>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output</a:t>
            </a:r>
          </a:p>
        </p:txBody>
      </p:sp>
      <p:cxnSp>
        <p:nvCxnSpPr>
          <p:cNvPr id="16" name="Rechte verbindingslijn met pijl 15">
            <a:extLst>
              <a:ext uri="{FF2B5EF4-FFF2-40B4-BE49-F238E27FC236}">
                <a16:creationId xmlns:a16="http://schemas.microsoft.com/office/drawing/2014/main" id="{02BA6B60-9317-662C-FEC5-8841280A41AF}"/>
              </a:ext>
            </a:extLst>
          </p:cNvPr>
          <p:cNvCxnSpPr>
            <a:stCxn id="14" idx="5"/>
            <a:endCxn id="10" idx="4"/>
          </p:cNvCxnSpPr>
          <p:nvPr/>
        </p:nvCxnSpPr>
        <p:spPr>
          <a:xfrm>
            <a:off x="2020938" y="3935002"/>
            <a:ext cx="559622" cy="2901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Rechte verbindingslijn met pijl 17">
            <a:extLst>
              <a:ext uri="{FF2B5EF4-FFF2-40B4-BE49-F238E27FC236}">
                <a16:creationId xmlns:a16="http://schemas.microsoft.com/office/drawing/2014/main" id="{EC8B66C9-4E0E-32B9-383D-6DB21B70DE9E}"/>
              </a:ext>
            </a:extLst>
          </p:cNvPr>
          <p:cNvCxnSpPr>
            <a:cxnSpLocks/>
            <a:stCxn id="11" idx="2"/>
            <a:endCxn id="10" idx="5"/>
          </p:cNvCxnSpPr>
          <p:nvPr/>
        </p:nvCxnSpPr>
        <p:spPr>
          <a:xfrm flipH="1">
            <a:off x="3639787" y="3813734"/>
            <a:ext cx="719438" cy="4113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6D603DC-FA05-D8A4-7D71-76DABBAEA7BF}"/>
              </a:ext>
            </a:extLst>
          </p:cNvPr>
          <p:cNvCxnSpPr>
            <a:cxnSpLocks/>
            <a:stCxn id="12" idx="4"/>
            <a:endCxn id="14" idx="0"/>
          </p:cNvCxnSpPr>
          <p:nvPr/>
        </p:nvCxnSpPr>
        <p:spPr>
          <a:xfrm>
            <a:off x="1557089" y="2745113"/>
            <a:ext cx="0" cy="753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Ovaal 26">
            <a:extLst>
              <a:ext uri="{FF2B5EF4-FFF2-40B4-BE49-F238E27FC236}">
                <a16:creationId xmlns:a16="http://schemas.microsoft.com/office/drawing/2014/main" id="{D1DF4944-26E7-51A8-70BE-6AD36865FB28}"/>
              </a:ext>
            </a:extLst>
          </p:cNvPr>
          <p:cNvSpPr/>
          <p:nvPr/>
        </p:nvSpPr>
        <p:spPr>
          <a:xfrm>
            <a:off x="5946016" y="2230538"/>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Input</a:t>
            </a:r>
          </a:p>
        </p:txBody>
      </p:sp>
      <p:sp>
        <p:nvSpPr>
          <p:cNvPr id="28" name="Ovaal 27">
            <a:extLst>
              <a:ext uri="{FF2B5EF4-FFF2-40B4-BE49-F238E27FC236}">
                <a16:creationId xmlns:a16="http://schemas.microsoft.com/office/drawing/2014/main" id="{CC4B4EA6-74DC-BB82-52B7-295FE04AD701}"/>
              </a:ext>
            </a:extLst>
          </p:cNvPr>
          <p:cNvSpPr/>
          <p:nvPr/>
        </p:nvSpPr>
        <p:spPr>
          <a:xfrm>
            <a:off x="5946016" y="3813734"/>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output</a:t>
            </a:r>
          </a:p>
        </p:txBody>
      </p:sp>
      <p:cxnSp>
        <p:nvCxnSpPr>
          <p:cNvPr id="31" name="Rechte verbindingslijn met pijl 30">
            <a:extLst>
              <a:ext uri="{FF2B5EF4-FFF2-40B4-BE49-F238E27FC236}">
                <a16:creationId xmlns:a16="http://schemas.microsoft.com/office/drawing/2014/main" id="{DD79AD8B-9264-519B-4590-BE9A206D3BBC}"/>
              </a:ext>
            </a:extLst>
          </p:cNvPr>
          <p:cNvCxnSpPr>
            <a:cxnSpLocks/>
            <a:stCxn id="27" idx="4"/>
            <a:endCxn id="28" idx="0"/>
          </p:cNvCxnSpPr>
          <p:nvPr/>
        </p:nvCxnSpPr>
        <p:spPr>
          <a:xfrm>
            <a:off x="6601999" y="2741693"/>
            <a:ext cx="0" cy="10720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Ovaal 31">
            <a:extLst>
              <a:ext uri="{FF2B5EF4-FFF2-40B4-BE49-F238E27FC236}">
                <a16:creationId xmlns:a16="http://schemas.microsoft.com/office/drawing/2014/main" id="{E8B170D8-DA5A-0700-31E3-BDC90C882900}"/>
              </a:ext>
            </a:extLst>
          </p:cNvPr>
          <p:cNvSpPr/>
          <p:nvPr/>
        </p:nvSpPr>
        <p:spPr>
          <a:xfrm>
            <a:off x="2213071" y="2850877"/>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health</a:t>
            </a:r>
          </a:p>
        </p:txBody>
      </p:sp>
      <p:cxnSp>
        <p:nvCxnSpPr>
          <p:cNvPr id="34" name="Rechte verbindingslijn met pijl 33">
            <a:extLst>
              <a:ext uri="{FF2B5EF4-FFF2-40B4-BE49-F238E27FC236}">
                <a16:creationId xmlns:a16="http://schemas.microsoft.com/office/drawing/2014/main" id="{40FDFA5B-7045-0F49-E161-A60CEA620524}"/>
              </a:ext>
            </a:extLst>
          </p:cNvPr>
          <p:cNvCxnSpPr>
            <a:cxnSpLocks/>
            <a:stCxn id="32" idx="3"/>
            <a:endCxn id="14" idx="7"/>
          </p:cNvCxnSpPr>
          <p:nvPr/>
        </p:nvCxnSpPr>
        <p:spPr>
          <a:xfrm flipH="1">
            <a:off x="2020938" y="3287175"/>
            <a:ext cx="384266" cy="2863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Ovaal 37">
            <a:extLst>
              <a:ext uri="{FF2B5EF4-FFF2-40B4-BE49-F238E27FC236}">
                <a16:creationId xmlns:a16="http://schemas.microsoft.com/office/drawing/2014/main" id="{6624F3E9-06EA-8736-1D07-9108DA4C9048}"/>
              </a:ext>
            </a:extLst>
          </p:cNvPr>
          <p:cNvSpPr/>
          <p:nvPr/>
        </p:nvSpPr>
        <p:spPr>
          <a:xfrm>
            <a:off x="8478115" y="2235297"/>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input</a:t>
            </a:r>
          </a:p>
        </p:txBody>
      </p:sp>
      <p:sp>
        <p:nvSpPr>
          <p:cNvPr id="39" name="Ovaal 38">
            <a:extLst>
              <a:ext uri="{FF2B5EF4-FFF2-40B4-BE49-F238E27FC236}">
                <a16:creationId xmlns:a16="http://schemas.microsoft.com/office/drawing/2014/main" id="{15D937DC-C6EF-E1BB-F3DC-D085EC56019B}"/>
              </a:ext>
            </a:extLst>
          </p:cNvPr>
          <p:cNvSpPr/>
          <p:nvPr/>
        </p:nvSpPr>
        <p:spPr>
          <a:xfrm>
            <a:off x="8478115" y="3818493"/>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output</a:t>
            </a:r>
          </a:p>
        </p:txBody>
      </p:sp>
      <p:cxnSp>
        <p:nvCxnSpPr>
          <p:cNvPr id="40" name="Rechte verbindingslijn met pijl 39">
            <a:extLst>
              <a:ext uri="{FF2B5EF4-FFF2-40B4-BE49-F238E27FC236}">
                <a16:creationId xmlns:a16="http://schemas.microsoft.com/office/drawing/2014/main" id="{82935CE6-18C3-29DD-353B-9203B938551A}"/>
              </a:ext>
            </a:extLst>
          </p:cNvPr>
          <p:cNvCxnSpPr>
            <a:cxnSpLocks/>
            <a:stCxn id="38" idx="4"/>
            <a:endCxn id="39" idx="0"/>
          </p:cNvCxnSpPr>
          <p:nvPr/>
        </p:nvCxnSpPr>
        <p:spPr>
          <a:xfrm>
            <a:off x="9134098" y="2746452"/>
            <a:ext cx="0" cy="10720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Ovaal 42">
            <a:extLst>
              <a:ext uri="{FF2B5EF4-FFF2-40B4-BE49-F238E27FC236}">
                <a16:creationId xmlns:a16="http://schemas.microsoft.com/office/drawing/2014/main" id="{2F2C290B-AEEC-9E21-1EB0-5C84CCA8AE0E}"/>
              </a:ext>
            </a:extLst>
          </p:cNvPr>
          <p:cNvSpPr/>
          <p:nvPr/>
        </p:nvSpPr>
        <p:spPr>
          <a:xfrm>
            <a:off x="7166151" y="2963493"/>
            <a:ext cx="1311965" cy="511155"/>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nl-NL"/>
              <a:t>health</a:t>
            </a:r>
          </a:p>
        </p:txBody>
      </p:sp>
      <p:cxnSp>
        <p:nvCxnSpPr>
          <p:cNvPr id="46" name="Rechte verbindingslijn met pijl 45">
            <a:extLst>
              <a:ext uri="{FF2B5EF4-FFF2-40B4-BE49-F238E27FC236}">
                <a16:creationId xmlns:a16="http://schemas.microsoft.com/office/drawing/2014/main" id="{72D47CE4-A79F-0DD6-66A0-2815C69BC65B}"/>
              </a:ext>
            </a:extLst>
          </p:cNvPr>
          <p:cNvCxnSpPr>
            <a:cxnSpLocks/>
            <a:stCxn id="43" idx="3"/>
            <a:endCxn id="28" idx="7"/>
          </p:cNvCxnSpPr>
          <p:nvPr/>
        </p:nvCxnSpPr>
        <p:spPr>
          <a:xfrm flipH="1">
            <a:off x="7065848" y="3399791"/>
            <a:ext cx="292436" cy="488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Rechte verbindingslijn met pijl 48">
            <a:extLst>
              <a:ext uri="{FF2B5EF4-FFF2-40B4-BE49-F238E27FC236}">
                <a16:creationId xmlns:a16="http://schemas.microsoft.com/office/drawing/2014/main" id="{18678EC4-2193-3101-B52F-870A60149033}"/>
              </a:ext>
            </a:extLst>
          </p:cNvPr>
          <p:cNvCxnSpPr>
            <a:cxnSpLocks/>
            <a:stCxn id="43" idx="5"/>
            <a:endCxn id="39" idx="1"/>
          </p:cNvCxnSpPr>
          <p:nvPr/>
        </p:nvCxnSpPr>
        <p:spPr>
          <a:xfrm>
            <a:off x="8285983" y="3399791"/>
            <a:ext cx="384265" cy="493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kstvak 51">
            <a:extLst>
              <a:ext uri="{FF2B5EF4-FFF2-40B4-BE49-F238E27FC236}">
                <a16:creationId xmlns:a16="http://schemas.microsoft.com/office/drawing/2014/main" id="{FAED4049-121C-F621-DFB4-623E34720D59}"/>
              </a:ext>
            </a:extLst>
          </p:cNvPr>
          <p:cNvSpPr txBox="1"/>
          <p:nvPr/>
        </p:nvSpPr>
        <p:spPr>
          <a:xfrm>
            <a:off x="7257981" y="2276095"/>
            <a:ext cx="287258" cy="369332"/>
          </a:xfrm>
          <a:prstGeom prst="rect">
            <a:avLst/>
          </a:prstGeom>
          <a:noFill/>
        </p:spPr>
        <p:txBody>
          <a:bodyPr wrap="none" rtlCol="0">
            <a:spAutoFit/>
          </a:bodyPr>
          <a:lstStyle/>
          <a:p>
            <a:r>
              <a:rPr lang="nl-NL"/>
              <a:t>x</a:t>
            </a:r>
          </a:p>
        </p:txBody>
      </p:sp>
      <p:sp>
        <p:nvSpPr>
          <p:cNvPr id="53" name="Tekstvak 52">
            <a:extLst>
              <a:ext uri="{FF2B5EF4-FFF2-40B4-BE49-F238E27FC236}">
                <a16:creationId xmlns:a16="http://schemas.microsoft.com/office/drawing/2014/main" id="{93D05A90-A314-34C9-1D92-A28B63CC1CE1}"/>
              </a:ext>
            </a:extLst>
          </p:cNvPr>
          <p:cNvSpPr txBox="1"/>
          <p:nvPr/>
        </p:nvSpPr>
        <p:spPr>
          <a:xfrm>
            <a:off x="7215456" y="3855784"/>
            <a:ext cx="285656" cy="369332"/>
          </a:xfrm>
          <a:prstGeom prst="rect">
            <a:avLst/>
          </a:prstGeom>
          <a:noFill/>
        </p:spPr>
        <p:txBody>
          <a:bodyPr wrap="none" rtlCol="0">
            <a:spAutoFit/>
          </a:bodyPr>
          <a:lstStyle/>
          <a:p>
            <a:r>
              <a:rPr lang="nl-NL"/>
              <a:t>z</a:t>
            </a:r>
          </a:p>
        </p:txBody>
      </p:sp>
      <p:sp>
        <p:nvSpPr>
          <p:cNvPr id="54" name="Tekstvak 53">
            <a:extLst>
              <a:ext uri="{FF2B5EF4-FFF2-40B4-BE49-F238E27FC236}">
                <a16:creationId xmlns:a16="http://schemas.microsoft.com/office/drawing/2014/main" id="{04EB18CC-43B3-F8B3-D094-01A4232BBE8F}"/>
              </a:ext>
            </a:extLst>
          </p:cNvPr>
          <p:cNvSpPr txBox="1"/>
          <p:nvPr/>
        </p:nvSpPr>
        <p:spPr>
          <a:xfrm>
            <a:off x="9804715" y="3884645"/>
            <a:ext cx="346570" cy="369332"/>
          </a:xfrm>
          <a:prstGeom prst="rect">
            <a:avLst/>
          </a:prstGeom>
          <a:noFill/>
        </p:spPr>
        <p:txBody>
          <a:bodyPr wrap="none" rtlCol="0">
            <a:spAutoFit/>
          </a:bodyPr>
          <a:lstStyle/>
          <a:p>
            <a:r>
              <a:rPr lang="nl-NL"/>
              <a:t>? </a:t>
            </a:r>
          </a:p>
        </p:txBody>
      </p:sp>
      <p:sp>
        <p:nvSpPr>
          <p:cNvPr id="55" name="Tekstvak 54">
            <a:extLst>
              <a:ext uri="{FF2B5EF4-FFF2-40B4-BE49-F238E27FC236}">
                <a16:creationId xmlns:a16="http://schemas.microsoft.com/office/drawing/2014/main" id="{46754FE7-167C-30BE-485D-845C0CC6D079}"/>
              </a:ext>
            </a:extLst>
          </p:cNvPr>
          <p:cNvSpPr txBox="1"/>
          <p:nvPr/>
        </p:nvSpPr>
        <p:spPr>
          <a:xfrm>
            <a:off x="9804715" y="2325504"/>
            <a:ext cx="287258" cy="369332"/>
          </a:xfrm>
          <a:prstGeom prst="rect">
            <a:avLst/>
          </a:prstGeom>
          <a:noFill/>
        </p:spPr>
        <p:txBody>
          <a:bodyPr wrap="none" rtlCol="0">
            <a:spAutoFit/>
          </a:bodyPr>
          <a:lstStyle/>
          <a:p>
            <a:r>
              <a:rPr lang="nl-NL"/>
              <a:t>y</a:t>
            </a:r>
          </a:p>
        </p:txBody>
      </p:sp>
      <p:sp>
        <p:nvSpPr>
          <p:cNvPr id="56" name="Tekstvak 55">
            <a:extLst>
              <a:ext uri="{FF2B5EF4-FFF2-40B4-BE49-F238E27FC236}">
                <a16:creationId xmlns:a16="http://schemas.microsoft.com/office/drawing/2014/main" id="{F34E0319-97B9-2BD2-BD55-631DB5758385}"/>
              </a:ext>
            </a:extLst>
          </p:cNvPr>
          <p:cNvSpPr txBox="1"/>
          <p:nvPr/>
        </p:nvSpPr>
        <p:spPr>
          <a:xfrm>
            <a:off x="841915" y="4968631"/>
            <a:ext cx="4114101" cy="1107996"/>
          </a:xfrm>
          <a:prstGeom prst="rect">
            <a:avLst/>
          </a:prstGeom>
          <a:noFill/>
        </p:spPr>
        <p:txBody>
          <a:bodyPr wrap="square" rtlCol="0">
            <a:spAutoFit/>
          </a:bodyPr>
          <a:lstStyle/>
          <a:p>
            <a:pPr marL="171450" indent="-171450">
              <a:buFontTx/>
              <a:buChar char="-"/>
            </a:pPr>
            <a:r>
              <a:rPr lang="nl-NL" sz="1100" err="1"/>
              <a:t>Utility</a:t>
            </a:r>
            <a:r>
              <a:rPr lang="nl-NL" sz="1100"/>
              <a:t> constateert output niet conform verwachting en </a:t>
            </a:r>
            <a:r>
              <a:rPr lang="nl-NL" sz="1100" err="1"/>
              <a:t>triggert</a:t>
            </a:r>
            <a:r>
              <a:rPr lang="nl-NL" sz="1100"/>
              <a:t> dan testbesluit. </a:t>
            </a:r>
            <a:r>
              <a:rPr lang="nl-NL" sz="1100" err="1"/>
              <a:t>Utility</a:t>
            </a:r>
            <a:r>
              <a:rPr lang="nl-NL" sz="1100"/>
              <a:t> kan dit regelen met a. kosten test en b. ‘boetes’.</a:t>
            </a:r>
          </a:p>
          <a:p>
            <a:pPr marL="171450" indent="-171450">
              <a:buFontTx/>
              <a:buChar char="-"/>
            </a:pPr>
            <a:r>
              <a:rPr lang="nl-NL" sz="1100"/>
              <a:t>Additioneel kan de input van de keten welke getest moet worden verbonden worden met de </a:t>
            </a:r>
            <a:r>
              <a:rPr lang="nl-NL" sz="1100" err="1"/>
              <a:t>testutility</a:t>
            </a:r>
            <a:r>
              <a:rPr lang="nl-NL" sz="1100"/>
              <a:t>. Hiermee kan de geselecteerde input een rol spelen bij het </a:t>
            </a:r>
            <a:r>
              <a:rPr lang="nl-NL" sz="1100" err="1"/>
              <a:t>triggeren</a:t>
            </a:r>
            <a:r>
              <a:rPr lang="nl-NL" sz="1100"/>
              <a:t>.</a:t>
            </a:r>
          </a:p>
        </p:txBody>
      </p:sp>
      <p:sp>
        <p:nvSpPr>
          <p:cNvPr id="57" name="Tekstvak 56">
            <a:extLst>
              <a:ext uri="{FF2B5EF4-FFF2-40B4-BE49-F238E27FC236}">
                <a16:creationId xmlns:a16="http://schemas.microsoft.com/office/drawing/2014/main" id="{CBF8649C-DABE-2233-D50F-98083521D389}"/>
              </a:ext>
            </a:extLst>
          </p:cNvPr>
          <p:cNvSpPr txBox="1"/>
          <p:nvPr/>
        </p:nvSpPr>
        <p:spPr>
          <a:xfrm>
            <a:off x="5454540" y="4965845"/>
            <a:ext cx="6038602" cy="1446550"/>
          </a:xfrm>
          <a:prstGeom prst="rect">
            <a:avLst/>
          </a:prstGeom>
          <a:noFill/>
        </p:spPr>
        <p:txBody>
          <a:bodyPr wrap="square" rtlCol="0">
            <a:spAutoFit/>
          </a:bodyPr>
          <a:lstStyle/>
          <a:p>
            <a:pPr marL="171450" indent="-171450">
              <a:buFontTx/>
              <a:buChar char="-"/>
            </a:pPr>
            <a:r>
              <a:rPr lang="nl-NL" sz="1100" err="1"/>
              <a:t>Evidence</a:t>
            </a:r>
            <a:r>
              <a:rPr lang="nl-NL" sz="1100"/>
              <a:t> toont aan dat test is uitgevoerd, bijvoorbeeld via 2x </a:t>
            </a:r>
            <a:r>
              <a:rPr lang="nl-NL" sz="1100" err="1"/>
              <a:t>evidence</a:t>
            </a:r>
            <a:r>
              <a:rPr lang="nl-NL" sz="1100"/>
              <a:t> voor de keten.</a:t>
            </a:r>
          </a:p>
          <a:p>
            <a:pPr marL="171450" indent="-171450">
              <a:buFontTx/>
              <a:buChar char="-"/>
            </a:pPr>
            <a:r>
              <a:rPr lang="nl-NL" sz="1100"/>
              <a:t>De extra </a:t>
            </a:r>
            <a:r>
              <a:rPr lang="nl-NL" sz="1100" err="1"/>
              <a:t>evidence</a:t>
            </a:r>
            <a:r>
              <a:rPr lang="nl-NL" sz="1100"/>
              <a:t> wordt niet ingevoerd in het </a:t>
            </a:r>
            <a:r>
              <a:rPr lang="nl-NL" sz="1100" err="1"/>
              <a:t>influence</a:t>
            </a:r>
            <a:r>
              <a:rPr lang="nl-NL" sz="1100"/>
              <a:t> diagram dat links staat maar verwerking gaat terug naar informatiemodel om het systeem uit te breiden.</a:t>
            </a:r>
          </a:p>
          <a:p>
            <a:pPr marL="171450" indent="-171450">
              <a:buFontTx/>
              <a:buChar char="-"/>
            </a:pPr>
            <a:r>
              <a:rPr lang="nl-NL" sz="1100"/>
              <a:t>Omdat test is uitgevoerd zitten </a:t>
            </a:r>
            <a:r>
              <a:rPr lang="nl-NL" sz="1100" err="1"/>
              <a:t>utility</a:t>
            </a:r>
            <a:r>
              <a:rPr lang="nl-NL" sz="1100"/>
              <a:t> + testbesluit niet meer in diagram.</a:t>
            </a:r>
          </a:p>
          <a:p>
            <a:pPr marL="628650" lvl="1" indent="-171450">
              <a:buFontTx/>
              <a:buChar char="-"/>
            </a:pPr>
            <a:r>
              <a:rPr lang="nl-NL" sz="1100" err="1"/>
              <a:t>nb</a:t>
            </a:r>
            <a:r>
              <a:rPr lang="nl-NL" sz="1100"/>
              <a:t>. tenzij test nog een keer moet worden uitgevoerd voor andere input combinatie?</a:t>
            </a:r>
          </a:p>
          <a:p>
            <a:pPr marL="171450" indent="-171450">
              <a:buFontTx/>
              <a:buChar char="-"/>
            </a:pPr>
            <a:r>
              <a:rPr lang="nl-NL" sz="1100"/>
              <a:t>Het deel van de keten tussen de input en output wordt gedupliceerd. Dit kan meerdere componenten betreffen, de verschillende extra output </a:t>
            </a:r>
            <a:r>
              <a:rPr lang="nl-NL" sz="1100" err="1"/>
              <a:t>nodes</a:t>
            </a:r>
            <a:r>
              <a:rPr lang="nl-NL" sz="1100"/>
              <a:t> worden verbonden met de health van het originele component.</a:t>
            </a:r>
          </a:p>
        </p:txBody>
      </p:sp>
      <p:sp>
        <p:nvSpPr>
          <p:cNvPr id="6" name="Tekstvak 5">
            <a:extLst>
              <a:ext uri="{FF2B5EF4-FFF2-40B4-BE49-F238E27FC236}">
                <a16:creationId xmlns:a16="http://schemas.microsoft.com/office/drawing/2014/main" id="{78E8E146-FA2B-5D3A-4822-5CA1C30F0FA1}"/>
              </a:ext>
            </a:extLst>
          </p:cNvPr>
          <p:cNvSpPr txBox="1"/>
          <p:nvPr/>
        </p:nvSpPr>
        <p:spPr>
          <a:xfrm>
            <a:off x="1237957" y="2873795"/>
            <a:ext cx="598072" cy="369332"/>
          </a:xfrm>
          <a:prstGeom prst="rect">
            <a:avLst/>
          </a:prstGeom>
          <a:solidFill>
            <a:schemeClr val="bg1"/>
          </a:solidFill>
        </p:spPr>
        <p:txBody>
          <a:bodyPr wrap="square" rtlCol="0">
            <a:spAutoFit/>
          </a:bodyPr>
          <a:lstStyle/>
          <a:p>
            <a:r>
              <a:rPr lang="nl-NL"/>
              <a:t>…</a:t>
            </a:r>
          </a:p>
        </p:txBody>
      </p:sp>
      <p:sp>
        <p:nvSpPr>
          <p:cNvPr id="7" name="Tekstvak 6">
            <a:extLst>
              <a:ext uri="{FF2B5EF4-FFF2-40B4-BE49-F238E27FC236}">
                <a16:creationId xmlns:a16="http://schemas.microsoft.com/office/drawing/2014/main" id="{129FD8A6-FF51-7054-DC92-12C620D0861F}"/>
              </a:ext>
            </a:extLst>
          </p:cNvPr>
          <p:cNvSpPr txBox="1"/>
          <p:nvPr/>
        </p:nvSpPr>
        <p:spPr>
          <a:xfrm>
            <a:off x="6286004" y="2873795"/>
            <a:ext cx="598072" cy="369332"/>
          </a:xfrm>
          <a:prstGeom prst="rect">
            <a:avLst/>
          </a:prstGeom>
          <a:solidFill>
            <a:schemeClr val="bg1"/>
          </a:solidFill>
        </p:spPr>
        <p:txBody>
          <a:bodyPr wrap="square" rtlCol="0">
            <a:spAutoFit/>
          </a:bodyPr>
          <a:lstStyle/>
          <a:p>
            <a:r>
              <a:rPr lang="nl-NL"/>
              <a:t>…</a:t>
            </a:r>
          </a:p>
        </p:txBody>
      </p:sp>
      <p:sp>
        <p:nvSpPr>
          <p:cNvPr id="8" name="Tekstvak 7">
            <a:extLst>
              <a:ext uri="{FF2B5EF4-FFF2-40B4-BE49-F238E27FC236}">
                <a16:creationId xmlns:a16="http://schemas.microsoft.com/office/drawing/2014/main" id="{2463332E-F5DC-456B-06F3-E8385D13EB3E}"/>
              </a:ext>
            </a:extLst>
          </p:cNvPr>
          <p:cNvSpPr txBox="1"/>
          <p:nvPr/>
        </p:nvSpPr>
        <p:spPr>
          <a:xfrm>
            <a:off x="8835061" y="2873795"/>
            <a:ext cx="598072" cy="369332"/>
          </a:xfrm>
          <a:prstGeom prst="rect">
            <a:avLst/>
          </a:prstGeom>
          <a:solidFill>
            <a:schemeClr val="bg1"/>
          </a:solidFill>
        </p:spPr>
        <p:txBody>
          <a:bodyPr wrap="square" rtlCol="0">
            <a:spAutoFit/>
          </a:bodyPr>
          <a:lstStyle/>
          <a:p>
            <a:r>
              <a:rPr lang="nl-NL"/>
              <a:t>…</a:t>
            </a:r>
          </a:p>
        </p:txBody>
      </p:sp>
      <p:sp>
        <p:nvSpPr>
          <p:cNvPr id="9" name="Tekstvak 8">
            <a:extLst>
              <a:ext uri="{FF2B5EF4-FFF2-40B4-BE49-F238E27FC236}">
                <a16:creationId xmlns:a16="http://schemas.microsoft.com/office/drawing/2014/main" id="{DC30EC85-8EAB-0401-823D-A4BCB4DC8846}"/>
              </a:ext>
            </a:extLst>
          </p:cNvPr>
          <p:cNvSpPr txBox="1"/>
          <p:nvPr/>
        </p:nvSpPr>
        <p:spPr>
          <a:xfrm>
            <a:off x="10634911" y="2917843"/>
            <a:ext cx="1557089" cy="584775"/>
          </a:xfrm>
          <a:prstGeom prst="rect">
            <a:avLst/>
          </a:prstGeom>
          <a:solidFill>
            <a:schemeClr val="bg1"/>
          </a:solidFill>
        </p:spPr>
        <p:txBody>
          <a:bodyPr wrap="square" rtlCol="0">
            <a:spAutoFit/>
          </a:bodyPr>
          <a:lstStyle/>
          <a:p>
            <a:r>
              <a:rPr lang="nl-NL"/>
              <a:t>… = </a:t>
            </a:r>
            <a:r>
              <a:rPr lang="nl-NL" sz="1400"/>
              <a:t>meerdere componenten</a:t>
            </a:r>
            <a:endParaRPr lang="nl-NL"/>
          </a:p>
        </p:txBody>
      </p:sp>
    </p:spTree>
    <p:extLst>
      <p:ext uri="{BB962C8B-B14F-4D97-AF65-F5344CB8AC3E}">
        <p14:creationId xmlns:p14="http://schemas.microsoft.com/office/powerpoint/2010/main" val="2848320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593448C4-3BA2-3F4D-6BEE-853CDC1A6442}"/>
              </a:ext>
            </a:extLst>
          </p:cNvPr>
          <p:cNvSpPr/>
          <p:nvPr/>
        </p:nvSpPr>
        <p:spPr>
          <a:xfrm>
            <a:off x="9913811" y="1901687"/>
            <a:ext cx="201920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hthoek 3">
            <a:extLst>
              <a:ext uri="{FF2B5EF4-FFF2-40B4-BE49-F238E27FC236}">
                <a16:creationId xmlns:a16="http://schemas.microsoft.com/office/drawing/2014/main" id="{7B0492C1-2830-87CF-91FF-105A9EF31176}"/>
              </a:ext>
            </a:extLst>
          </p:cNvPr>
          <p:cNvSpPr/>
          <p:nvPr/>
        </p:nvSpPr>
        <p:spPr>
          <a:xfrm>
            <a:off x="724829" y="1901689"/>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a:extLst>
              <a:ext uri="{FF2B5EF4-FFF2-40B4-BE49-F238E27FC236}">
                <a16:creationId xmlns:a16="http://schemas.microsoft.com/office/drawing/2014/main" id="{F19717AF-E381-4C19-962E-E798C277A9DF}"/>
              </a:ext>
            </a:extLst>
          </p:cNvPr>
          <p:cNvSpPr/>
          <p:nvPr/>
        </p:nvSpPr>
        <p:spPr>
          <a:xfrm>
            <a:off x="3808284"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hthoek 5">
            <a:extLst>
              <a:ext uri="{FF2B5EF4-FFF2-40B4-BE49-F238E27FC236}">
                <a16:creationId xmlns:a16="http://schemas.microsoft.com/office/drawing/2014/main" id="{8C8E1A2D-A91D-7B42-1175-064D6A841B30}"/>
              </a:ext>
            </a:extLst>
          </p:cNvPr>
          <p:cNvSpPr/>
          <p:nvPr/>
        </p:nvSpPr>
        <p:spPr>
          <a:xfrm>
            <a:off x="6891739" y="1901688"/>
            <a:ext cx="2594517" cy="2669419"/>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3D7F5952-2FAF-6D53-CD95-37C0DB4A05C0}"/>
              </a:ext>
            </a:extLst>
          </p:cNvPr>
          <p:cNvSpPr txBox="1"/>
          <p:nvPr/>
        </p:nvSpPr>
        <p:spPr>
          <a:xfrm>
            <a:off x="724829" y="1249518"/>
            <a:ext cx="1665841" cy="400110"/>
          </a:xfrm>
          <a:prstGeom prst="rect">
            <a:avLst/>
          </a:prstGeom>
          <a:noFill/>
        </p:spPr>
        <p:txBody>
          <a:bodyPr wrap="none" rtlCol="0">
            <a:spAutoFit/>
          </a:bodyPr>
          <a:lstStyle/>
          <a:p>
            <a:r>
              <a:rPr lang="nl-NL" sz="2000" b="1" i="1"/>
              <a:t>Beschrijving </a:t>
            </a:r>
          </a:p>
        </p:txBody>
      </p:sp>
      <p:sp>
        <p:nvSpPr>
          <p:cNvPr id="8" name="Tekstvak 7">
            <a:extLst>
              <a:ext uri="{FF2B5EF4-FFF2-40B4-BE49-F238E27FC236}">
                <a16:creationId xmlns:a16="http://schemas.microsoft.com/office/drawing/2014/main" id="{E977726B-8B37-26F4-EFD3-FDD97683D144}"/>
              </a:ext>
            </a:extLst>
          </p:cNvPr>
          <p:cNvSpPr txBox="1"/>
          <p:nvPr/>
        </p:nvSpPr>
        <p:spPr>
          <a:xfrm>
            <a:off x="3864040" y="1249518"/>
            <a:ext cx="2637407" cy="400110"/>
          </a:xfrm>
          <a:prstGeom prst="rect">
            <a:avLst/>
          </a:prstGeom>
          <a:noFill/>
        </p:spPr>
        <p:txBody>
          <a:bodyPr wrap="square" rtlCol="0">
            <a:spAutoFit/>
          </a:bodyPr>
          <a:lstStyle/>
          <a:p>
            <a:r>
              <a:rPr lang="nl-NL" sz="2000" b="1" i="1"/>
              <a:t>Informatie model</a:t>
            </a:r>
          </a:p>
        </p:txBody>
      </p:sp>
      <p:sp>
        <p:nvSpPr>
          <p:cNvPr id="9" name="Tekstvak 8">
            <a:extLst>
              <a:ext uri="{FF2B5EF4-FFF2-40B4-BE49-F238E27FC236}">
                <a16:creationId xmlns:a16="http://schemas.microsoft.com/office/drawing/2014/main" id="{720BA0AC-6FBC-8E45-EC63-7438BE56A3A2}"/>
              </a:ext>
            </a:extLst>
          </p:cNvPr>
          <p:cNvSpPr txBox="1"/>
          <p:nvPr/>
        </p:nvSpPr>
        <p:spPr>
          <a:xfrm>
            <a:off x="6903445" y="1249518"/>
            <a:ext cx="2303131" cy="400110"/>
          </a:xfrm>
          <a:prstGeom prst="rect">
            <a:avLst/>
          </a:prstGeom>
          <a:noFill/>
        </p:spPr>
        <p:txBody>
          <a:bodyPr wrap="none" rtlCol="0">
            <a:spAutoFit/>
          </a:bodyPr>
          <a:lstStyle/>
          <a:p>
            <a:r>
              <a:rPr lang="nl-NL" sz="2000" b="1" i="1" err="1"/>
              <a:t>Influence</a:t>
            </a:r>
            <a:r>
              <a:rPr lang="nl-NL" sz="2000" b="1" i="1"/>
              <a:t> diagram</a:t>
            </a:r>
          </a:p>
        </p:txBody>
      </p:sp>
      <p:sp>
        <p:nvSpPr>
          <p:cNvPr id="10" name="Tekstvak 9">
            <a:extLst>
              <a:ext uri="{FF2B5EF4-FFF2-40B4-BE49-F238E27FC236}">
                <a16:creationId xmlns:a16="http://schemas.microsoft.com/office/drawing/2014/main" id="{051CE038-5BB9-D75F-7A8E-52807CEF8C4F}"/>
              </a:ext>
            </a:extLst>
          </p:cNvPr>
          <p:cNvSpPr txBox="1"/>
          <p:nvPr/>
        </p:nvSpPr>
        <p:spPr>
          <a:xfrm>
            <a:off x="10185337" y="2590623"/>
            <a:ext cx="1133387" cy="369332"/>
          </a:xfrm>
          <a:prstGeom prst="rect">
            <a:avLst/>
          </a:prstGeom>
          <a:noFill/>
        </p:spPr>
        <p:txBody>
          <a:bodyPr wrap="none" rtlCol="0">
            <a:spAutoFit/>
          </a:bodyPr>
          <a:lstStyle/>
          <a:p>
            <a:r>
              <a:rPr lang="nl-NL" err="1"/>
              <a:t>Evidence</a:t>
            </a:r>
            <a:r>
              <a:rPr lang="nl-NL"/>
              <a:t> </a:t>
            </a:r>
          </a:p>
        </p:txBody>
      </p:sp>
      <p:sp>
        <p:nvSpPr>
          <p:cNvPr id="11" name="Tekstvak 10">
            <a:extLst>
              <a:ext uri="{FF2B5EF4-FFF2-40B4-BE49-F238E27FC236}">
                <a16:creationId xmlns:a16="http://schemas.microsoft.com/office/drawing/2014/main" id="{E3FA36F4-02A3-6861-FDDD-41F3B401FEC7}"/>
              </a:ext>
            </a:extLst>
          </p:cNvPr>
          <p:cNvSpPr txBox="1"/>
          <p:nvPr/>
        </p:nvSpPr>
        <p:spPr>
          <a:xfrm>
            <a:off x="10186525" y="3248633"/>
            <a:ext cx="1212511" cy="369332"/>
          </a:xfrm>
          <a:prstGeom prst="rect">
            <a:avLst/>
          </a:prstGeom>
          <a:noFill/>
        </p:spPr>
        <p:txBody>
          <a:bodyPr wrap="none" rtlCol="0">
            <a:spAutoFit/>
          </a:bodyPr>
          <a:lstStyle/>
          <a:p>
            <a:r>
              <a:rPr lang="nl-NL" err="1"/>
              <a:t>Inference</a:t>
            </a:r>
            <a:r>
              <a:rPr lang="nl-NL"/>
              <a:t>  </a:t>
            </a:r>
          </a:p>
        </p:txBody>
      </p:sp>
      <p:sp>
        <p:nvSpPr>
          <p:cNvPr id="12" name="Tekstvak 11">
            <a:extLst>
              <a:ext uri="{FF2B5EF4-FFF2-40B4-BE49-F238E27FC236}">
                <a16:creationId xmlns:a16="http://schemas.microsoft.com/office/drawing/2014/main" id="{3EF497E3-F0D4-BA7D-0C62-B890C8EBCC69}"/>
              </a:ext>
            </a:extLst>
          </p:cNvPr>
          <p:cNvSpPr txBox="1"/>
          <p:nvPr/>
        </p:nvSpPr>
        <p:spPr>
          <a:xfrm>
            <a:off x="10187868" y="3919419"/>
            <a:ext cx="1576436" cy="276999"/>
          </a:xfrm>
          <a:prstGeom prst="rect">
            <a:avLst/>
          </a:prstGeom>
          <a:noFill/>
        </p:spPr>
        <p:txBody>
          <a:bodyPr wrap="square" rtlCol="0">
            <a:spAutoFit/>
          </a:bodyPr>
          <a:lstStyle/>
          <a:p>
            <a:r>
              <a:rPr lang="nl-NL" sz="1200"/>
              <a:t>vergelijk sets </a:t>
            </a:r>
            <a:r>
              <a:rPr lang="nl-NL" sz="1200" err="1"/>
              <a:t>utilities</a:t>
            </a:r>
            <a:endParaRPr lang="nl-NL" sz="1200"/>
          </a:p>
        </p:txBody>
      </p:sp>
      <p:cxnSp>
        <p:nvCxnSpPr>
          <p:cNvPr id="21" name="Rechte verbindingslijn met pijl 20">
            <a:extLst>
              <a:ext uri="{FF2B5EF4-FFF2-40B4-BE49-F238E27FC236}">
                <a16:creationId xmlns:a16="http://schemas.microsoft.com/office/drawing/2014/main" id="{99B31970-384D-AB2D-405A-30FB1081146A}"/>
              </a:ext>
            </a:extLst>
          </p:cNvPr>
          <p:cNvCxnSpPr>
            <a:cxnSpLocks/>
          </p:cNvCxnSpPr>
          <p:nvPr/>
        </p:nvCxnSpPr>
        <p:spPr>
          <a:xfrm>
            <a:off x="10685911" y="3617965"/>
            <a:ext cx="0" cy="3500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kstvak 21">
            <a:extLst>
              <a:ext uri="{FF2B5EF4-FFF2-40B4-BE49-F238E27FC236}">
                <a16:creationId xmlns:a16="http://schemas.microsoft.com/office/drawing/2014/main" id="{A38D90CA-9F02-3B67-CB93-562123B95B66}"/>
              </a:ext>
            </a:extLst>
          </p:cNvPr>
          <p:cNvSpPr txBox="1"/>
          <p:nvPr/>
        </p:nvSpPr>
        <p:spPr>
          <a:xfrm>
            <a:off x="7112923" y="2536394"/>
            <a:ext cx="2319553" cy="923330"/>
          </a:xfrm>
          <a:prstGeom prst="rect">
            <a:avLst/>
          </a:prstGeom>
          <a:noFill/>
        </p:spPr>
        <p:txBody>
          <a:bodyPr wrap="square" rtlCol="0">
            <a:spAutoFit/>
          </a:bodyPr>
          <a:lstStyle/>
          <a:p>
            <a:r>
              <a:rPr lang="nl-NL" b="1"/>
              <a:t>Genereren </a:t>
            </a:r>
            <a:r>
              <a:rPr lang="nl-NL" b="1" err="1"/>
              <a:t>influence</a:t>
            </a:r>
            <a:r>
              <a:rPr lang="nl-NL" b="1"/>
              <a:t> diagram; </a:t>
            </a:r>
            <a:r>
              <a:rPr lang="nl-NL" err="1"/>
              <a:t>diagrambuilder.py</a:t>
            </a:r>
            <a:endParaRPr lang="nl-NL"/>
          </a:p>
        </p:txBody>
      </p:sp>
      <p:sp>
        <p:nvSpPr>
          <p:cNvPr id="23" name="Tekstvak 22">
            <a:extLst>
              <a:ext uri="{FF2B5EF4-FFF2-40B4-BE49-F238E27FC236}">
                <a16:creationId xmlns:a16="http://schemas.microsoft.com/office/drawing/2014/main" id="{38D5625C-9F64-D5A3-F13B-57C8BD58E3E5}"/>
              </a:ext>
            </a:extLst>
          </p:cNvPr>
          <p:cNvSpPr txBox="1"/>
          <p:nvPr/>
        </p:nvSpPr>
        <p:spPr>
          <a:xfrm>
            <a:off x="4079065" y="2536394"/>
            <a:ext cx="2245981" cy="1754326"/>
          </a:xfrm>
          <a:prstGeom prst="rect">
            <a:avLst/>
          </a:prstGeom>
          <a:noFill/>
        </p:spPr>
        <p:txBody>
          <a:bodyPr wrap="square" rtlCol="0">
            <a:spAutoFit/>
          </a:bodyPr>
          <a:lstStyle/>
          <a:p>
            <a:r>
              <a:rPr lang="nl-NL" b="1"/>
              <a:t>Network classes; </a:t>
            </a:r>
            <a:r>
              <a:rPr lang="nl-NL" err="1"/>
              <a:t>oopnclasses.py</a:t>
            </a:r>
            <a:r>
              <a:rPr lang="nl-NL"/>
              <a:t>,</a:t>
            </a:r>
          </a:p>
          <a:p>
            <a:endParaRPr lang="nl-NL"/>
          </a:p>
          <a:p>
            <a:r>
              <a:rPr lang="nl-NL" b="1"/>
              <a:t>Opbouwen informatiemodel:</a:t>
            </a:r>
          </a:p>
          <a:p>
            <a:r>
              <a:rPr lang="nl-NL" err="1"/>
              <a:t>oopnbuilder.py</a:t>
            </a:r>
            <a:endParaRPr lang="nl-NL"/>
          </a:p>
        </p:txBody>
      </p:sp>
      <p:sp>
        <p:nvSpPr>
          <p:cNvPr id="24" name="Tekstvak 23">
            <a:extLst>
              <a:ext uri="{FF2B5EF4-FFF2-40B4-BE49-F238E27FC236}">
                <a16:creationId xmlns:a16="http://schemas.microsoft.com/office/drawing/2014/main" id="{E3BEDBC2-F69D-0748-C1B2-7060E8A08C76}"/>
              </a:ext>
            </a:extLst>
          </p:cNvPr>
          <p:cNvSpPr txBox="1"/>
          <p:nvPr/>
        </p:nvSpPr>
        <p:spPr>
          <a:xfrm>
            <a:off x="1055932" y="2536394"/>
            <a:ext cx="2245981" cy="1477328"/>
          </a:xfrm>
          <a:prstGeom prst="rect">
            <a:avLst/>
          </a:prstGeom>
          <a:noFill/>
        </p:spPr>
        <p:txBody>
          <a:bodyPr wrap="square" rtlCol="0">
            <a:spAutoFit/>
          </a:bodyPr>
          <a:lstStyle/>
          <a:p>
            <a:r>
              <a:rPr lang="nl-NL" b="1"/>
              <a:t>Specificaties;</a:t>
            </a:r>
            <a:r>
              <a:rPr lang="nl-NL"/>
              <a:t> </a:t>
            </a:r>
            <a:r>
              <a:rPr lang="nl-NL" err="1"/>
              <a:t>components.py</a:t>
            </a:r>
            <a:r>
              <a:rPr lang="nl-NL"/>
              <a:t>, </a:t>
            </a:r>
            <a:r>
              <a:rPr lang="nl-NL" err="1"/>
              <a:t>connections.py</a:t>
            </a:r>
            <a:r>
              <a:rPr lang="nl-NL"/>
              <a:t>, </a:t>
            </a:r>
          </a:p>
          <a:p>
            <a:r>
              <a:rPr lang="nl-NL" err="1"/>
              <a:t>tests.py</a:t>
            </a:r>
            <a:endParaRPr lang="nl-NL"/>
          </a:p>
          <a:p>
            <a:r>
              <a:rPr lang="nl-NL" err="1"/>
              <a:t>assemblies.py</a:t>
            </a:r>
            <a:endParaRPr lang="nl-NL"/>
          </a:p>
        </p:txBody>
      </p:sp>
      <p:sp>
        <p:nvSpPr>
          <p:cNvPr id="25" name="Pijl links 24">
            <a:extLst>
              <a:ext uri="{FF2B5EF4-FFF2-40B4-BE49-F238E27FC236}">
                <a16:creationId xmlns:a16="http://schemas.microsoft.com/office/drawing/2014/main" id="{1FBA27A1-7915-BCBD-B3AB-1B3D2BE0D630}"/>
              </a:ext>
            </a:extLst>
          </p:cNvPr>
          <p:cNvSpPr/>
          <p:nvPr/>
        </p:nvSpPr>
        <p:spPr>
          <a:xfrm>
            <a:off x="3111190" y="262917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Pijl links 25">
            <a:extLst>
              <a:ext uri="{FF2B5EF4-FFF2-40B4-BE49-F238E27FC236}">
                <a16:creationId xmlns:a16="http://schemas.microsoft.com/office/drawing/2014/main" id="{1CB09870-3783-AFFA-0E7C-8D96A391BB95}"/>
              </a:ext>
            </a:extLst>
          </p:cNvPr>
          <p:cNvSpPr/>
          <p:nvPr/>
        </p:nvSpPr>
        <p:spPr>
          <a:xfrm>
            <a:off x="6298884" y="2623602"/>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0BC97A93-3990-DCC1-1FF2-D1C4F9C5E5A0}"/>
              </a:ext>
            </a:extLst>
          </p:cNvPr>
          <p:cNvSpPr txBox="1"/>
          <p:nvPr/>
        </p:nvSpPr>
        <p:spPr>
          <a:xfrm>
            <a:off x="9980559" y="2055101"/>
            <a:ext cx="1989904" cy="369332"/>
          </a:xfrm>
          <a:prstGeom prst="rect">
            <a:avLst/>
          </a:prstGeom>
          <a:noFill/>
        </p:spPr>
        <p:txBody>
          <a:bodyPr wrap="none" rtlCol="0">
            <a:spAutoFit/>
          </a:bodyPr>
          <a:lstStyle/>
          <a:p>
            <a:r>
              <a:rPr lang="nl-NL" b="1" err="1"/>
              <a:t>Jupyter</a:t>
            </a:r>
            <a:r>
              <a:rPr lang="nl-NL" b="1"/>
              <a:t> notebook</a:t>
            </a:r>
          </a:p>
        </p:txBody>
      </p:sp>
      <p:sp>
        <p:nvSpPr>
          <p:cNvPr id="37" name="Titel 1">
            <a:extLst>
              <a:ext uri="{FF2B5EF4-FFF2-40B4-BE49-F238E27FC236}">
                <a16:creationId xmlns:a16="http://schemas.microsoft.com/office/drawing/2014/main" id="{9C1B86B3-3E97-0FFF-81C7-DF01E9065A30}"/>
              </a:ext>
            </a:extLst>
          </p:cNvPr>
          <p:cNvSpPr txBox="1">
            <a:spLocks/>
          </p:cNvSpPr>
          <p:nvPr/>
        </p:nvSpPr>
        <p:spPr>
          <a:xfrm>
            <a:off x="602534" y="324305"/>
            <a:ext cx="10515600" cy="489159"/>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nl-NL"/>
              <a:t>Test type II, implementatie ‘</a:t>
            </a:r>
            <a:r>
              <a:rPr lang="nl-NL" err="1"/>
              <a:t>ChangeInputTest</a:t>
            </a:r>
            <a:r>
              <a:rPr lang="nl-NL"/>
              <a:t>’</a:t>
            </a:r>
          </a:p>
        </p:txBody>
      </p:sp>
      <p:sp>
        <p:nvSpPr>
          <p:cNvPr id="38" name="Tekstvak 37">
            <a:extLst>
              <a:ext uri="{FF2B5EF4-FFF2-40B4-BE49-F238E27FC236}">
                <a16:creationId xmlns:a16="http://schemas.microsoft.com/office/drawing/2014/main" id="{437EAEFE-4851-E13C-FFC9-419B293C3202}"/>
              </a:ext>
            </a:extLst>
          </p:cNvPr>
          <p:cNvSpPr txBox="1"/>
          <p:nvPr/>
        </p:nvSpPr>
        <p:spPr>
          <a:xfrm>
            <a:off x="9608574" y="1250003"/>
            <a:ext cx="2019207" cy="400110"/>
          </a:xfrm>
          <a:prstGeom prst="rect">
            <a:avLst/>
          </a:prstGeom>
          <a:noFill/>
        </p:spPr>
        <p:txBody>
          <a:bodyPr wrap="none" rtlCol="0">
            <a:spAutoFit/>
          </a:bodyPr>
          <a:lstStyle/>
          <a:p>
            <a:r>
              <a:rPr lang="nl-NL" sz="2000" b="1" i="1"/>
              <a:t>Diagnosticeren </a:t>
            </a:r>
          </a:p>
        </p:txBody>
      </p:sp>
      <p:sp>
        <p:nvSpPr>
          <p:cNvPr id="2" name="Pijl links 1">
            <a:extLst>
              <a:ext uri="{FF2B5EF4-FFF2-40B4-BE49-F238E27FC236}">
                <a16:creationId xmlns:a16="http://schemas.microsoft.com/office/drawing/2014/main" id="{E559D186-3B0B-5BE6-A674-2DB40F09434E}"/>
              </a:ext>
            </a:extLst>
          </p:cNvPr>
          <p:cNvSpPr/>
          <p:nvPr/>
        </p:nvSpPr>
        <p:spPr>
          <a:xfrm>
            <a:off x="9300420" y="2627089"/>
            <a:ext cx="814039" cy="9255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 name="Rechte verbindingslijn met pijl 2">
            <a:extLst>
              <a:ext uri="{FF2B5EF4-FFF2-40B4-BE49-F238E27FC236}">
                <a16:creationId xmlns:a16="http://schemas.microsoft.com/office/drawing/2014/main" id="{E4C5DB77-8C6D-7325-4A61-A9842C508F01}"/>
              </a:ext>
            </a:extLst>
          </p:cNvPr>
          <p:cNvCxnSpPr>
            <a:cxnSpLocks/>
          </p:cNvCxnSpPr>
          <p:nvPr/>
        </p:nvCxnSpPr>
        <p:spPr>
          <a:xfrm>
            <a:off x="10685911" y="2965635"/>
            <a:ext cx="0" cy="35087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4" name="Tekstvak 13">
            <a:extLst>
              <a:ext uri="{FF2B5EF4-FFF2-40B4-BE49-F238E27FC236}">
                <a16:creationId xmlns:a16="http://schemas.microsoft.com/office/drawing/2014/main" id="{FF41BC9C-085A-D17F-2837-B28E14A5A57D}"/>
              </a:ext>
            </a:extLst>
          </p:cNvPr>
          <p:cNvSpPr txBox="1"/>
          <p:nvPr/>
        </p:nvSpPr>
        <p:spPr>
          <a:xfrm>
            <a:off x="3715751" y="4658315"/>
            <a:ext cx="3187694" cy="2516073"/>
          </a:xfrm>
          <a:prstGeom prst="rect">
            <a:avLst/>
          </a:prstGeom>
          <a:noFill/>
        </p:spPr>
        <p:txBody>
          <a:bodyPr wrap="square" rtlCol="0">
            <a:spAutoFit/>
          </a:bodyPr>
          <a:lstStyle/>
          <a:p>
            <a:r>
              <a:rPr lang="nl-NL" sz="1050"/>
              <a:t>Netwerk klasse toevoegen </a:t>
            </a:r>
            <a:r>
              <a:rPr lang="nl-NL" sz="1050" err="1"/>
              <a:t>ChangeInputTest</a:t>
            </a:r>
            <a:r>
              <a:rPr lang="nl-NL" sz="1050"/>
              <a:t>:</a:t>
            </a:r>
          </a:p>
          <a:p>
            <a:pPr marL="171450" indent="-171450">
              <a:buFontTx/>
              <a:buChar char="-"/>
            </a:pPr>
            <a:r>
              <a:rPr lang="nl-NL" sz="1050" err="1"/>
              <a:t>OutputTarget</a:t>
            </a:r>
            <a:r>
              <a:rPr lang="nl-NL" sz="1050"/>
              <a:t>: Node, = link andere component</a:t>
            </a:r>
          </a:p>
          <a:p>
            <a:pPr marL="171450" indent="-171450">
              <a:buFontTx/>
              <a:buChar char="-"/>
            </a:pPr>
            <a:r>
              <a:rPr lang="nl-NL" sz="1050" err="1"/>
              <a:t>TestDecision</a:t>
            </a:r>
            <a:r>
              <a:rPr lang="nl-NL" sz="1050"/>
              <a:t>: Node</a:t>
            </a:r>
          </a:p>
          <a:p>
            <a:pPr marL="171450" indent="-171450">
              <a:buFontTx/>
              <a:buChar char="-"/>
            </a:pPr>
            <a:r>
              <a:rPr lang="nl-NL" sz="1050" err="1"/>
              <a:t>TestUtility</a:t>
            </a:r>
            <a:r>
              <a:rPr lang="nl-NL" sz="1050"/>
              <a:t>: Node</a:t>
            </a:r>
          </a:p>
          <a:p>
            <a:pPr marL="171450" indent="-171450">
              <a:buFontTx/>
              <a:buChar char="-"/>
            </a:pPr>
            <a:r>
              <a:rPr lang="nl-NL" sz="1050"/>
              <a:t>Interne verbindingen</a:t>
            </a:r>
          </a:p>
          <a:p>
            <a:endParaRPr lang="nl-NL" sz="1050"/>
          </a:p>
          <a:p>
            <a:r>
              <a:rPr lang="nl-NL" sz="1050"/>
              <a:t>Uitbreiding informatiemodel klasse voor na uitvoeren test:</a:t>
            </a:r>
          </a:p>
          <a:p>
            <a:pPr marL="171450" indent="-171450">
              <a:buFontTx/>
              <a:buChar char="-"/>
            </a:pPr>
            <a:r>
              <a:rPr lang="nl-NL" sz="1050"/>
              <a:t>Bepalen te </a:t>
            </a:r>
            <a:r>
              <a:rPr lang="nl-NL" sz="1050" err="1"/>
              <a:t>kopieren</a:t>
            </a:r>
            <a:r>
              <a:rPr lang="nl-NL" sz="1050"/>
              <a:t> pad start / eind</a:t>
            </a:r>
          </a:p>
          <a:p>
            <a:pPr marL="171450" indent="-171450">
              <a:buFontTx/>
              <a:buChar char="-"/>
            </a:pPr>
            <a:r>
              <a:rPr lang="nl-NL" sz="1050"/>
              <a:t>Kopieer componenten en connecties, verbind met:</a:t>
            </a:r>
          </a:p>
          <a:p>
            <a:r>
              <a:rPr lang="nl-NL" sz="1050"/>
              <a:t>      - originele </a:t>
            </a:r>
            <a:r>
              <a:rPr lang="nl-NL" sz="1050" err="1"/>
              <a:t>nodes</a:t>
            </a:r>
            <a:r>
              <a:rPr lang="nl-NL" sz="1050"/>
              <a:t> niet in pad  </a:t>
            </a:r>
          </a:p>
          <a:p>
            <a:r>
              <a:rPr lang="nl-NL" sz="1050"/>
              <a:t>      - </a:t>
            </a:r>
            <a:r>
              <a:rPr lang="nl-NL" sz="1050" err="1"/>
              <a:t>healths</a:t>
            </a:r>
            <a:endParaRPr lang="nl-NL" sz="1050"/>
          </a:p>
          <a:p>
            <a:pPr marL="171450" indent="-171450">
              <a:buFontTx/>
              <a:buChar char="-"/>
            </a:pPr>
            <a:endParaRPr lang="nl-NL" sz="1050"/>
          </a:p>
          <a:p>
            <a:endParaRPr lang="nl-NL" sz="1050"/>
          </a:p>
        </p:txBody>
      </p:sp>
      <p:sp>
        <p:nvSpPr>
          <p:cNvPr id="16" name="Tekstvak 15">
            <a:extLst>
              <a:ext uri="{FF2B5EF4-FFF2-40B4-BE49-F238E27FC236}">
                <a16:creationId xmlns:a16="http://schemas.microsoft.com/office/drawing/2014/main" id="{86CD3AFF-76BD-8D94-E58F-4D51D8754F47}"/>
              </a:ext>
            </a:extLst>
          </p:cNvPr>
          <p:cNvSpPr txBox="1"/>
          <p:nvPr/>
        </p:nvSpPr>
        <p:spPr>
          <a:xfrm>
            <a:off x="6891739" y="4622846"/>
            <a:ext cx="2540737" cy="276999"/>
          </a:xfrm>
          <a:prstGeom prst="rect">
            <a:avLst/>
          </a:prstGeom>
          <a:noFill/>
        </p:spPr>
        <p:txBody>
          <a:bodyPr wrap="square" rtlCol="0">
            <a:spAutoFit/>
          </a:bodyPr>
          <a:lstStyle/>
          <a:p>
            <a:r>
              <a:rPr lang="nl-NL" sz="1200"/>
              <a:t>Toevoegen extra testtype</a:t>
            </a:r>
          </a:p>
        </p:txBody>
      </p:sp>
      <p:sp>
        <p:nvSpPr>
          <p:cNvPr id="17" name="Tekstvak 16">
            <a:extLst>
              <a:ext uri="{FF2B5EF4-FFF2-40B4-BE49-F238E27FC236}">
                <a16:creationId xmlns:a16="http://schemas.microsoft.com/office/drawing/2014/main" id="{BCF348A6-A7A5-EE57-5CD2-0805376388B4}"/>
              </a:ext>
            </a:extLst>
          </p:cNvPr>
          <p:cNvSpPr txBox="1"/>
          <p:nvPr/>
        </p:nvSpPr>
        <p:spPr>
          <a:xfrm>
            <a:off x="9913811" y="4664840"/>
            <a:ext cx="2278189" cy="830997"/>
          </a:xfrm>
          <a:prstGeom prst="rect">
            <a:avLst/>
          </a:prstGeom>
          <a:noFill/>
        </p:spPr>
        <p:txBody>
          <a:bodyPr wrap="square" rtlCol="0">
            <a:spAutoFit/>
          </a:bodyPr>
          <a:lstStyle/>
          <a:p>
            <a:r>
              <a:rPr lang="nl-NL" sz="1200"/>
              <a:t>Bij ontvangen </a:t>
            </a:r>
            <a:r>
              <a:rPr lang="nl-NL" sz="1200" err="1"/>
              <a:t>evidence</a:t>
            </a:r>
            <a:r>
              <a:rPr lang="nl-NL" sz="1200"/>
              <a:t> bepalen of diagram opnieuw moet worden gegenereerd via aangepast informatiemodel.</a:t>
            </a:r>
          </a:p>
        </p:txBody>
      </p:sp>
      <p:sp>
        <p:nvSpPr>
          <p:cNvPr id="19" name="Tekstvak 18">
            <a:extLst>
              <a:ext uri="{FF2B5EF4-FFF2-40B4-BE49-F238E27FC236}">
                <a16:creationId xmlns:a16="http://schemas.microsoft.com/office/drawing/2014/main" id="{A3A903F0-B520-9AA8-5340-07B9807AE7AD}"/>
              </a:ext>
            </a:extLst>
          </p:cNvPr>
          <p:cNvSpPr txBox="1"/>
          <p:nvPr/>
        </p:nvSpPr>
        <p:spPr>
          <a:xfrm>
            <a:off x="783628" y="4668266"/>
            <a:ext cx="2278189" cy="1938992"/>
          </a:xfrm>
          <a:prstGeom prst="rect">
            <a:avLst/>
          </a:prstGeom>
          <a:noFill/>
        </p:spPr>
        <p:txBody>
          <a:bodyPr wrap="square" rtlCol="0">
            <a:spAutoFit/>
          </a:bodyPr>
          <a:lstStyle/>
          <a:p>
            <a:r>
              <a:rPr lang="nl-NL" sz="1200"/>
              <a:t>Uitbreiden </a:t>
            </a:r>
            <a:r>
              <a:rPr lang="nl-NL" sz="1200" err="1"/>
              <a:t>testmapping</a:t>
            </a:r>
            <a:r>
              <a:rPr lang="nl-NL" sz="1200"/>
              <a:t> zodat </a:t>
            </a:r>
            <a:r>
              <a:rPr lang="nl-NL" sz="1200" err="1"/>
              <a:t>ChangeInputTest</a:t>
            </a:r>
            <a:r>
              <a:rPr lang="nl-NL" sz="1200"/>
              <a:t> aan component(en) kan worden gekoppeld.</a:t>
            </a:r>
          </a:p>
          <a:p>
            <a:endParaRPr lang="nl-NL" sz="1200"/>
          </a:p>
          <a:p>
            <a:r>
              <a:rPr lang="nl-NL" sz="1200"/>
              <a:t>De testspecificatie bevat:</a:t>
            </a:r>
          </a:p>
          <a:p>
            <a:pPr marL="171450" indent="-171450">
              <a:buFontTx/>
              <a:buChar char="-"/>
            </a:pPr>
            <a:r>
              <a:rPr lang="nl-NL" sz="1200" err="1"/>
              <a:t>Utility</a:t>
            </a:r>
            <a:r>
              <a:rPr lang="nl-NL" sz="1200"/>
              <a:t>: kosten/boetes</a:t>
            </a:r>
          </a:p>
          <a:p>
            <a:pPr marL="171450" indent="-171450">
              <a:buFontTx/>
              <a:buChar char="-"/>
            </a:pPr>
            <a:r>
              <a:rPr lang="nl-NL" sz="1200"/>
              <a:t>Testbesluit: yes/no</a:t>
            </a:r>
          </a:p>
          <a:p>
            <a:pPr marL="171450" indent="-171450">
              <a:buFontTx/>
              <a:buChar char="-"/>
            </a:pPr>
            <a:r>
              <a:rPr lang="nl-NL" sz="1200"/>
              <a:t>Componenten start en eind keten</a:t>
            </a:r>
          </a:p>
        </p:txBody>
      </p:sp>
    </p:spTree>
    <p:extLst>
      <p:ext uri="{BB962C8B-B14F-4D97-AF65-F5344CB8AC3E}">
        <p14:creationId xmlns:p14="http://schemas.microsoft.com/office/powerpoint/2010/main" val="1379816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9EE6-BC24-561D-0670-1BFEE070ACF2}"/>
              </a:ext>
            </a:extLst>
          </p:cNvPr>
          <p:cNvSpPr>
            <a:spLocks noGrp="1"/>
          </p:cNvSpPr>
          <p:nvPr>
            <p:ph type="title"/>
          </p:nvPr>
        </p:nvSpPr>
        <p:spPr/>
        <p:txBody>
          <a:bodyPr/>
          <a:lstStyle/>
          <a:p>
            <a:r>
              <a:rPr lang="en-US" dirty="0">
                <a:ea typeface="+mj-lt"/>
                <a:cs typeface="+mj-lt"/>
              </a:rPr>
              <a:t>Traditional approach</a:t>
            </a:r>
          </a:p>
        </p:txBody>
      </p:sp>
      <p:sp>
        <p:nvSpPr>
          <p:cNvPr id="3" name="Content Placeholder 2">
            <a:extLst>
              <a:ext uri="{FF2B5EF4-FFF2-40B4-BE49-F238E27FC236}">
                <a16:creationId xmlns:a16="http://schemas.microsoft.com/office/drawing/2014/main" id="{CA4C2E21-7D0D-F452-EA5C-530A21E1C123}"/>
              </a:ext>
            </a:extLst>
          </p:cNvPr>
          <p:cNvSpPr>
            <a:spLocks noGrp="1"/>
          </p:cNvSpPr>
          <p:nvPr>
            <p:ph idx="1"/>
          </p:nvPr>
        </p:nvSpPr>
        <p:spPr>
          <a:xfrm>
            <a:off x="838200" y="1562554"/>
            <a:ext cx="10515600" cy="3244624"/>
          </a:xfrm>
        </p:spPr>
        <p:txBody>
          <a:bodyPr vert="horz" lIns="91440" tIns="45720" rIns="91440" bIns="45720" rtlCol="0" anchor="t">
            <a:normAutofit/>
          </a:bodyPr>
          <a:lstStyle/>
          <a:p>
            <a:r>
              <a:rPr lang="en-US" dirty="0">
                <a:ea typeface="+mn-lt"/>
                <a:cs typeface="+mn-lt"/>
              </a:rPr>
              <a:t>Malfunction (standstill)</a:t>
            </a:r>
          </a:p>
          <a:p>
            <a:r>
              <a:rPr lang="en-US" dirty="0">
                <a:ea typeface="+mn-lt"/>
                <a:cs typeface="+mn-lt"/>
              </a:rPr>
              <a:t>Supplier sends service engineer</a:t>
            </a:r>
          </a:p>
          <a:p>
            <a:r>
              <a:rPr lang="en-US" dirty="0">
                <a:ea typeface="+mn-lt"/>
                <a:cs typeface="+mn-lt"/>
              </a:rPr>
              <a:t>Service engineer arrives and performs root cause analysis</a:t>
            </a:r>
            <a:endParaRPr lang="en-US" dirty="0"/>
          </a:p>
          <a:p>
            <a:pPr lvl="1">
              <a:buFont typeface="Courier New" panose="020B0604020202020204" pitchFamily="34" charset="0"/>
              <a:buChar char="o"/>
            </a:pPr>
            <a:r>
              <a:rPr lang="en-US" dirty="0"/>
              <a:t>Knowledge</a:t>
            </a:r>
            <a:r>
              <a:rPr lang="en-US" dirty="0">
                <a:ea typeface="+mn-lt"/>
                <a:cs typeface="+mn-lt"/>
              </a:rPr>
              <a:t> intensive</a:t>
            </a:r>
            <a:endParaRPr lang="en-US" dirty="0"/>
          </a:p>
          <a:p>
            <a:pPr lvl="1">
              <a:buFont typeface="Courier New" panose="020B0604020202020204" pitchFamily="34" charset="0"/>
              <a:buChar char="o"/>
            </a:pPr>
            <a:r>
              <a:rPr lang="en-US" dirty="0"/>
              <a:t>Experience</a:t>
            </a:r>
          </a:p>
          <a:p>
            <a:pPr lvl="1">
              <a:buFont typeface="Courier New" panose="020B0604020202020204" pitchFamily="34" charset="0"/>
              <a:buChar char="o"/>
            </a:pPr>
            <a:r>
              <a:rPr lang="en-US" dirty="0"/>
              <a:t>Manuals</a:t>
            </a:r>
          </a:p>
          <a:p>
            <a:pPr lvl="1">
              <a:buFont typeface="Courier New" panose="020B0604020202020204" pitchFamily="34" charset="0"/>
              <a:buChar char="o"/>
            </a:pPr>
            <a:r>
              <a:rPr lang="en-US" dirty="0"/>
              <a:t>Training</a:t>
            </a:r>
          </a:p>
        </p:txBody>
      </p:sp>
      <p:sp>
        <p:nvSpPr>
          <p:cNvPr id="4" name="TextBox 3">
            <a:extLst>
              <a:ext uri="{FF2B5EF4-FFF2-40B4-BE49-F238E27FC236}">
                <a16:creationId xmlns:a16="http://schemas.microsoft.com/office/drawing/2014/main" id="{0EB0A6A7-CC58-4CB0-9266-70748E482521}"/>
              </a:ext>
            </a:extLst>
          </p:cNvPr>
          <p:cNvSpPr txBox="1"/>
          <p:nvPr/>
        </p:nvSpPr>
        <p:spPr>
          <a:xfrm>
            <a:off x="833746" y="4811981"/>
            <a:ext cx="1102425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ea typeface="+mn-lt"/>
                <a:cs typeface="+mn-lt"/>
              </a:rPr>
              <a:t>Faster time to market, increased product variation and more complex systems put knowledge transfer under pressure.</a:t>
            </a:r>
            <a:endParaRPr lang="en-US" dirty="0">
              <a:ea typeface="+mn-lt"/>
              <a:cs typeface="+mn-lt"/>
            </a:endParaRPr>
          </a:p>
          <a:p>
            <a:endParaRPr lang="en-US" sz="2800" dirty="0">
              <a:ea typeface="+mn-lt"/>
              <a:cs typeface="+mn-lt"/>
            </a:endParaRPr>
          </a:p>
          <a:p>
            <a:r>
              <a:rPr lang="en-US" sz="2800" dirty="0">
                <a:ea typeface="+mn-lt"/>
                <a:cs typeface="+mn-lt"/>
              </a:rPr>
              <a:t>Shortage of technicians</a:t>
            </a:r>
            <a:endParaRPr lang="en-US" dirty="0"/>
          </a:p>
        </p:txBody>
      </p:sp>
    </p:spTree>
    <p:extLst>
      <p:ext uri="{BB962C8B-B14F-4D97-AF65-F5344CB8AC3E}">
        <p14:creationId xmlns:p14="http://schemas.microsoft.com/office/powerpoint/2010/main" val="1787463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297887" y="1580566"/>
            <a:ext cx="8173843" cy="954107"/>
          </a:xfrm>
          <a:prstGeom prst="rect">
            <a:avLst/>
          </a:prstGeom>
          <a:noFill/>
        </p:spPr>
        <p:txBody>
          <a:bodyPr wrap="square" rtlCol="0">
            <a:spAutoFit/>
          </a:bodyPr>
          <a:lstStyle/>
          <a:p>
            <a:r>
              <a:rPr lang="nl-NL" sz="1400"/>
              <a:t>Voorbeeld systeem gebruikt met switches, lampjes en </a:t>
            </a:r>
            <a:r>
              <a:rPr lang="nl-NL" sz="1400" err="1"/>
              <a:t>wires</a:t>
            </a:r>
            <a:r>
              <a:rPr lang="nl-NL" sz="1400"/>
              <a:t>. </a:t>
            </a:r>
          </a:p>
          <a:p>
            <a:r>
              <a:rPr lang="nl-NL" sz="1400"/>
              <a:t>Systeem: Switch &gt; </a:t>
            </a:r>
            <a:r>
              <a:rPr lang="nl-NL" sz="1400" err="1"/>
              <a:t>Wire</a:t>
            </a:r>
            <a:r>
              <a:rPr lang="nl-NL" sz="1400"/>
              <a:t> &gt; Light &gt; Wire2 &gt; Switch1 &gt; Wire3 &gt; </a:t>
            </a:r>
            <a:r>
              <a:rPr lang="nl-NL" sz="1400" i="1"/>
              <a:t>Light1 &gt; Wire4 &gt; Switch2 &gt; Wire5 &gt; Light2</a:t>
            </a:r>
          </a:p>
          <a:p>
            <a:r>
              <a:rPr lang="nl-NL" sz="1400"/>
              <a:t>Verbinden light met switch wellicht niet </a:t>
            </a:r>
            <a:r>
              <a:rPr lang="nl-NL" sz="1400" err="1"/>
              <a:t>intuitief</a:t>
            </a:r>
            <a:r>
              <a:rPr lang="nl-NL" sz="1400"/>
              <a:t> maar dat maakt voor modellering niet uit.</a:t>
            </a:r>
          </a:p>
          <a:p>
            <a:r>
              <a:rPr lang="nl-NL" sz="1400"/>
              <a:t>Keten waarvoor input wordt gevarieerd loopt van Light1 tot en met Light2.</a:t>
            </a:r>
          </a:p>
        </p:txBody>
      </p:sp>
      <p:sp>
        <p:nvSpPr>
          <p:cNvPr id="9" name="Tekstvak 8">
            <a:extLst>
              <a:ext uri="{FF2B5EF4-FFF2-40B4-BE49-F238E27FC236}">
                <a16:creationId xmlns:a16="http://schemas.microsoft.com/office/drawing/2014/main" id="{D988EF00-B2F5-4F1E-37B1-81193525F1C4}"/>
              </a:ext>
            </a:extLst>
          </p:cNvPr>
          <p:cNvSpPr txBox="1"/>
          <p:nvPr/>
        </p:nvSpPr>
        <p:spPr>
          <a:xfrm>
            <a:off x="3297886" y="4625520"/>
            <a:ext cx="8173843" cy="1600438"/>
          </a:xfrm>
          <a:prstGeom prst="rect">
            <a:avLst/>
          </a:prstGeom>
          <a:noFill/>
        </p:spPr>
        <p:txBody>
          <a:bodyPr wrap="square" rtlCol="0">
            <a:spAutoFit/>
          </a:bodyPr>
          <a:lstStyle/>
          <a:p>
            <a:r>
              <a:rPr lang="nl-NL" sz="1400"/>
              <a:t>-Start keten is een </a:t>
            </a:r>
            <a:r>
              <a:rPr lang="nl-NL" sz="1400" err="1"/>
              <a:t>inputnode</a:t>
            </a:r>
            <a:r>
              <a:rPr lang="nl-NL" sz="1400"/>
              <a:t>, eind een </a:t>
            </a:r>
            <a:r>
              <a:rPr lang="nl-NL" sz="1400" err="1"/>
              <a:t>outputnode</a:t>
            </a:r>
            <a:r>
              <a:rPr lang="nl-NL" sz="1400"/>
              <a:t> van een andere component.</a:t>
            </a:r>
          </a:p>
          <a:p>
            <a:r>
              <a:rPr lang="nl-NL" sz="1400"/>
              <a:t>-Tussenliggende </a:t>
            </a:r>
            <a:r>
              <a:rPr lang="nl-NL" sz="1400" err="1"/>
              <a:t>nodes</a:t>
            </a:r>
            <a:r>
              <a:rPr lang="nl-NL" sz="1400"/>
              <a:t> moeten worden afgeleid, dat is gedaan via “</a:t>
            </a:r>
            <a:r>
              <a:rPr lang="nl-NL" sz="1400" err="1"/>
              <a:t>shortest</a:t>
            </a:r>
            <a:r>
              <a:rPr lang="nl-NL" sz="1400"/>
              <a:t> </a:t>
            </a:r>
            <a:r>
              <a:rPr lang="nl-NL" sz="1400" err="1"/>
              <a:t>path</a:t>
            </a:r>
            <a:r>
              <a:rPr lang="nl-NL" sz="1400"/>
              <a:t>” methode.</a:t>
            </a:r>
          </a:p>
          <a:p>
            <a:r>
              <a:rPr lang="nl-NL" sz="1400"/>
              <a:t>-Er worden kopie componenten gemaakt: </a:t>
            </a:r>
            <a:r>
              <a:rPr lang="nl-NL" sz="1400" err="1"/>
              <a:t>nodes</a:t>
            </a:r>
            <a:r>
              <a:rPr lang="nl-NL" sz="1400"/>
              <a:t> in de te kopiëren keten worden nieuw toegevoegd maar overige </a:t>
            </a:r>
            <a:r>
              <a:rPr lang="nl-NL" sz="1400" err="1"/>
              <a:t>nodes</a:t>
            </a:r>
            <a:r>
              <a:rPr lang="nl-NL" sz="1400"/>
              <a:t> worden hergebruikt van originele component (bijvoorbeeld andere </a:t>
            </a:r>
            <a:r>
              <a:rPr lang="nl-NL" sz="1400" err="1"/>
              <a:t>inputs</a:t>
            </a:r>
            <a:r>
              <a:rPr lang="nl-NL" sz="1400"/>
              <a:t>, health).</a:t>
            </a:r>
          </a:p>
          <a:p>
            <a:r>
              <a:rPr lang="nl-NL" sz="1400"/>
              <a:t>-Output gekopieerde component wordt verbonden met health (en eventueel input) originele component.</a:t>
            </a:r>
          </a:p>
          <a:p>
            <a:r>
              <a:rPr lang="nl-NL" sz="1400"/>
              <a:t>-Met aangepast informatiemodel wordt nieuw </a:t>
            </a:r>
            <a:r>
              <a:rPr lang="nl-NL" sz="1400" err="1"/>
              <a:t>influence</a:t>
            </a:r>
            <a:r>
              <a:rPr lang="nl-NL" sz="1400"/>
              <a:t> diagram gegenereerd waarmee </a:t>
            </a:r>
            <a:r>
              <a:rPr lang="nl-NL" sz="1400" err="1"/>
              <a:t>inference</a:t>
            </a:r>
            <a:r>
              <a:rPr lang="nl-NL" sz="1400"/>
              <a:t> kan worden uitgevoerd gegeven de extra </a:t>
            </a:r>
            <a:r>
              <a:rPr lang="nl-NL" sz="1400" err="1"/>
              <a:t>evidencee</a:t>
            </a:r>
            <a:r>
              <a:rPr lang="nl-NL" sz="1400"/>
              <a:t>.</a:t>
            </a:r>
          </a:p>
        </p:txBody>
      </p:sp>
      <p:sp>
        <p:nvSpPr>
          <p:cNvPr id="13" name="Rechthoek 12">
            <a:extLst>
              <a:ext uri="{FF2B5EF4-FFF2-40B4-BE49-F238E27FC236}">
                <a16:creationId xmlns:a16="http://schemas.microsoft.com/office/drawing/2014/main" id="{A77F6886-A8EA-BBF5-7E1F-401F99B636FB}"/>
              </a:ext>
            </a:extLst>
          </p:cNvPr>
          <p:cNvSpPr/>
          <p:nvPr/>
        </p:nvSpPr>
        <p:spPr>
          <a:xfrm>
            <a:off x="991443" y="1580566"/>
            <a:ext cx="2085278" cy="95410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gebruikt voorbeeld</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1129854" cy="9541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II, </a:t>
            </a:r>
            <a:r>
              <a:rPr lang="nl-NL" err="1"/>
              <a:t>learnings</a:t>
            </a:r>
            <a:r>
              <a:rPr lang="nl-NL"/>
              <a:t> implementatie </a:t>
            </a:r>
          </a:p>
          <a:p>
            <a:r>
              <a:rPr lang="nl-NL" sz="2400" err="1"/>
              <a:t>Influence</a:t>
            </a:r>
            <a:r>
              <a:rPr lang="nl-NL" sz="2400"/>
              <a:t> diagram oplossing uitgebreid met test type2</a:t>
            </a:r>
          </a:p>
        </p:txBody>
      </p:sp>
      <p:sp>
        <p:nvSpPr>
          <p:cNvPr id="2" name="Rechthoek 1">
            <a:extLst>
              <a:ext uri="{FF2B5EF4-FFF2-40B4-BE49-F238E27FC236}">
                <a16:creationId xmlns:a16="http://schemas.microsoft.com/office/drawing/2014/main" id="{234345D0-1C51-E571-0922-687CE0274AA7}"/>
              </a:ext>
            </a:extLst>
          </p:cNvPr>
          <p:cNvSpPr/>
          <p:nvPr/>
        </p:nvSpPr>
        <p:spPr>
          <a:xfrm>
            <a:off x="991443" y="2739182"/>
            <a:ext cx="2085278" cy="938717"/>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test </a:t>
            </a:r>
            <a:r>
              <a:rPr lang="nl-NL" sz="1400" err="1"/>
              <a:t>utility</a:t>
            </a:r>
            <a:r>
              <a:rPr lang="nl-NL" sz="1400"/>
              <a:t> en </a:t>
            </a:r>
            <a:r>
              <a:rPr lang="nl-NL" sz="1400" err="1"/>
              <a:t>decision</a:t>
            </a:r>
            <a:endParaRPr lang="nl-NL" sz="1400"/>
          </a:p>
        </p:txBody>
      </p:sp>
      <p:sp>
        <p:nvSpPr>
          <p:cNvPr id="4" name="Rechthoek 3">
            <a:extLst>
              <a:ext uri="{FF2B5EF4-FFF2-40B4-BE49-F238E27FC236}">
                <a16:creationId xmlns:a16="http://schemas.microsoft.com/office/drawing/2014/main" id="{E9530246-4420-4365-C460-D80740D018D8}"/>
              </a:ext>
            </a:extLst>
          </p:cNvPr>
          <p:cNvSpPr/>
          <p:nvPr/>
        </p:nvSpPr>
        <p:spPr>
          <a:xfrm>
            <a:off x="991443" y="4625520"/>
            <a:ext cx="2085278" cy="15890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testuitkomst </a:t>
            </a:r>
            <a:r>
              <a:rPr lang="nl-NL" sz="1400" err="1"/>
              <a:t>dmv</a:t>
            </a:r>
            <a:r>
              <a:rPr lang="nl-NL" sz="1400"/>
              <a:t> </a:t>
            </a:r>
            <a:r>
              <a:rPr lang="nl-NL" sz="1400" err="1"/>
              <a:t>kopieren</a:t>
            </a:r>
            <a:r>
              <a:rPr lang="nl-NL" sz="1400"/>
              <a:t> keten</a:t>
            </a:r>
          </a:p>
        </p:txBody>
      </p:sp>
      <p:sp>
        <p:nvSpPr>
          <p:cNvPr id="6" name="Rechthoek 5">
            <a:extLst>
              <a:ext uri="{FF2B5EF4-FFF2-40B4-BE49-F238E27FC236}">
                <a16:creationId xmlns:a16="http://schemas.microsoft.com/office/drawing/2014/main" id="{F2B0233F-BA5E-7867-BEA6-C8FD7F609962}"/>
              </a:ext>
            </a:extLst>
          </p:cNvPr>
          <p:cNvSpPr/>
          <p:nvPr/>
        </p:nvSpPr>
        <p:spPr>
          <a:xfrm>
            <a:off x="991443" y="3897794"/>
            <a:ext cx="2085278" cy="5232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transitie</a:t>
            </a:r>
          </a:p>
        </p:txBody>
      </p:sp>
      <p:sp>
        <p:nvSpPr>
          <p:cNvPr id="10" name="Tekstvak 9">
            <a:extLst>
              <a:ext uri="{FF2B5EF4-FFF2-40B4-BE49-F238E27FC236}">
                <a16:creationId xmlns:a16="http://schemas.microsoft.com/office/drawing/2014/main" id="{B4589730-9148-9D12-5C1E-581B4C7C424D}"/>
              </a:ext>
            </a:extLst>
          </p:cNvPr>
          <p:cNvSpPr txBox="1"/>
          <p:nvPr/>
        </p:nvSpPr>
        <p:spPr>
          <a:xfrm>
            <a:off x="3297887" y="2739180"/>
            <a:ext cx="5689102" cy="523220"/>
          </a:xfrm>
          <a:prstGeom prst="rect">
            <a:avLst/>
          </a:prstGeom>
          <a:noFill/>
        </p:spPr>
        <p:txBody>
          <a:bodyPr wrap="square" rtlCol="0">
            <a:spAutoFit/>
          </a:bodyPr>
          <a:lstStyle/>
          <a:p>
            <a:r>
              <a:rPr lang="nl-NL" sz="1400" err="1"/>
              <a:t>Testutility</a:t>
            </a:r>
            <a:r>
              <a:rPr lang="nl-NL" sz="1400"/>
              <a:t> verbonden aan output node om testbesluit te </a:t>
            </a:r>
            <a:r>
              <a:rPr lang="nl-NL" sz="1400" err="1"/>
              <a:t>triggeren</a:t>
            </a:r>
            <a:r>
              <a:rPr lang="nl-NL" sz="1400"/>
              <a:t>. Kosten en boetes sturen </a:t>
            </a:r>
            <a:r>
              <a:rPr lang="nl-NL" sz="1400" err="1"/>
              <a:t>utility</a:t>
            </a:r>
            <a:r>
              <a:rPr lang="nl-NL" sz="1400"/>
              <a:t> naar volgende gedrag, zie hiernaast.</a:t>
            </a:r>
          </a:p>
        </p:txBody>
      </p:sp>
      <p:sp>
        <p:nvSpPr>
          <p:cNvPr id="11" name="Tekstvak 10">
            <a:extLst>
              <a:ext uri="{FF2B5EF4-FFF2-40B4-BE49-F238E27FC236}">
                <a16:creationId xmlns:a16="http://schemas.microsoft.com/office/drawing/2014/main" id="{AED9ECAE-4098-37AD-B244-FEBB54613A47}"/>
              </a:ext>
            </a:extLst>
          </p:cNvPr>
          <p:cNvSpPr txBox="1"/>
          <p:nvPr/>
        </p:nvSpPr>
        <p:spPr>
          <a:xfrm>
            <a:off x="3297886" y="3897794"/>
            <a:ext cx="8173843" cy="523220"/>
          </a:xfrm>
          <a:prstGeom prst="rect">
            <a:avLst/>
          </a:prstGeom>
          <a:noFill/>
        </p:spPr>
        <p:txBody>
          <a:bodyPr wrap="square" rtlCol="0">
            <a:spAutoFit/>
          </a:bodyPr>
          <a:lstStyle/>
          <a:p>
            <a:r>
              <a:rPr lang="nl-NL" sz="1400"/>
              <a:t>Indien 2 sets aan </a:t>
            </a:r>
            <a:r>
              <a:rPr lang="nl-NL" sz="1400" err="1"/>
              <a:t>evidence</a:t>
            </a:r>
            <a:r>
              <a:rPr lang="nl-NL" sz="1400"/>
              <a:t> worden geconstateerd is dat signaal dat de test is uitgevoerd en wordt eerst informatiemodel aangepast om nieuw </a:t>
            </a:r>
            <a:r>
              <a:rPr lang="nl-NL" sz="1400" err="1"/>
              <a:t>influence</a:t>
            </a:r>
            <a:r>
              <a:rPr lang="nl-NL" sz="1400"/>
              <a:t> diagram te genereren.</a:t>
            </a:r>
          </a:p>
        </p:txBody>
      </p:sp>
      <p:sp>
        <p:nvSpPr>
          <p:cNvPr id="12" name="Tekstvak 11">
            <a:extLst>
              <a:ext uri="{FF2B5EF4-FFF2-40B4-BE49-F238E27FC236}">
                <a16:creationId xmlns:a16="http://schemas.microsoft.com/office/drawing/2014/main" id="{124165CB-2A53-E2BF-E980-015000D2630B}"/>
              </a:ext>
            </a:extLst>
          </p:cNvPr>
          <p:cNvSpPr txBox="1"/>
          <p:nvPr/>
        </p:nvSpPr>
        <p:spPr>
          <a:xfrm>
            <a:off x="8986989" y="2739180"/>
            <a:ext cx="2951326" cy="938719"/>
          </a:xfrm>
          <a:prstGeom prst="rect">
            <a:avLst/>
          </a:prstGeom>
          <a:noFill/>
        </p:spPr>
        <p:txBody>
          <a:bodyPr wrap="square" rtlCol="0">
            <a:spAutoFit/>
          </a:bodyPr>
          <a:lstStyle/>
          <a:p>
            <a:r>
              <a:rPr lang="nl-NL" sz="1100" b="1" i="1"/>
              <a:t>Op volgorde hoogste </a:t>
            </a:r>
            <a:r>
              <a:rPr lang="nl-NL" sz="1100" b="1" i="1" err="1"/>
              <a:t>utility</a:t>
            </a:r>
            <a:r>
              <a:rPr lang="nl-NL" sz="1100" b="1" i="1"/>
              <a:t>:</a:t>
            </a:r>
          </a:p>
          <a:p>
            <a:r>
              <a:rPr lang="nl-NL" sz="1100"/>
              <a:t>indien output gewenst / doe niets</a:t>
            </a:r>
          </a:p>
          <a:p>
            <a:r>
              <a:rPr lang="nl-NL" sz="1100"/>
              <a:t>Indien output niet gewenst / doe test</a:t>
            </a:r>
          </a:p>
          <a:p>
            <a:r>
              <a:rPr lang="nl-NL" sz="1100"/>
              <a:t>Indien output niet gewenst / doe niets</a:t>
            </a:r>
          </a:p>
          <a:p>
            <a:r>
              <a:rPr lang="nl-NL" sz="1100"/>
              <a:t>Indien output gewenst / doe test</a:t>
            </a:r>
          </a:p>
        </p:txBody>
      </p:sp>
    </p:spTree>
    <p:extLst>
      <p:ext uri="{BB962C8B-B14F-4D97-AF65-F5344CB8AC3E}">
        <p14:creationId xmlns:p14="http://schemas.microsoft.com/office/powerpoint/2010/main" val="1069728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1129854" cy="9541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II, </a:t>
            </a:r>
            <a:r>
              <a:rPr lang="nl-NL" err="1"/>
              <a:t>learnings</a:t>
            </a:r>
            <a:r>
              <a:rPr lang="nl-NL"/>
              <a:t> implementatie </a:t>
            </a:r>
          </a:p>
          <a:p>
            <a:r>
              <a:rPr lang="nl-NL" sz="2400"/>
              <a:t>Diagram voorbeeld na uitbreiding…</a:t>
            </a:r>
          </a:p>
        </p:txBody>
      </p:sp>
      <p:pic>
        <p:nvPicPr>
          <p:cNvPr id="5" name="Afbeelding 4" descr="Afbeelding met cirkel, ontwerp&#10;&#10;Automatisch gegenereerde beschrijving">
            <a:extLst>
              <a:ext uri="{FF2B5EF4-FFF2-40B4-BE49-F238E27FC236}">
                <a16:creationId xmlns:a16="http://schemas.microsoft.com/office/drawing/2014/main" id="{9A66EC4C-41B8-5DE2-459D-021CBF65B502}"/>
              </a:ext>
            </a:extLst>
          </p:cNvPr>
          <p:cNvPicPr>
            <a:picLocks noChangeAspect="1"/>
          </p:cNvPicPr>
          <p:nvPr/>
        </p:nvPicPr>
        <p:blipFill>
          <a:blip r:embed="rId2"/>
          <a:stretch>
            <a:fillRect/>
          </a:stretch>
        </p:blipFill>
        <p:spPr>
          <a:xfrm>
            <a:off x="0" y="1675453"/>
            <a:ext cx="9091341" cy="3905495"/>
          </a:xfrm>
          <a:prstGeom prst="rect">
            <a:avLst/>
          </a:prstGeom>
        </p:spPr>
      </p:pic>
      <p:sp>
        <p:nvSpPr>
          <p:cNvPr id="7" name="Tekstvak 6">
            <a:extLst>
              <a:ext uri="{FF2B5EF4-FFF2-40B4-BE49-F238E27FC236}">
                <a16:creationId xmlns:a16="http://schemas.microsoft.com/office/drawing/2014/main" id="{3BB1B5FD-5563-38AD-098F-64FD996D9603}"/>
              </a:ext>
            </a:extLst>
          </p:cNvPr>
          <p:cNvSpPr txBox="1"/>
          <p:nvPr/>
        </p:nvSpPr>
        <p:spPr>
          <a:xfrm>
            <a:off x="5536337" y="2082975"/>
            <a:ext cx="1947200" cy="276999"/>
          </a:xfrm>
          <a:prstGeom prst="rect">
            <a:avLst/>
          </a:prstGeom>
          <a:noFill/>
        </p:spPr>
        <p:txBody>
          <a:bodyPr wrap="none" rtlCol="0">
            <a:spAutoFit/>
          </a:bodyPr>
          <a:lstStyle/>
          <a:p>
            <a:r>
              <a:rPr lang="nl-NL" sz="1200">
                <a:highlight>
                  <a:srgbClr val="FFFF00"/>
                </a:highlight>
              </a:rPr>
              <a:t>deel systeem zonder kopie</a:t>
            </a:r>
          </a:p>
        </p:txBody>
      </p:sp>
      <p:sp>
        <p:nvSpPr>
          <p:cNvPr id="12" name="Tekstvak 11">
            <a:extLst>
              <a:ext uri="{FF2B5EF4-FFF2-40B4-BE49-F238E27FC236}">
                <a16:creationId xmlns:a16="http://schemas.microsoft.com/office/drawing/2014/main" id="{8093E278-3BCE-B47E-BCE3-FE57D8E30806}"/>
              </a:ext>
            </a:extLst>
          </p:cNvPr>
          <p:cNvSpPr txBox="1"/>
          <p:nvPr/>
        </p:nvSpPr>
        <p:spPr>
          <a:xfrm>
            <a:off x="9279228" y="3003532"/>
            <a:ext cx="3026339" cy="2492990"/>
          </a:xfrm>
          <a:prstGeom prst="rect">
            <a:avLst/>
          </a:prstGeom>
          <a:noFill/>
        </p:spPr>
        <p:txBody>
          <a:bodyPr wrap="square" rtlCol="0">
            <a:spAutoFit/>
          </a:bodyPr>
          <a:lstStyle/>
          <a:p>
            <a:r>
              <a:rPr lang="nl-NL" sz="1200">
                <a:highlight>
                  <a:srgbClr val="FFFF00"/>
                </a:highlight>
              </a:rPr>
              <a:t>Gekopieerde componenten</a:t>
            </a:r>
          </a:p>
          <a:p>
            <a:endParaRPr lang="nl-NL" sz="1200">
              <a:highlight>
                <a:srgbClr val="FFFF00"/>
              </a:highlight>
            </a:endParaRPr>
          </a:p>
          <a:p>
            <a:r>
              <a:rPr lang="nl-NL" sz="1200">
                <a:highlight>
                  <a:srgbClr val="FFFF00"/>
                </a:highlight>
              </a:rPr>
              <a:t>Keten is van light1 tot en met light2  en start bij PresentPowerInputsLight1.</a:t>
            </a:r>
          </a:p>
          <a:p>
            <a:endParaRPr lang="nl-NL" sz="1200">
              <a:highlight>
                <a:srgbClr val="FFFF00"/>
              </a:highlight>
            </a:endParaRPr>
          </a:p>
          <a:p>
            <a:r>
              <a:rPr lang="nl-NL" sz="1200">
                <a:highlight>
                  <a:srgbClr val="FFFF00"/>
                </a:highlight>
              </a:rPr>
              <a:t>Nodes met “copy” in naam zijn onderdeel gekopieerde keten.</a:t>
            </a:r>
          </a:p>
          <a:p>
            <a:endParaRPr lang="nl-NL" sz="1200">
              <a:highlight>
                <a:srgbClr val="FFFF00"/>
              </a:highlight>
            </a:endParaRPr>
          </a:p>
          <a:p>
            <a:r>
              <a:rPr lang="nl-NL" sz="1200">
                <a:highlight>
                  <a:srgbClr val="FFFF00"/>
                </a:highlight>
              </a:rPr>
              <a:t>healthLight1 verbonden met 2 </a:t>
            </a:r>
            <a:r>
              <a:rPr lang="nl-NL" sz="1200" err="1">
                <a:highlight>
                  <a:srgbClr val="FFFF00"/>
                </a:highlight>
              </a:rPr>
              <a:t>outputs</a:t>
            </a:r>
            <a:r>
              <a:rPr lang="nl-NL" sz="1200">
                <a:highlight>
                  <a:srgbClr val="FFFF00"/>
                </a:highlight>
              </a:rPr>
              <a:t>, origineel en ”copy” </a:t>
            </a:r>
          </a:p>
          <a:p>
            <a:endParaRPr lang="nl-NL" sz="1200">
              <a:highlight>
                <a:srgbClr val="FFFF00"/>
              </a:highlight>
            </a:endParaRPr>
          </a:p>
          <a:p>
            <a:r>
              <a:rPr lang="nl-NL" sz="1200">
                <a:highlight>
                  <a:srgbClr val="FFFF00"/>
                </a:highlight>
              </a:rPr>
              <a:t>hergebruik EnabledStateInputsSwitch2 binnen gekopieerde component</a:t>
            </a:r>
          </a:p>
        </p:txBody>
      </p:sp>
      <p:sp>
        <p:nvSpPr>
          <p:cNvPr id="14" name="Tekstvak 13">
            <a:extLst>
              <a:ext uri="{FF2B5EF4-FFF2-40B4-BE49-F238E27FC236}">
                <a16:creationId xmlns:a16="http://schemas.microsoft.com/office/drawing/2014/main" id="{C4BAB3E1-C560-C644-29C4-2E97D8A2D1B4}"/>
              </a:ext>
            </a:extLst>
          </p:cNvPr>
          <p:cNvSpPr txBox="1"/>
          <p:nvPr/>
        </p:nvSpPr>
        <p:spPr>
          <a:xfrm>
            <a:off x="78159" y="1213788"/>
            <a:ext cx="4302716" cy="461665"/>
          </a:xfrm>
          <a:prstGeom prst="rect">
            <a:avLst/>
          </a:prstGeom>
          <a:noFill/>
        </p:spPr>
        <p:txBody>
          <a:bodyPr wrap="none" rtlCol="0">
            <a:spAutoFit/>
          </a:bodyPr>
          <a:lstStyle/>
          <a:p>
            <a:r>
              <a:rPr lang="nl-NL" sz="1200">
                <a:highlight>
                  <a:srgbClr val="FFFF00"/>
                </a:highlight>
              </a:rPr>
              <a:t>Eerste deel naam is eigenschap en type: </a:t>
            </a:r>
            <a:r>
              <a:rPr lang="nl-NL" sz="1200" err="1">
                <a:highlight>
                  <a:srgbClr val="FFFF00"/>
                </a:highlight>
              </a:rPr>
              <a:t>PresentPowerInputs</a:t>
            </a:r>
            <a:r>
              <a:rPr lang="nl-NL" sz="1200">
                <a:highlight>
                  <a:srgbClr val="FFFF00"/>
                </a:highlight>
              </a:rPr>
              <a:t>..</a:t>
            </a:r>
          </a:p>
          <a:p>
            <a:r>
              <a:rPr lang="nl-NL" sz="1200">
                <a:highlight>
                  <a:srgbClr val="FFFF00"/>
                </a:highlight>
              </a:rPr>
              <a:t>Laatste deel naam is component: …Light / …Wire2 </a:t>
            </a:r>
            <a:r>
              <a:rPr lang="nl-NL" sz="1200" err="1">
                <a:highlight>
                  <a:srgbClr val="FFFF00"/>
                </a:highlight>
              </a:rPr>
              <a:t>etc</a:t>
            </a:r>
            <a:endParaRPr lang="nl-NL" sz="1200">
              <a:highlight>
                <a:srgbClr val="FFFF00"/>
              </a:highlight>
            </a:endParaRPr>
          </a:p>
        </p:txBody>
      </p:sp>
      <p:cxnSp>
        <p:nvCxnSpPr>
          <p:cNvPr id="18" name="Rechte verbindingslijn met pijl 17">
            <a:extLst>
              <a:ext uri="{FF2B5EF4-FFF2-40B4-BE49-F238E27FC236}">
                <a16:creationId xmlns:a16="http://schemas.microsoft.com/office/drawing/2014/main" id="{F89B6E85-A970-431A-4740-2A205DEB68E9}"/>
              </a:ext>
            </a:extLst>
          </p:cNvPr>
          <p:cNvCxnSpPr>
            <a:cxnSpLocks/>
          </p:cNvCxnSpPr>
          <p:nvPr/>
        </p:nvCxnSpPr>
        <p:spPr>
          <a:xfrm>
            <a:off x="4546242" y="4179194"/>
            <a:ext cx="990095" cy="0"/>
          </a:xfrm>
          <a:prstGeom prst="straightConnector1">
            <a:avLst/>
          </a:prstGeom>
          <a:ln w="31750">
            <a:solidFill>
              <a:srgbClr val="FFFF00"/>
            </a:solidFill>
            <a:tailEnd type="none" w="lg" len="lg"/>
          </a:ln>
        </p:spPr>
        <p:style>
          <a:lnRef idx="2">
            <a:schemeClr val="accent1"/>
          </a:lnRef>
          <a:fillRef idx="0">
            <a:schemeClr val="accent1"/>
          </a:fillRef>
          <a:effectRef idx="1">
            <a:schemeClr val="accent1"/>
          </a:effectRef>
          <a:fontRef idx="minor">
            <a:schemeClr val="tx1"/>
          </a:fontRef>
        </p:style>
      </p:cxnSp>
      <p:cxnSp>
        <p:nvCxnSpPr>
          <p:cNvPr id="21" name="Rechte verbindingslijn met pijl 20">
            <a:extLst>
              <a:ext uri="{FF2B5EF4-FFF2-40B4-BE49-F238E27FC236}">
                <a16:creationId xmlns:a16="http://schemas.microsoft.com/office/drawing/2014/main" id="{CEF9F4AA-96CB-A6F9-553A-CE118B53C19F}"/>
              </a:ext>
            </a:extLst>
          </p:cNvPr>
          <p:cNvCxnSpPr>
            <a:cxnSpLocks/>
          </p:cNvCxnSpPr>
          <p:nvPr/>
        </p:nvCxnSpPr>
        <p:spPr>
          <a:xfrm>
            <a:off x="5708970" y="3290552"/>
            <a:ext cx="498647" cy="0"/>
          </a:xfrm>
          <a:prstGeom prst="straightConnector1">
            <a:avLst/>
          </a:prstGeom>
          <a:ln w="31750">
            <a:solidFill>
              <a:srgbClr val="FFFF00"/>
            </a:solidFill>
            <a:tailEnd type="none" w="lg" len="lg"/>
          </a:ln>
        </p:spPr>
        <p:style>
          <a:lnRef idx="2">
            <a:schemeClr val="accent1"/>
          </a:lnRef>
          <a:fillRef idx="0">
            <a:schemeClr val="accent1"/>
          </a:fillRef>
          <a:effectRef idx="1">
            <a:schemeClr val="accent1"/>
          </a:effectRef>
          <a:fontRef idx="minor">
            <a:schemeClr val="tx1"/>
          </a:fontRef>
        </p:style>
      </p:cxnSp>
      <p:cxnSp>
        <p:nvCxnSpPr>
          <p:cNvPr id="34" name="Rechte verbindingslijn met pijl 33">
            <a:extLst>
              <a:ext uri="{FF2B5EF4-FFF2-40B4-BE49-F238E27FC236}">
                <a16:creationId xmlns:a16="http://schemas.microsoft.com/office/drawing/2014/main" id="{459A062C-7316-3DBA-2EB6-F39164F1D1EE}"/>
              </a:ext>
            </a:extLst>
          </p:cNvPr>
          <p:cNvCxnSpPr>
            <a:cxnSpLocks/>
          </p:cNvCxnSpPr>
          <p:nvPr/>
        </p:nvCxnSpPr>
        <p:spPr>
          <a:xfrm>
            <a:off x="3750348" y="3290552"/>
            <a:ext cx="795894" cy="0"/>
          </a:xfrm>
          <a:prstGeom prst="straightConnector1">
            <a:avLst/>
          </a:prstGeom>
          <a:ln w="31750">
            <a:solidFill>
              <a:srgbClr val="FFFF00"/>
            </a:solidFill>
            <a:tailEnd type="none" w="lg" len="lg"/>
          </a:ln>
        </p:spPr>
        <p:style>
          <a:lnRef idx="2">
            <a:schemeClr val="accent1"/>
          </a:lnRef>
          <a:fillRef idx="0">
            <a:schemeClr val="accent1"/>
          </a:fillRef>
          <a:effectRef idx="1">
            <a:schemeClr val="accent1"/>
          </a:effectRef>
          <a:fontRef idx="minor">
            <a:schemeClr val="tx1"/>
          </a:fontRef>
        </p:style>
      </p:cxnSp>
      <p:cxnSp>
        <p:nvCxnSpPr>
          <p:cNvPr id="36" name="Rechte verbindingslijn met pijl 35">
            <a:extLst>
              <a:ext uri="{FF2B5EF4-FFF2-40B4-BE49-F238E27FC236}">
                <a16:creationId xmlns:a16="http://schemas.microsoft.com/office/drawing/2014/main" id="{295933FA-E0E3-B3ED-E50E-F9B9B25A3E5E}"/>
              </a:ext>
            </a:extLst>
          </p:cNvPr>
          <p:cNvCxnSpPr>
            <a:cxnSpLocks/>
          </p:cNvCxnSpPr>
          <p:nvPr/>
        </p:nvCxnSpPr>
        <p:spPr>
          <a:xfrm>
            <a:off x="8128000" y="3284748"/>
            <a:ext cx="207572" cy="0"/>
          </a:xfrm>
          <a:prstGeom prst="straightConnector1">
            <a:avLst/>
          </a:prstGeom>
          <a:ln w="31750">
            <a:solidFill>
              <a:srgbClr val="FFFF00"/>
            </a:solidFill>
            <a:tailEnd type="non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5589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vak 7">
            <a:extLst>
              <a:ext uri="{FF2B5EF4-FFF2-40B4-BE49-F238E27FC236}">
                <a16:creationId xmlns:a16="http://schemas.microsoft.com/office/drawing/2014/main" id="{D84091F5-4D59-79B3-A2B1-370FFE8B1650}"/>
              </a:ext>
            </a:extLst>
          </p:cNvPr>
          <p:cNvSpPr txBox="1"/>
          <p:nvPr/>
        </p:nvSpPr>
        <p:spPr>
          <a:xfrm>
            <a:off x="3297887" y="1580566"/>
            <a:ext cx="8173843" cy="738664"/>
          </a:xfrm>
          <a:prstGeom prst="rect">
            <a:avLst/>
          </a:prstGeom>
          <a:noFill/>
        </p:spPr>
        <p:txBody>
          <a:bodyPr wrap="square" rtlCol="0">
            <a:spAutoFit/>
          </a:bodyPr>
          <a:lstStyle/>
          <a:p>
            <a:r>
              <a:rPr lang="nl-NL" sz="1400"/>
              <a:t>Het aanpassen van het informatiemodel en dan opnieuw genereren </a:t>
            </a:r>
            <a:r>
              <a:rPr lang="nl-NL" sz="1400" err="1"/>
              <a:t>influence</a:t>
            </a:r>
            <a:r>
              <a:rPr lang="nl-NL" sz="1400"/>
              <a:t> diagram werkt.</a:t>
            </a:r>
          </a:p>
          <a:p>
            <a:r>
              <a:rPr lang="nl-NL" sz="1400"/>
              <a:t>Tijdens </a:t>
            </a:r>
            <a:r>
              <a:rPr lang="nl-NL" sz="1400" err="1"/>
              <a:t>implementie</a:t>
            </a:r>
            <a:r>
              <a:rPr lang="nl-NL" sz="1400"/>
              <a:t> keuze moeten maken hoe </a:t>
            </a:r>
            <a:r>
              <a:rPr lang="nl-NL" sz="1400" err="1"/>
              <a:t>kopieren</a:t>
            </a:r>
            <a:r>
              <a:rPr lang="nl-NL" sz="1400"/>
              <a:t> in zijn werk gaat. Uiteindelijk gekozen om kopie componenten te maken en hierbij </a:t>
            </a:r>
            <a:r>
              <a:rPr lang="nl-NL" sz="1400" err="1"/>
              <a:t>nodes</a:t>
            </a:r>
            <a:r>
              <a:rPr lang="nl-NL" sz="1400"/>
              <a:t> van originele component te hergebruiken.</a:t>
            </a:r>
          </a:p>
        </p:txBody>
      </p:sp>
      <p:sp>
        <p:nvSpPr>
          <p:cNvPr id="9" name="Tekstvak 8">
            <a:extLst>
              <a:ext uri="{FF2B5EF4-FFF2-40B4-BE49-F238E27FC236}">
                <a16:creationId xmlns:a16="http://schemas.microsoft.com/office/drawing/2014/main" id="{D988EF00-B2F5-4F1E-37B1-81193525F1C4}"/>
              </a:ext>
            </a:extLst>
          </p:cNvPr>
          <p:cNvSpPr txBox="1"/>
          <p:nvPr/>
        </p:nvSpPr>
        <p:spPr>
          <a:xfrm>
            <a:off x="3297886" y="4113241"/>
            <a:ext cx="8173843" cy="307777"/>
          </a:xfrm>
          <a:prstGeom prst="rect">
            <a:avLst/>
          </a:prstGeom>
          <a:noFill/>
        </p:spPr>
        <p:txBody>
          <a:bodyPr wrap="square" rtlCol="0">
            <a:spAutoFit/>
          </a:bodyPr>
          <a:lstStyle/>
          <a:p>
            <a:r>
              <a:rPr lang="nl-NL" sz="1400"/>
              <a:t>Nog niet gedaan</a:t>
            </a:r>
          </a:p>
        </p:txBody>
      </p:sp>
      <p:sp>
        <p:nvSpPr>
          <p:cNvPr id="13" name="Rechthoek 12">
            <a:extLst>
              <a:ext uri="{FF2B5EF4-FFF2-40B4-BE49-F238E27FC236}">
                <a16:creationId xmlns:a16="http://schemas.microsoft.com/office/drawing/2014/main" id="{A77F6886-A8EA-BBF5-7E1F-401F99B636FB}"/>
              </a:ext>
            </a:extLst>
          </p:cNvPr>
          <p:cNvSpPr/>
          <p:nvPr/>
        </p:nvSpPr>
        <p:spPr>
          <a:xfrm>
            <a:off x="991443" y="1580566"/>
            <a:ext cx="2085278" cy="95410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aanpak en modelleren</a:t>
            </a:r>
          </a:p>
        </p:txBody>
      </p:sp>
      <p:sp>
        <p:nvSpPr>
          <p:cNvPr id="17" name="Titel 3">
            <a:extLst>
              <a:ext uri="{FF2B5EF4-FFF2-40B4-BE49-F238E27FC236}">
                <a16:creationId xmlns:a16="http://schemas.microsoft.com/office/drawing/2014/main" id="{4D344033-EE2C-7DF9-D4D6-D954DF40D344}"/>
              </a:ext>
            </a:extLst>
          </p:cNvPr>
          <p:cNvSpPr txBox="1">
            <a:spLocks/>
          </p:cNvSpPr>
          <p:nvPr/>
        </p:nvSpPr>
        <p:spPr>
          <a:xfrm>
            <a:off x="808462" y="168329"/>
            <a:ext cx="11129854" cy="95410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Test type II, </a:t>
            </a:r>
            <a:r>
              <a:rPr lang="nl-NL" err="1"/>
              <a:t>learnings</a:t>
            </a:r>
            <a:r>
              <a:rPr lang="nl-NL"/>
              <a:t> implementatie </a:t>
            </a:r>
          </a:p>
          <a:p>
            <a:r>
              <a:rPr lang="nl-NL" sz="2400"/>
              <a:t>evaluatie</a:t>
            </a:r>
          </a:p>
        </p:txBody>
      </p:sp>
      <p:sp>
        <p:nvSpPr>
          <p:cNvPr id="2" name="Rechthoek 1">
            <a:extLst>
              <a:ext uri="{FF2B5EF4-FFF2-40B4-BE49-F238E27FC236}">
                <a16:creationId xmlns:a16="http://schemas.microsoft.com/office/drawing/2014/main" id="{234345D0-1C51-E571-0922-687CE0274AA7}"/>
              </a:ext>
            </a:extLst>
          </p:cNvPr>
          <p:cNvSpPr/>
          <p:nvPr/>
        </p:nvSpPr>
        <p:spPr>
          <a:xfrm>
            <a:off x="991443" y="2739182"/>
            <a:ext cx="2085278" cy="1169549"/>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implementatie</a:t>
            </a:r>
          </a:p>
        </p:txBody>
      </p:sp>
      <p:sp>
        <p:nvSpPr>
          <p:cNvPr id="4" name="Rechthoek 3">
            <a:extLst>
              <a:ext uri="{FF2B5EF4-FFF2-40B4-BE49-F238E27FC236}">
                <a16:creationId xmlns:a16="http://schemas.microsoft.com/office/drawing/2014/main" id="{E9530246-4420-4365-C460-D80740D018D8}"/>
              </a:ext>
            </a:extLst>
          </p:cNvPr>
          <p:cNvSpPr/>
          <p:nvPr/>
        </p:nvSpPr>
        <p:spPr>
          <a:xfrm>
            <a:off x="991443" y="4113241"/>
            <a:ext cx="2085278" cy="1589013"/>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1400"/>
              <a:t>validatie</a:t>
            </a:r>
          </a:p>
        </p:txBody>
      </p:sp>
      <p:sp>
        <p:nvSpPr>
          <p:cNvPr id="10" name="Tekstvak 9">
            <a:extLst>
              <a:ext uri="{FF2B5EF4-FFF2-40B4-BE49-F238E27FC236}">
                <a16:creationId xmlns:a16="http://schemas.microsoft.com/office/drawing/2014/main" id="{B4589730-9148-9D12-5C1E-581B4C7C424D}"/>
              </a:ext>
            </a:extLst>
          </p:cNvPr>
          <p:cNvSpPr txBox="1"/>
          <p:nvPr/>
        </p:nvSpPr>
        <p:spPr>
          <a:xfrm>
            <a:off x="3297887" y="2739180"/>
            <a:ext cx="8173842" cy="1169551"/>
          </a:xfrm>
          <a:prstGeom prst="rect">
            <a:avLst/>
          </a:prstGeom>
          <a:noFill/>
        </p:spPr>
        <p:txBody>
          <a:bodyPr wrap="square" rtlCol="0">
            <a:spAutoFit/>
          </a:bodyPr>
          <a:lstStyle/>
          <a:p>
            <a:r>
              <a:rPr lang="nl-NL" sz="1400" err="1"/>
              <a:t>pyAgrum</a:t>
            </a:r>
            <a:r>
              <a:rPr lang="nl-NL" sz="1400"/>
              <a:t> heeft geen optie om route uit te rekenen, met python </a:t>
            </a:r>
            <a:r>
              <a:rPr lang="nl-NL" sz="1400" err="1"/>
              <a:t>library</a:t>
            </a:r>
            <a:r>
              <a:rPr lang="nl-NL" sz="1400"/>
              <a:t> </a:t>
            </a:r>
            <a:r>
              <a:rPr lang="nl-NL" sz="1400" err="1"/>
              <a:t>networkx</a:t>
            </a:r>
            <a:r>
              <a:rPr lang="nl-NL" sz="1400"/>
              <a:t> is snel een DAG te maken en het pad uit te rekenen.</a:t>
            </a:r>
          </a:p>
          <a:p>
            <a:r>
              <a:rPr lang="nl-NL" sz="1400"/>
              <a:t>De oorspronkelijke aanpak van het informatiemodel werkt door </a:t>
            </a:r>
            <a:r>
              <a:rPr lang="nl-NL" sz="1400" err="1"/>
              <a:t>specs</a:t>
            </a:r>
            <a:r>
              <a:rPr lang="nl-NL" sz="1400"/>
              <a:t> te lezen en daar componenten of connecties van te maken. Op dit punt zijn kopie componenten te </a:t>
            </a:r>
            <a:r>
              <a:rPr lang="nl-NL" sz="1400" err="1"/>
              <a:t>definieren</a:t>
            </a:r>
            <a:r>
              <a:rPr lang="nl-NL" sz="1400"/>
              <a:t> kan de rest van het genereren worden hergebruikt (zoals vaststellen </a:t>
            </a:r>
            <a:r>
              <a:rPr lang="nl-NL" sz="1400" err="1"/>
              <a:t>probability</a:t>
            </a:r>
            <a:r>
              <a:rPr lang="nl-NL" sz="1400"/>
              <a:t> tabellen).</a:t>
            </a:r>
          </a:p>
        </p:txBody>
      </p:sp>
    </p:spTree>
    <p:extLst>
      <p:ext uri="{BB962C8B-B14F-4D97-AF65-F5344CB8AC3E}">
        <p14:creationId xmlns:p14="http://schemas.microsoft.com/office/powerpoint/2010/main" val="33022882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BB8281-59E9-7A5C-0F31-6E67A472456D}"/>
              </a:ext>
            </a:extLst>
          </p:cNvPr>
          <p:cNvSpPr>
            <a:spLocks noGrp="1"/>
          </p:cNvSpPr>
          <p:nvPr>
            <p:ph type="title"/>
          </p:nvPr>
        </p:nvSpPr>
        <p:spPr/>
        <p:txBody>
          <a:bodyPr/>
          <a:lstStyle/>
          <a:p>
            <a:endParaRPr lang="nl-NL"/>
          </a:p>
        </p:txBody>
      </p:sp>
      <p:pic>
        <p:nvPicPr>
          <p:cNvPr id="5" name="Tijdelijke aanduiding voor inhoud 4" descr="Afbeelding met schets, tekening, diagram, cirkel&#10;&#10;Automatisch gegenereerde beschrijving">
            <a:extLst>
              <a:ext uri="{FF2B5EF4-FFF2-40B4-BE49-F238E27FC236}">
                <a16:creationId xmlns:a16="http://schemas.microsoft.com/office/drawing/2014/main" id="{0A9EAECD-9D56-0B22-AF1C-039030B65DAD}"/>
              </a:ext>
            </a:extLst>
          </p:cNvPr>
          <p:cNvPicPr>
            <a:picLocks noGrp="1" noChangeAspect="1"/>
          </p:cNvPicPr>
          <p:nvPr>
            <p:ph idx="1"/>
          </p:nvPr>
        </p:nvPicPr>
        <p:blipFill>
          <a:blip r:embed="rId2"/>
          <a:stretch>
            <a:fillRect/>
          </a:stretch>
        </p:blipFill>
        <p:spPr>
          <a:xfrm>
            <a:off x="624105" y="1752958"/>
            <a:ext cx="7673749" cy="4351338"/>
          </a:xfrm>
        </p:spPr>
      </p:pic>
      <p:sp>
        <p:nvSpPr>
          <p:cNvPr id="6" name="Tekstvak 5">
            <a:extLst>
              <a:ext uri="{FF2B5EF4-FFF2-40B4-BE49-F238E27FC236}">
                <a16:creationId xmlns:a16="http://schemas.microsoft.com/office/drawing/2014/main" id="{9CA9B5AA-EE54-C59B-2AAC-C9D726BFB5E8}"/>
              </a:ext>
            </a:extLst>
          </p:cNvPr>
          <p:cNvSpPr txBox="1"/>
          <p:nvPr/>
        </p:nvSpPr>
        <p:spPr>
          <a:xfrm>
            <a:off x="8774607" y="2052858"/>
            <a:ext cx="2739853" cy="1200329"/>
          </a:xfrm>
          <a:prstGeom prst="rect">
            <a:avLst/>
          </a:prstGeom>
          <a:noFill/>
        </p:spPr>
        <p:txBody>
          <a:bodyPr wrap="none" rtlCol="0">
            <a:spAutoFit/>
          </a:bodyPr>
          <a:lstStyle/>
          <a:p>
            <a:r>
              <a:rPr lang="nl-NL"/>
              <a:t>BV: </a:t>
            </a:r>
            <a:r>
              <a:rPr lang="nl-NL" err="1"/>
              <a:t>aziaat</a:t>
            </a:r>
            <a:r>
              <a:rPr lang="nl-NL"/>
              <a:t>, roker</a:t>
            </a:r>
          </a:p>
          <a:p>
            <a:r>
              <a:rPr lang="nl-NL"/>
              <a:t>PV: </a:t>
            </a:r>
            <a:r>
              <a:rPr lang="nl-NL" err="1"/>
              <a:t>bronchites</a:t>
            </a:r>
            <a:r>
              <a:rPr lang="nl-NL"/>
              <a:t>, kanker, TB</a:t>
            </a:r>
          </a:p>
          <a:p>
            <a:r>
              <a:rPr lang="nl-NL" err="1"/>
              <a:t>MV:TB_or_cancer</a:t>
            </a:r>
            <a:endParaRPr lang="nl-NL"/>
          </a:p>
          <a:p>
            <a:r>
              <a:rPr lang="nl-NL"/>
              <a:t>SV: </a:t>
            </a:r>
            <a:r>
              <a:rPr lang="nl-NL" err="1"/>
              <a:t>xray</a:t>
            </a:r>
            <a:r>
              <a:rPr lang="nl-NL"/>
              <a:t> / </a:t>
            </a:r>
            <a:r>
              <a:rPr lang="nl-NL" err="1"/>
              <a:t>dyspnoea</a:t>
            </a:r>
            <a:endParaRPr lang="nl-NL"/>
          </a:p>
        </p:txBody>
      </p:sp>
    </p:spTree>
    <p:extLst>
      <p:ext uri="{BB962C8B-B14F-4D97-AF65-F5344CB8AC3E}">
        <p14:creationId xmlns:p14="http://schemas.microsoft.com/office/powerpoint/2010/main" val="9832985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F26EB15D-2AEA-9980-E214-E98649E93474}"/>
              </a:ext>
            </a:extLst>
          </p:cNvPr>
          <p:cNvSpPr/>
          <p:nvPr/>
        </p:nvSpPr>
        <p:spPr>
          <a:xfrm>
            <a:off x="-9553" y="0"/>
            <a:ext cx="3949075" cy="68580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400"/>
          </a:p>
        </p:txBody>
      </p:sp>
      <p:sp>
        <p:nvSpPr>
          <p:cNvPr id="2" name="Titel 1">
            <a:extLst>
              <a:ext uri="{FF2B5EF4-FFF2-40B4-BE49-F238E27FC236}">
                <a16:creationId xmlns:a16="http://schemas.microsoft.com/office/drawing/2014/main" id="{3B4060D6-DEE3-4D14-3991-B94A7E2C88D0}"/>
              </a:ext>
            </a:extLst>
          </p:cNvPr>
          <p:cNvSpPr>
            <a:spLocks noGrp="1"/>
          </p:cNvSpPr>
          <p:nvPr>
            <p:ph type="title"/>
          </p:nvPr>
        </p:nvSpPr>
        <p:spPr/>
        <p:txBody>
          <a:bodyPr/>
          <a:lstStyle/>
          <a:p>
            <a:r>
              <a:rPr lang="nl-NL" err="1">
                <a:solidFill>
                  <a:schemeClr val="bg1"/>
                </a:solidFill>
              </a:rPr>
              <a:t>idioms</a:t>
            </a:r>
            <a:endParaRPr lang="nl-NL">
              <a:solidFill>
                <a:schemeClr val="bg1"/>
              </a:solidFill>
            </a:endParaRPr>
          </a:p>
        </p:txBody>
      </p:sp>
      <p:sp>
        <p:nvSpPr>
          <p:cNvPr id="3" name="Tijdelijke aanduiding voor inhoud 2">
            <a:extLst>
              <a:ext uri="{FF2B5EF4-FFF2-40B4-BE49-F238E27FC236}">
                <a16:creationId xmlns:a16="http://schemas.microsoft.com/office/drawing/2014/main" id="{8010855F-0298-51E0-ED77-DC78B236DA2C}"/>
              </a:ext>
            </a:extLst>
          </p:cNvPr>
          <p:cNvSpPr>
            <a:spLocks noGrp="1"/>
          </p:cNvSpPr>
          <p:nvPr>
            <p:ph idx="1"/>
          </p:nvPr>
        </p:nvSpPr>
        <p:spPr>
          <a:xfrm>
            <a:off x="347133" y="1793875"/>
            <a:ext cx="3437635" cy="4351338"/>
          </a:xfrm>
        </p:spPr>
        <p:txBody>
          <a:bodyPr>
            <a:normAutofit/>
          </a:bodyPr>
          <a:lstStyle/>
          <a:p>
            <a:r>
              <a:rPr lang="nl-NL" sz="1200" err="1">
                <a:solidFill>
                  <a:schemeClr val="bg1"/>
                </a:solidFill>
                <a:effectLst/>
                <a:latin typeface="CMTI10"/>
              </a:rPr>
              <a:t>Definitional</a:t>
            </a:r>
            <a:r>
              <a:rPr lang="nl-NL" sz="1200">
                <a:solidFill>
                  <a:schemeClr val="bg1"/>
                </a:solidFill>
                <a:effectLst/>
                <a:latin typeface="CMTI10"/>
              </a:rPr>
              <a:t>/</a:t>
            </a:r>
            <a:r>
              <a:rPr lang="nl-NL" sz="1200" err="1">
                <a:solidFill>
                  <a:schemeClr val="bg1"/>
                </a:solidFill>
                <a:effectLst/>
                <a:latin typeface="CMTI10"/>
              </a:rPr>
              <a:t>synthesis</a:t>
            </a:r>
            <a:r>
              <a:rPr lang="nl-NL" sz="1200">
                <a:solidFill>
                  <a:schemeClr val="bg1"/>
                </a:solidFill>
                <a:effectLst/>
                <a:latin typeface="CMTI10"/>
              </a:rPr>
              <a:t>: </a:t>
            </a:r>
            <a:r>
              <a:rPr lang="nl-NL" sz="1200" err="1">
                <a:solidFill>
                  <a:schemeClr val="bg1"/>
                </a:solidFill>
                <a:effectLst/>
                <a:latin typeface="CMR10"/>
              </a:rPr>
              <a:t>Models</a:t>
            </a:r>
            <a:r>
              <a:rPr lang="nl-NL" sz="1200">
                <a:solidFill>
                  <a:schemeClr val="bg1"/>
                </a:solidFill>
                <a:effectLst/>
                <a:latin typeface="CMR10"/>
              </a:rPr>
              <a:t> </a:t>
            </a:r>
            <a:r>
              <a:rPr lang="nl-NL" sz="1200" err="1">
                <a:solidFill>
                  <a:schemeClr val="bg1"/>
                </a:solidFill>
                <a:effectLst/>
                <a:latin typeface="CMR10"/>
              </a:rPr>
              <a:t>the</a:t>
            </a:r>
            <a:r>
              <a:rPr lang="nl-NL" sz="1200">
                <a:solidFill>
                  <a:schemeClr val="bg1"/>
                </a:solidFill>
                <a:effectLst/>
                <a:latin typeface="CMR10"/>
              </a:rPr>
              <a:t> </a:t>
            </a:r>
            <a:r>
              <a:rPr lang="nl-NL" sz="1200" err="1">
                <a:solidFill>
                  <a:schemeClr val="bg1"/>
                </a:solidFill>
                <a:effectLst/>
                <a:latin typeface="CMR10"/>
              </a:rPr>
              <a:t>combination</a:t>
            </a:r>
            <a:r>
              <a:rPr lang="nl-NL" sz="1200">
                <a:solidFill>
                  <a:schemeClr val="bg1"/>
                </a:solidFill>
                <a:effectLst/>
                <a:latin typeface="CMR10"/>
              </a:rPr>
              <a:t> of variables </a:t>
            </a:r>
            <a:r>
              <a:rPr lang="nl-NL" sz="1200" err="1">
                <a:solidFill>
                  <a:schemeClr val="bg1"/>
                </a:solidFill>
                <a:effectLst/>
                <a:latin typeface="CMR10"/>
              </a:rPr>
              <a:t>into</a:t>
            </a:r>
            <a:r>
              <a:rPr lang="nl-NL" sz="1200">
                <a:solidFill>
                  <a:schemeClr val="bg1"/>
                </a:solidFill>
                <a:effectLst/>
                <a:latin typeface="CMR10"/>
              </a:rPr>
              <a:t> a </a:t>
            </a:r>
            <a:r>
              <a:rPr lang="nl-NL" sz="1200" err="1">
                <a:solidFill>
                  <a:schemeClr val="bg1"/>
                </a:solidFill>
                <a:effectLst/>
                <a:latin typeface="CMR10"/>
              </a:rPr>
              <a:t>sin</a:t>
            </a:r>
            <a:r>
              <a:rPr lang="nl-NL" sz="1200">
                <a:solidFill>
                  <a:schemeClr val="bg1"/>
                </a:solidFill>
                <a:effectLst/>
                <a:latin typeface="CMR10"/>
              </a:rPr>
              <a:t>- </a:t>
            </a:r>
            <a:r>
              <a:rPr lang="nl-NL" sz="1200" err="1">
                <a:solidFill>
                  <a:schemeClr val="bg1"/>
                </a:solidFill>
                <a:effectLst/>
                <a:latin typeface="CMR10"/>
              </a:rPr>
              <a:t>gle</a:t>
            </a:r>
            <a:r>
              <a:rPr lang="nl-NL" sz="1200">
                <a:solidFill>
                  <a:schemeClr val="bg1"/>
                </a:solidFill>
                <a:effectLst/>
                <a:latin typeface="CMR10"/>
              </a:rPr>
              <a:t> </a:t>
            </a:r>
            <a:r>
              <a:rPr lang="nl-NL" sz="1200" err="1">
                <a:solidFill>
                  <a:schemeClr val="bg1"/>
                </a:solidFill>
                <a:effectLst/>
                <a:latin typeface="CMR10"/>
              </a:rPr>
              <a:t>variable</a:t>
            </a:r>
            <a:r>
              <a:rPr lang="nl-NL" sz="1200">
                <a:solidFill>
                  <a:schemeClr val="bg1"/>
                </a:solidFill>
                <a:effectLst/>
                <a:latin typeface="CMR10"/>
              </a:rPr>
              <a:t>, </a:t>
            </a:r>
            <a:r>
              <a:rPr lang="nl-NL" sz="1200" err="1">
                <a:solidFill>
                  <a:schemeClr val="bg1"/>
                </a:solidFill>
                <a:effectLst/>
                <a:latin typeface="CMR10"/>
              </a:rPr>
              <a:t>including</a:t>
            </a:r>
            <a:r>
              <a:rPr lang="nl-NL" sz="1200">
                <a:solidFill>
                  <a:schemeClr val="bg1"/>
                </a:solidFill>
                <a:effectLst/>
                <a:latin typeface="CMR10"/>
              </a:rPr>
              <a:t> </a:t>
            </a:r>
            <a:r>
              <a:rPr lang="nl-NL" sz="1200" err="1">
                <a:solidFill>
                  <a:schemeClr val="bg1"/>
                </a:solidFill>
                <a:effectLst/>
                <a:latin typeface="CMR10"/>
              </a:rPr>
              <a:t>deterministic</a:t>
            </a:r>
            <a:r>
              <a:rPr lang="nl-NL" sz="1200">
                <a:solidFill>
                  <a:schemeClr val="bg1"/>
                </a:solidFill>
                <a:effectLst/>
                <a:latin typeface="CMR10"/>
              </a:rPr>
              <a:t> or </a:t>
            </a:r>
            <a:r>
              <a:rPr lang="nl-NL" sz="1200" err="1">
                <a:solidFill>
                  <a:schemeClr val="bg1"/>
                </a:solidFill>
                <a:effectLst/>
                <a:latin typeface="CMR10"/>
              </a:rPr>
              <a:t>uncertain</a:t>
            </a:r>
            <a:r>
              <a:rPr lang="nl-NL" sz="1200">
                <a:solidFill>
                  <a:schemeClr val="bg1"/>
                </a:solidFill>
                <a:effectLst/>
                <a:latin typeface="CMR10"/>
              </a:rPr>
              <a:t> </a:t>
            </a:r>
            <a:r>
              <a:rPr lang="nl-NL" sz="1200" err="1">
                <a:solidFill>
                  <a:schemeClr val="bg1"/>
                </a:solidFill>
                <a:effectLst/>
                <a:latin typeface="CMR10"/>
              </a:rPr>
              <a:t>definition</a:t>
            </a:r>
            <a:r>
              <a:rPr lang="nl-NL" sz="1200">
                <a:solidFill>
                  <a:schemeClr val="bg1"/>
                </a:solidFill>
                <a:effectLst/>
                <a:latin typeface="CMR10"/>
              </a:rPr>
              <a:t>/</a:t>
            </a:r>
            <a:r>
              <a:rPr lang="nl-NL" sz="1200" err="1">
                <a:solidFill>
                  <a:schemeClr val="bg1"/>
                </a:solidFill>
                <a:effectLst/>
                <a:latin typeface="CMR10"/>
              </a:rPr>
              <a:t>function</a:t>
            </a:r>
            <a:r>
              <a:rPr lang="nl-NL" sz="1200">
                <a:solidFill>
                  <a:schemeClr val="bg1"/>
                </a:solidFill>
                <a:effectLst/>
                <a:latin typeface="CMR10"/>
              </a:rPr>
              <a:t> of a </a:t>
            </a:r>
            <a:r>
              <a:rPr lang="nl-NL" sz="1200" err="1">
                <a:solidFill>
                  <a:schemeClr val="bg1"/>
                </a:solidFill>
                <a:effectLst/>
                <a:latin typeface="CMR10"/>
              </a:rPr>
              <a:t>variable</a:t>
            </a:r>
            <a:r>
              <a:rPr lang="nl-NL" sz="1200">
                <a:solidFill>
                  <a:schemeClr val="bg1"/>
                </a:solidFill>
                <a:effectLst/>
                <a:latin typeface="CMR10"/>
              </a:rPr>
              <a:t> in </a:t>
            </a:r>
            <a:r>
              <a:rPr lang="nl-NL" sz="1200" err="1">
                <a:solidFill>
                  <a:schemeClr val="bg1"/>
                </a:solidFill>
                <a:effectLst/>
                <a:latin typeface="CMR10"/>
              </a:rPr>
              <a:t>terms</a:t>
            </a:r>
            <a:r>
              <a:rPr lang="nl-NL" sz="1200">
                <a:solidFill>
                  <a:schemeClr val="bg1"/>
                </a:solidFill>
                <a:effectLst/>
                <a:latin typeface="CMR10"/>
              </a:rPr>
              <a:t> of </a:t>
            </a:r>
            <a:r>
              <a:rPr lang="nl-NL" sz="1200" err="1">
                <a:solidFill>
                  <a:schemeClr val="bg1"/>
                </a:solidFill>
                <a:effectLst/>
                <a:latin typeface="CMR10"/>
              </a:rPr>
              <a:t>other</a:t>
            </a:r>
            <a:r>
              <a:rPr lang="nl-NL" sz="1200">
                <a:solidFill>
                  <a:schemeClr val="bg1"/>
                </a:solidFill>
                <a:effectLst/>
                <a:latin typeface="CMR10"/>
              </a:rPr>
              <a:t> variables. </a:t>
            </a:r>
          </a:p>
          <a:p>
            <a:endParaRPr lang="nl-NL" sz="1200">
              <a:solidFill>
                <a:schemeClr val="bg1"/>
              </a:solidFill>
              <a:effectLst/>
              <a:latin typeface="CMR10"/>
            </a:endParaRPr>
          </a:p>
          <a:p>
            <a:r>
              <a:rPr lang="nl-NL" sz="1200" err="1">
                <a:solidFill>
                  <a:schemeClr val="bg1"/>
                </a:solidFill>
                <a:effectLst/>
                <a:latin typeface="CMTI10"/>
              </a:rPr>
              <a:t>Cause</a:t>
            </a:r>
            <a:r>
              <a:rPr lang="nl-NL" sz="1200">
                <a:solidFill>
                  <a:schemeClr val="bg1"/>
                </a:solidFill>
                <a:effectLst/>
                <a:latin typeface="CMTI10"/>
              </a:rPr>
              <a:t>–</a:t>
            </a:r>
            <a:r>
              <a:rPr lang="nl-NL" sz="1200" err="1">
                <a:solidFill>
                  <a:schemeClr val="bg1"/>
                </a:solidFill>
                <a:effectLst/>
                <a:latin typeface="CMTI10"/>
              </a:rPr>
              <a:t>consequence</a:t>
            </a:r>
            <a:r>
              <a:rPr lang="nl-NL" sz="1200">
                <a:solidFill>
                  <a:schemeClr val="bg1"/>
                </a:solidFill>
                <a:effectLst/>
                <a:latin typeface="CMTI10"/>
              </a:rPr>
              <a:t>: </a:t>
            </a:r>
            <a:r>
              <a:rPr lang="nl-NL" sz="1200" err="1">
                <a:solidFill>
                  <a:schemeClr val="bg1"/>
                </a:solidFill>
                <a:effectLst/>
                <a:latin typeface="CMR10"/>
              </a:rPr>
              <a:t>Models</a:t>
            </a:r>
            <a:r>
              <a:rPr lang="nl-NL" sz="1200">
                <a:solidFill>
                  <a:schemeClr val="bg1"/>
                </a:solidFill>
                <a:effectLst/>
                <a:latin typeface="CMR10"/>
              </a:rPr>
              <a:t> </a:t>
            </a:r>
            <a:r>
              <a:rPr lang="nl-NL" sz="1200" err="1">
                <a:solidFill>
                  <a:schemeClr val="bg1"/>
                </a:solidFill>
                <a:effectLst/>
                <a:latin typeface="CMR10"/>
              </a:rPr>
              <a:t>cause</a:t>
            </a:r>
            <a:r>
              <a:rPr lang="nl-NL" sz="1200">
                <a:solidFill>
                  <a:schemeClr val="bg1"/>
                </a:solidFill>
                <a:effectLst/>
                <a:latin typeface="CMR10"/>
              </a:rPr>
              <a:t>–effect </a:t>
            </a:r>
            <a:r>
              <a:rPr lang="nl-NL" sz="1200" err="1">
                <a:solidFill>
                  <a:schemeClr val="bg1"/>
                </a:solidFill>
                <a:effectLst/>
                <a:latin typeface="CMR10"/>
              </a:rPr>
              <a:t>mechanisms</a:t>
            </a:r>
            <a:r>
              <a:rPr lang="nl-NL" sz="1200">
                <a:solidFill>
                  <a:schemeClr val="bg1"/>
                </a:solidFill>
                <a:effectLst/>
                <a:latin typeface="CMR10"/>
              </a:rPr>
              <a:t> (</a:t>
            </a:r>
            <a:r>
              <a:rPr lang="nl-NL" sz="1200" err="1">
                <a:solidFill>
                  <a:schemeClr val="bg1"/>
                </a:solidFill>
                <a:effectLst/>
                <a:latin typeface="CMR10"/>
              </a:rPr>
              <a:t>causal</a:t>
            </a:r>
            <a:r>
              <a:rPr lang="nl-NL" sz="1200">
                <a:solidFill>
                  <a:schemeClr val="bg1"/>
                </a:solidFill>
                <a:effectLst/>
                <a:latin typeface="CMR10"/>
              </a:rPr>
              <a:t> </a:t>
            </a:r>
            <a:r>
              <a:rPr lang="nl-NL" sz="1200" err="1">
                <a:solidFill>
                  <a:schemeClr val="bg1"/>
                </a:solidFill>
                <a:effectLst/>
                <a:latin typeface="CMR10"/>
              </a:rPr>
              <a:t>processes</a:t>
            </a:r>
            <a:r>
              <a:rPr lang="nl-NL" sz="1200">
                <a:solidFill>
                  <a:schemeClr val="bg1"/>
                </a:solidFill>
                <a:effectLst/>
                <a:latin typeface="CMR10"/>
              </a:rPr>
              <a:t>). </a:t>
            </a:r>
          </a:p>
          <a:p>
            <a:endParaRPr lang="nl-NL" sz="1200">
              <a:solidFill>
                <a:schemeClr val="bg1"/>
              </a:solidFill>
              <a:effectLst/>
              <a:latin typeface="CMTI10"/>
            </a:endParaRPr>
          </a:p>
          <a:p>
            <a:r>
              <a:rPr lang="nl-NL" sz="1200" err="1">
                <a:solidFill>
                  <a:schemeClr val="bg1"/>
                </a:solidFill>
                <a:effectLst/>
                <a:latin typeface="CMTI10"/>
              </a:rPr>
              <a:t>Measurement</a:t>
            </a:r>
            <a:r>
              <a:rPr lang="nl-NL" sz="1200">
                <a:solidFill>
                  <a:schemeClr val="bg1"/>
                </a:solidFill>
                <a:effectLst/>
                <a:latin typeface="CMTI10"/>
              </a:rPr>
              <a:t>: </a:t>
            </a:r>
            <a:r>
              <a:rPr lang="nl-NL" sz="1200" err="1">
                <a:solidFill>
                  <a:schemeClr val="bg1"/>
                </a:solidFill>
                <a:effectLst/>
                <a:latin typeface="CMR10"/>
              </a:rPr>
              <a:t>Models</a:t>
            </a:r>
            <a:r>
              <a:rPr lang="nl-NL" sz="1200">
                <a:solidFill>
                  <a:schemeClr val="bg1"/>
                </a:solidFill>
                <a:effectLst/>
                <a:latin typeface="CMR10"/>
              </a:rPr>
              <a:t> </a:t>
            </a:r>
            <a:r>
              <a:rPr lang="nl-NL" sz="1200" err="1">
                <a:solidFill>
                  <a:schemeClr val="bg1"/>
                </a:solidFill>
                <a:effectLst/>
                <a:latin typeface="CMR10"/>
              </a:rPr>
              <a:t>the</a:t>
            </a:r>
            <a:r>
              <a:rPr lang="nl-NL" sz="1200">
                <a:solidFill>
                  <a:schemeClr val="bg1"/>
                </a:solidFill>
                <a:effectLst/>
                <a:latin typeface="CMR10"/>
              </a:rPr>
              <a:t> </a:t>
            </a:r>
            <a:r>
              <a:rPr lang="nl-NL" sz="1200" err="1">
                <a:solidFill>
                  <a:schemeClr val="bg1"/>
                </a:solidFill>
                <a:effectLst/>
                <a:latin typeface="CMR10"/>
              </a:rPr>
              <a:t>uncertainty</a:t>
            </a:r>
            <a:r>
              <a:rPr lang="nl-NL" sz="1200">
                <a:solidFill>
                  <a:schemeClr val="bg1"/>
                </a:solidFill>
                <a:effectLst/>
                <a:latin typeface="CMR10"/>
              </a:rPr>
              <a:t> </a:t>
            </a:r>
            <a:r>
              <a:rPr lang="nl-NL" sz="1200" err="1">
                <a:solidFill>
                  <a:schemeClr val="bg1"/>
                </a:solidFill>
                <a:effectLst/>
                <a:latin typeface="CMR10"/>
              </a:rPr>
              <a:t>associated</a:t>
            </a:r>
            <a:r>
              <a:rPr lang="nl-NL" sz="1200">
                <a:solidFill>
                  <a:schemeClr val="bg1"/>
                </a:solidFill>
                <a:effectLst/>
                <a:latin typeface="CMR10"/>
              </a:rPr>
              <a:t> </a:t>
            </a:r>
            <a:r>
              <a:rPr lang="nl-NL" sz="1200" err="1">
                <a:solidFill>
                  <a:schemeClr val="bg1"/>
                </a:solidFill>
                <a:effectLst/>
                <a:latin typeface="CMR10"/>
              </a:rPr>
              <a:t>with</a:t>
            </a:r>
            <a:r>
              <a:rPr lang="nl-NL" sz="1200">
                <a:solidFill>
                  <a:schemeClr val="bg1"/>
                </a:solidFill>
                <a:effectLst/>
                <a:latin typeface="CMR10"/>
              </a:rPr>
              <a:t> </a:t>
            </a:r>
            <a:r>
              <a:rPr lang="nl-NL" sz="1200" err="1">
                <a:solidFill>
                  <a:schemeClr val="bg1"/>
                </a:solidFill>
                <a:effectLst/>
                <a:latin typeface="CMR10"/>
              </a:rPr>
              <a:t>an</a:t>
            </a:r>
            <a:r>
              <a:rPr lang="nl-NL" sz="1200">
                <a:solidFill>
                  <a:schemeClr val="bg1"/>
                </a:solidFill>
                <a:effectLst/>
                <a:latin typeface="CMR10"/>
              </a:rPr>
              <a:t> </a:t>
            </a:r>
            <a:r>
              <a:rPr lang="nl-NL" sz="1200" err="1">
                <a:solidFill>
                  <a:schemeClr val="bg1"/>
                </a:solidFill>
                <a:effectLst/>
                <a:latin typeface="CMR10"/>
              </a:rPr>
              <a:t>observation</a:t>
            </a:r>
            <a:r>
              <a:rPr lang="nl-NL" sz="1200">
                <a:solidFill>
                  <a:schemeClr val="bg1"/>
                </a:solidFill>
                <a:effectLst/>
                <a:latin typeface="CMR10"/>
              </a:rPr>
              <a:t> or </a:t>
            </a:r>
            <a:r>
              <a:rPr lang="nl-NL" sz="1200" err="1">
                <a:solidFill>
                  <a:schemeClr val="bg1"/>
                </a:solidFill>
                <a:effectLst/>
                <a:latin typeface="CMR10"/>
              </a:rPr>
              <a:t>measurement</a:t>
            </a:r>
            <a:r>
              <a:rPr lang="nl-NL" sz="1200">
                <a:solidFill>
                  <a:schemeClr val="bg1"/>
                </a:solidFill>
                <a:effectLst/>
                <a:latin typeface="CMR10"/>
              </a:rPr>
              <a:t>.</a:t>
            </a:r>
          </a:p>
          <a:p>
            <a:endParaRPr lang="nl-NL" sz="1200">
              <a:solidFill>
                <a:schemeClr val="bg1"/>
              </a:solidFill>
              <a:effectLst/>
              <a:latin typeface="CMTI10"/>
            </a:endParaRPr>
          </a:p>
          <a:p>
            <a:r>
              <a:rPr lang="nl-NL" sz="1200" err="1">
                <a:solidFill>
                  <a:schemeClr val="bg1"/>
                </a:solidFill>
                <a:effectLst/>
                <a:latin typeface="CMTI10"/>
              </a:rPr>
              <a:t>Induction</a:t>
            </a:r>
            <a:r>
              <a:rPr lang="nl-NL" sz="1200">
                <a:solidFill>
                  <a:schemeClr val="bg1"/>
                </a:solidFill>
                <a:effectLst/>
                <a:latin typeface="CMTI10"/>
              </a:rPr>
              <a:t>: </a:t>
            </a:r>
            <a:r>
              <a:rPr lang="nl-NL" sz="1200" err="1">
                <a:solidFill>
                  <a:schemeClr val="bg1"/>
                </a:solidFill>
                <a:effectLst/>
                <a:latin typeface="CMR10"/>
              </a:rPr>
              <a:t>Models</a:t>
            </a:r>
            <a:r>
              <a:rPr lang="nl-NL" sz="1200">
                <a:solidFill>
                  <a:schemeClr val="bg1"/>
                </a:solidFill>
                <a:effectLst/>
                <a:latin typeface="CMR10"/>
              </a:rPr>
              <a:t> </a:t>
            </a:r>
            <a:r>
              <a:rPr lang="nl-NL" sz="1200" err="1">
                <a:solidFill>
                  <a:schemeClr val="bg1"/>
                </a:solidFill>
                <a:effectLst/>
                <a:latin typeface="CMR10"/>
              </a:rPr>
              <a:t>inductive</a:t>
            </a:r>
            <a:r>
              <a:rPr lang="nl-NL" sz="1200">
                <a:solidFill>
                  <a:schemeClr val="bg1"/>
                </a:solidFill>
                <a:effectLst/>
                <a:latin typeface="CMR10"/>
              </a:rPr>
              <a:t> </a:t>
            </a:r>
            <a:r>
              <a:rPr lang="nl-NL" sz="1200" err="1">
                <a:solidFill>
                  <a:schemeClr val="bg1"/>
                </a:solidFill>
                <a:effectLst/>
                <a:latin typeface="CMR10"/>
              </a:rPr>
              <a:t>reasoning</a:t>
            </a:r>
            <a:r>
              <a:rPr lang="nl-NL" sz="1200">
                <a:solidFill>
                  <a:schemeClr val="bg1"/>
                </a:solidFill>
                <a:effectLst/>
                <a:latin typeface="CMR10"/>
              </a:rPr>
              <a:t> </a:t>
            </a:r>
            <a:r>
              <a:rPr lang="nl-NL" sz="1200" err="1">
                <a:solidFill>
                  <a:schemeClr val="bg1"/>
                </a:solidFill>
                <a:effectLst/>
                <a:latin typeface="CMR10"/>
              </a:rPr>
              <a:t>based</a:t>
            </a:r>
            <a:r>
              <a:rPr lang="nl-NL" sz="1200">
                <a:solidFill>
                  <a:schemeClr val="bg1"/>
                </a:solidFill>
                <a:effectLst/>
                <a:latin typeface="CMR10"/>
              </a:rPr>
              <a:t> on </a:t>
            </a:r>
            <a:r>
              <a:rPr lang="nl-NL" sz="1200" err="1">
                <a:solidFill>
                  <a:schemeClr val="bg1"/>
                </a:solidFill>
                <a:effectLst/>
                <a:latin typeface="CMR10"/>
              </a:rPr>
              <a:t>observations</a:t>
            </a:r>
            <a:r>
              <a:rPr lang="nl-NL" sz="1200">
                <a:solidFill>
                  <a:schemeClr val="bg1"/>
                </a:solidFill>
                <a:effectLst/>
                <a:latin typeface="CMR10"/>
              </a:rPr>
              <a:t> </a:t>
            </a:r>
            <a:r>
              <a:rPr lang="nl-NL" sz="1200" err="1">
                <a:solidFill>
                  <a:schemeClr val="bg1"/>
                </a:solidFill>
                <a:effectLst/>
                <a:latin typeface="CMR10"/>
              </a:rPr>
              <a:t>from</a:t>
            </a:r>
            <a:r>
              <a:rPr lang="nl-NL" sz="1200">
                <a:solidFill>
                  <a:schemeClr val="bg1"/>
                </a:solidFill>
                <a:effectLst/>
                <a:latin typeface="CMR10"/>
              </a:rPr>
              <a:t> </a:t>
            </a:r>
            <a:r>
              <a:rPr lang="nl-NL" sz="1200" err="1">
                <a:solidFill>
                  <a:schemeClr val="bg1"/>
                </a:solidFill>
                <a:effectLst/>
                <a:latin typeface="CMR10"/>
              </a:rPr>
              <a:t>similar</a:t>
            </a:r>
            <a:r>
              <a:rPr lang="nl-NL" sz="1200">
                <a:solidFill>
                  <a:schemeClr val="bg1"/>
                </a:solidFill>
                <a:effectLst/>
                <a:latin typeface="CMR10"/>
              </a:rPr>
              <a:t> </a:t>
            </a:r>
            <a:r>
              <a:rPr lang="nl-NL" sz="1200" err="1">
                <a:solidFill>
                  <a:schemeClr val="bg1"/>
                </a:solidFill>
                <a:effectLst/>
                <a:latin typeface="CMR10"/>
              </a:rPr>
              <a:t>entities</a:t>
            </a:r>
            <a:r>
              <a:rPr lang="nl-NL" sz="1200">
                <a:solidFill>
                  <a:schemeClr val="bg1"/>
                </a:solidFill>
                <a:effectLst/>
                <a:latin typeface="CMR10"/>
              </a:rPr>
              <a:t> </a:t>
            </a:r>
            <a:r>
              <a:rPr lang="nl-NL" sz="1200" err="1">
                <a:solidFill>
                  <a:schemeClr val="bg1"/>
                </a:solidFill>
                <a:effectLst/>
                <a:latin typeface="CMR10"/>
              </a:rPr>
              <a:t>to</a:t>
            </a:r>
            <a:r>
              <a:rPr lang="nl-NL" sz="1200">
                <a:solidFill>
                  <a:schemeClr val="bg1"/>
                </a:solidFill>
                <a:effectLst/>
                <a:latin typeface="CMR10"/>
              </a:rPr>
              <a:t> </a:t>
            </a:r>
            <a:r>
              <a:rPr lang="nl-NL" sz="1200" err="1">
                <a:solidFill>
                  <a:schemeClr val="bg1"/>
                </a:solidFill>
                <a:effectLst/>
                <a:latin typeface="CMR10"/>
              </a:rPr>
              <a:t>infer</a:t>
            </a:r>
            <a:r>
              <a:rPr lang="nl-NL" sz="1200">
                <a:solidFill>
                  <a:schemeClr val="bg1"/>
                </a:solidFill>
                <a:effectLst/>
                <a:latin typeface="CMR10"/>
              </a:rPr>
              <a:t> </a:t>
            </a:r>
            <a:r>
              <a:rPr lang="nl-NL" sz="1200" err="1">
                <a:solidFill>
                  <a:schemeClr val="bg1"/>
                </a:solidFill>
                <a:effectLst/>
                <a:latin typeface="CMR10"/>
              </a:rPr>
              <a:t>something</a:t>
            </a:r>
            <a:r>
              <a:rPr lang="nl-NL" sz="1200">
                <a:solidFill>
                  <a:schemeClr val="bg1"/>
                </a:solidFill>
                <a:effectLst/>
                <a:latin typeface="CMR10"/>
              </a:rPr>
              <a:t> </a:t>
            </a:r>
            <a:r>
              <a:rPr lang="nl-NL" sz="1200" err="1">
                <a:solidFill>
                  <a:schemeClr val="bg1"/>
                </a:solidFill>
                <a:effectLst/>
                <a:latin typeface="CMR10"/>
              </a:rPr>
              <a:t>about</a:t>
            </a:r>
            <a:r>
              <a:rPr lang="nl-NL" sz="1200">
                <a:solidFill>
                  <a:schemeClr val="bg1"/>
                </a:solidFill>
                <a:effectLst/>
                <a:latin typeface="CMR10"/>
              </a:rPr>
              <a:t> </a:t>
            </a:r>
            <a:r>
              <a:rPr lang="nl-NL" sz="1200" err="1">
                <a:solidFill>
                  <a:schemeClr val="bg1"/>
                </a:solidFill>
                <a:effectLst/>
                <a:latin typeface="CMR10"/>
              </a:rPr>
              <a:t>an</a:t>
            </a:r>
            <a:r>
              <a:rPr lang="nl-NL" sz="1200">
                <a:solidFill>
                  <a:schemeClr val="bg1"/>
                </a:solidFill>
                <a:effectLst/>
                <a:latin typeface="CMR10"/>
              </a:rPr>
              <a:t> </a:t>
            </a:r>
            <a:r>
              <a:rPr lang="nl-NL" sz="1200" err="1">
                <a:solidFill>
                  <a:schemeClr val="bg1"/>
                </a:solidFill>
                <a:effectLst/>
                <a:latin typeface="CMR10"/>
              </a:rPr>
              <a:t>unobserved</a:t>
            </a:r>
            <a:r>
              <a:rPr lang="nl-NL" sz="1200">
                <a:solidFill>
                  <a:schemeClr val="bg1"/>
                </a:solidFill>
                <a:effectLst/>
                <a:latin typeface="CMR10"/>
              </a:rPr>
              <a:t> </a:t>
            </a:r>
            <a:r>
              <a:rPr lang="nl-NL" sz="1200" err="1">
                <a:solidFill>
                  <a:schemeClr val="bg1"/>
                </a:solidFill>
                <a:effectLst/>
                <a:latin typeface="CMR10"/>
              </a:rPr>
              <a:t>entity</a:t>
            </a:r>
            <a:r>
              <a:rPr lang="nl-NL" sz="1200">
                <a:solidFill>
                  <a:schemeClr val="bg1"/>
                </a:solidFill>
                <a:effectLst/>
                <a:latin typeface="CMR10"/>
              </a:rPr>
              <a:t>.</a:t>
            </a:r>
          </a:p>
          <a:p>
            <a:endParaRPr lang="nl-NL" sz="1200">
              <a:solidFill>
                <a:schemeClr val="bg1"/>
              </a:solidFill>
              <a:effectLst/>
              <a:latin typeface="CMTI10"/>
            </a:endParaRPr>
          </a:p>
          <a:p>
            <a:r>
              <a:rPr lang="nl-NL" sz="1200" err="1">
                <a:solidFill>
                  <a:schemeClr val="bg1"/>
                </a:solidFill>
                <a:effectLst/>
                <a:latin typeface="CMTI10"/>
              </a:rPr>
              <a:t>Reconciliation</a:t>
            </a:r>
            <a:r>
              <a:rPr lang="nl-NL" sz="1200">
                <a:solidFill>
                  <a:schemeClr val="bg1"/>
                </a:solidFill>
                <a:effectLst/>
                <a:latin typeface="CMTI10"/>
              </a:rPr>
              <a:t>: </a:t>
            </a:r>
            <a:r>
              <a:rPr lang="nl-NL" sz="1200" err="1">
                <a:solidFill>
                  <a:schemeClr val="bg1"/>
                </a:solidFill>
                <a:effectLst/>
                <a:latin typeface="CMR10"/>
              </a:rPr>
              <a:t>Models</a:t>
            </a:r>
            <a:r>
              <a:rPr lang="nl-NL" sz="1200">
                <a:solidFill>
                  <a:schemeClr val="bg1"/>
                </a:solidFill>
                <a:effectLst/>
                <a:latin typeface="CMR10"/>
              </a:rPr>
              <a:t> </a:t>
            </a:r>
            <a:r>
              <a:rPr lang="nl-NL" sz="1200" err="1">
                <a:solidFill>
                  <a:schemeClr val="bg1"/>
                </a:solidFill>
                <a:effectLst/>
                <a:latin typeface="CMR10"/>
              </a:rPr>
              <a:t>the</a:t>
            </a:r>
            <a:r>
              <a:rPr lang="nl-NL" sz="1200">
                <a:solidFill>
                  <a:schemeClr val="bg1"/>
                </a:solidFill>
                <a:effectLst/>
                <a:latin typeface="CMR10"/>
              </a:rPr>
              <a:t> </a:t>
            </a:r>
            <a:r>
              <a:rPr lang="nl-NL" sz="1200" err="1">
                <a:solidFill>
                  <a:schemeClr val="bg1"/>
                </a:solidFill>
                <a:effectLst/>
                <a:latin typeface="CMR10"/>
              </a:rPr>
              <a:t>reconciliation</a:t>
            </a:r>
            <a:r>
              <a:rPr lang="nl-NL" sz="1200">
                <a:solidFill>
                  <a:schemeClr val="bg1"/>
                </a:solidFill>
                <a:effectLst/>
                <a:latin typeface="CMR10"/>
              </a:rPr>
              <a:t> of </a:t>
            </a:r>
            <a:r>
              <a:rPr lang="nl-NL" sz="1200" err="1">
                <a:solidFill>
                  <a:schemeClr val="bg1"/>
                </a:solidFill>
                <a:effectLst/>
                <a:latin typeface="CMR10"/>
              </a:rPr>
              <a:t>results</a:t>
            </a:r>
            <a:r>
              <a:rPr lang="nl-NL" sz="1200">
                <a:solidFill>
                  <a:schemeClr val="bg1"/>
                </a:solidFill>
                <a:effectLst/>
                <a:latin typeface="CMR10"/>
              </a:rPr>
              <a:t> </a:t>
            </a:r>
            <a:r>
              <a:rPr lang="nl-NL" sz="1200" err="1">
                <a:solidFill>
                  <a:schemeClr val="bg1"/>
                </a:solidFill>
                <a:effectLst/>
                <a:latin typeface="CMR10"/>
              </a:rPr>
              <a:t>from</a:t>
            </a:r>
            <a:r>
              <a:rPr lang="nl-NL" sz="1200">
                <a:solidFill>
                  <a:schemeClr val="bg1"/>
                </a:solidFill>
                <a:effectLst/>
                <a:latin typeface="CMR10"/>
              </a:rPr>
              <a:t> </a:t>
            </a:r>
            <a:r>
              <a:rPr lang="nl-NL" sz="1200" err="1">
                <a:solidFill>
                  <a:schemeClr val="bg1"/>
                </a:solidFill>
                <a:effectLst/>
                <a:latin typeface="CMR10"/>
              </a:rPr>
              <a:t>competing</a:t>
            </a:r>
            <a:r>
              <a:rPr lang="nl-NL" sz="1200">
                <a:solidFill>
                  <a:schemeClr val="bg1"/>
                </a:solidFill>
                <a:effectLst/>
                <a:latin typeface="CMR10"/>
              </a:rPr>
              <a:t> statements </a:t>
            </a:r>
            <a:r>
              <a:rPr lang="nl-NL" sz="1200" err="1">
                <a:solidFill>
                  <a:schemeClr val="bg1"/>
                </a:solidFill>
                <a:effectLst/>
                <a:latin typeface="CMR10"/>
              </a:rPr>
              <a:t>that</a:t>
            </a:r>
            <a:r>
              <a:rPr lang="nl-NL" sz="1200">
                <a:solidFill>
                  <a:schemeClr val="bg1"/>
                </a:solidFill>
                <a:effectLst/>
                <a:latin typeface="CMR10"/>
              </a:rPr>
              <a:t> </a:t>
            </a:r>
            <a:r>
              <a:rPr lang="nl-NL" sz="1200" err="1">
                <a:solidFill>
                  <a:schemeClr val="bg1"/>
                </a:solidFill>
                <a:effectLst/>
                <a:latin typeface="CMR10"/>
              </a:rPr>
              <a:t>arise</a:t>
            </a:r>
            <a:r>
              <a:rPr lang="nl-NL" sz="1200">
                <a:solidFill>
                  <a:schemeClr val="bg1"/>
                </a:solidFill>
                <a:effectLst/>
                <a:latin typeface="CMR10"/>
              </a:rPr>
              <a:t> </a:t>
            </a:r>
            <a:r>
              <a:rPr lang="nl-NL" sz="1200" err="1">
                <a:solidFill>
                  <a:schemeClr val="bg1"/>
                </a:solidFill>
                <a:effectLst/>
                <a:latin typeface="CMR10"/>
              </a:rPr>
              <a:t>from</a:t>
            </a:r>
            <a:r>
              <a:rPr lang="nl-NL" sz="1200">
                <a:solidFill>
                  <a:schemeClr val="bg1"/>
                </a:solidFill>
                <a:effectLst/>
                <a:latin typeface="CMR10"/>
              </a:rPr>
              <a:t> different sources of information. </a:t>
            </a:r>
            <a:endParaRPr lang="nl-NL" sz="1800">
              <a:solidFill>
                <a:schemeClr val="bg1"/>
              </a:solidFill>
            </a:endParaRPr>
          </a:p>
          <a:p>
            <a:endParaRPr lang="nl-NL" sz="1800">
              <a:solidFill>
                <a:schemeClr val="bg1"/>
              </a:solidFill>
            </a:endParaRPr>
          </a:p>
          <a:p>
            <a:endParaRPr lang="nl-NL" sz="1800">
              <a:solidFill>
                <a:schemeClr val="bg1"/>
              </a:solidFill>
            </a:endParaRPr>
          </a:p>
        </p:txBody>
      </p:sp>
      <p:pic>
        <p:nvPicPr>
          <p:cNvPr id="5" name="Afbeelding 4" descr="Afbeelding met tekst, diagram, tekening, patroon&#10;&#10;Automatisch gegenereerde beschrijving">
            <a:extLst>
              <a:ext uri="{FF2B5EF4-FFF2-40B4-BE49-F238E27FC236}">
                <a16:creationId xmlns:a16="http://schemas.microsoft.com/office/drawing/2014/main" id="{E945361E-F5E6-DDAF-4AE4-C263B4E01E37}"/>
              </a:ext>
            </a:extLst>
          </p:cNvPr>
          <p:cNvPicPr>
            <a:picLocks noChangeAspect="1"/>
          </p:cNvPicPr>
          <p:nvPr/>
        </p:nvPicPr>
        <p:blipFill>
          <a:blip r:embed="rId2"/>
          <a:stretch>
            <a:fillRect/>
          </a:stretch>
        </p:blipFill>
        <p:spPr>
          <a:xfrm>
            <a:off x="4069044" y="1744162"/>
            <a:ext cx="3928894" cy="4238977"/>
          </a:xfrm>
          <a:prstGeom prst="rect">
            <a:avLst/>
          </a:prstGeom>
        </p:spPr>
      </p:pic>
      <p:pic>
        <p:nvPicPr>
          <p:cNvPr id="7" name="Afbeelding 6" descr="Afbeelding met diagram, Plan, schets, origami&#10;&#10;Automatisch gegenereerde beschrijving">
            <a:extLst>
              <a:ext uri="{FF2B5EF4-FFF2-40B4-BE49-F238E27FC236}">
                <a16:creationId xmlns:a16="http://schemas.microsoft.com/office/drawing/2014/main" id="{45BBD8F6-A563-9431-0CA9-AABD0150FE2C}"/>
              </a:ext>
            </a:extLst>
          </p:cNvPr>
          <p:cNvPicPr>
            <a:picLocks noChangeAspect="1"/>
          </p:cNvPicPr>
          <p:nvPr/>
        </p:nvPicPr>
        <p:blipFill>
          <a:blip r:embed="rId3"/>
          <a:stretch>
            <a:fillRect/>
          </a:stretch>
        </p:blipFill>
        <p:spPr>
          <a:xfrm>
            <a:off x="7997938" y="1743798"/>
            <a:ext cx="4120683" cy="4239341"/>
          </a:xfrm>
          <a:prstGeom prst="rect">
            <a:avLst/>
          </a:prstGeom>
        </p:spPr>
      </p:pic>
    </p:spTree>
    <p:extLst>
      <p:ext uri="{BB962C8B-B14F-4D97-AF65-F5344CB8AC3E}">
        <p14:creationId xmlns:p14="http://schemas.microsoft.com/office/powerpoint/2010/main" val="1948438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68F9F-D0A0-FA33-6166-250BB1354E8F}"/>
              </a:ext>
            </a:extLst>
          </p:cNvPr>
          <p:cNvSpPr>
            <a:spLocks noGrp="1"/>
          </p:cNvSpPr>
          <p:nvPr>
            <p:ph type="title"/>
          </p:nvPr>
        </p:nvSpPr>
        <p:spPr/>
        <p:txBody>
          <a:bodyPr/>
          <a:lstStyle/>
          <a:p>
            <a:endParaRPr lang="nl-NL"/>
          </a:p>
        </p:txBody>
      </p:sp>
      <p:pic>
        <p:nvPicPr>
          <p:cNvPr id="5" name="Tijdelijke aanduiding voor inhoud 4" descr="Afbeelding met tekst, schermopname, Lettertype, document&#10;&#10;Automatisch gegenereerde beschrijving">
            <a:extLst>
              <a:ext uri="{FF2B5EF4-FFF2-40B4-BE49-F238E27FC236}">
                <a16:creationId xmlns:a16="http://schemas.microsoft.com/office/drawing/2014/main" id="{35DAE22F-198A-BA4B-2F24-CE6DF8820F2B}"/>
              </a:ext>
            </a:extLst>
          </p:cNvPr>
          <p:cNvPicPr>
            <a:picLocks noGrp="1" noChangeAspect="1"/>
          </p:cNvPicPr>
          <p:nvPr>
            <p:ph idx="1"/>
          </p:nvPr>
        </p:nvPicPr>
        <p:blipFill>
          <a:blip r:embed="rId2"/>
          <a:stretch>
            <a:fillRect/>
          </a:stretch>
        </p:blipFill>
        <p:spPr>
          <a:xfrm>
            <a:off x="3439291" y="1825625"/>
            <a:ext cx="5313418" cy="4351338"/>
          </a:xfrm>
        </p:spPr>
      </p:pic>
    </p:spTree>
    <p:extLst>
      <p:ext uri="{BB962C8B-B14F-4D97-AF65-F5344CB8AC3E}">
        <p14:creationId xmlns:p14="http://schemas.microsoft.com/office/powerpoint/2010/main" val="874067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AA3424-CAC8-59FB-232F-791A930B00D2}"/>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F532B8E3-879B-516E-59C4-6A4031681619}"/>
              </a:ext>
            </a:extLst>
          </p:cNvPr>
          <p:cNvSpPr>
            <a:spLocks noGrp="1"/>
          </p:cNvSpPr>
          <p:nvPr>
            <p:ph idx="1"/>
          </p:nvPr>
        </p:nvSpPr>
        <p:spPr/>
        <p:txBody>
          <a:bodyPr/>
          <a:lstStyle/>
          <a:p>
            <a:r>
              <a:rPr lang="nl-NL" sz="1800">
                <a:effectLst/>
                <a:latin typeface="CMBX10"/>
              </a:rPr>
              <a:t>How </a:t>
            </a:r>
            <a:r>
              <a:rPr lang="nl-NL" sz="1800" err="1">
                <a:effectLst/>
                <a:latin typeface="CMBX10"/>
              </a:rPr>
              <a:t>to</a:t>
            </a:r>
            <a:r>
              <a:rPr lang="nl-NL" sz="1800">
                <a:effectLst/>
                <a:latin typeface="CMBX10"/>
              </a:rPr>
              <a:t> </a:t>
            </a:r>
            <a:r>
              <a:rPr lang="nl-NL" sz="1800" err="1">
                <a:effectLst/>
                <a:latin typeface="CMBX10"/>
              </a:rPr>
              <a:t>Implement</a:t>
            </a:r>
            <a:r>
              <a:rPr lang="nl-NL" sz="1800">
                <a:effectLst/>
                <a:latin typeface="CMBX10"/>
              </a:rPr>
              <a:t> </a:t>
            </a:r>
            <a:r>
              <a:rPr lang="nl-NL" sz="1800" err="1">
                <a:effectLst/>
                <a:latin typeface="CMBX10"/>
              </a:rPr>
              <a:t>This</a:t>
            </a:r>
            <a:r>
              <a:rPr lang="nl-NL" sz="1800">
                <a:effectLst/>
                <a:latin typeface="CMBX10"/>
              </a:rPr>
              <a:t> </a:t>
            </a:r>
            <a:r>
              <a:rPr lang="nl-NL" sz="1800" err="1">
                <a:effectLst/>
                <a:latin typeface="CMBX10"/>
              </a:rPr>
              <a:t>Technique</a:t>
            </a:r>
            <a:r>
              <a:rPr lang="nl-NL" sz="1800">
                <a:effectLst/>
                <a:latin typeface="CMBX10"/>
              </a:rPr>
              <a:t> </a:t>
            </a:r>
            <a:endParaRPr lang="nl-NL"/>
          </a:p>
          <a:p>
            <a:r>
              <a:rPr lang="nl-NL" sz="1800">
                <a:effectLst/>
                <a:latin typeface="CMR10"/>
              </a:rPr>
              <a:t>The test </a:t>
            </a:r>
            <a:r>
              <a:rPr lang="nl-NL" sz="1800" err="1">
                <a:effectLst/>
                <a:latin typeface="CMR10"/>
              </a:rPr>
              <a:t>decisions</a:t>
            </a:r>
            <a:r>
              <a:rPr lang="nl-NL" sz="1800">
                <a:effectLst/>
                <a:latin typeface="CMR10"/>
              </a:rPr>
              <a:t> </a:t>
            </a:r>
            <a:r>
              <a:rPr lang="nl-NL" sz="1800" err="1">
                <a:effectLst/>
                <a:latin typeface="CMR10"/>
              </a:rPr>
              <a:t>modeling</a:t>
            </a:r>
            <a:r>
              <a:rPr lang="nl-NL" sz="1800">
                <a:effectLst/>
                <a:latin typeface="CMR10"/>
              </a:rPr>
              <a:t> </a:t>
            </a:r>
            <a:r>
              <a:rPr lang="nl-NL" sz="1800" err="1">
                <a:effectLst/>
                <a:latin typeface="CMR10"/>
              </a:rPr>
              <a:t>technique</a:t>
            </a:r>
            <a:r>
              <a:rPr lang="nl-NL" sz="1800">
                <a:effectLst/>
                <a:latin typeface="CMR10"/>
              </a:rPr>
              <a:t> is </a:t>
            </a:r>
            <a:r>
              <a:rPr lang="nl-NL" sz="1800" err="1">
                <a:effectLst/>
                <a:latin typeface="CMR10"/>
              </a:rPr>
              <a:t>implemented</a:t>
            </a:r>
            <a:r>
              <a:rPr lang="nl-NL" sz="1800">
                <a:effectLst/>
                <a:latin typeface="CMR10"/>
              </a:rPr>
              <a:t> as </a:t>
            </a:r>
            <a:r>
              <a:rPr lang="nl-NL" sz="1800" err="1">
                <a:effectLst/>
                <a:latin typeface="CMR10"/>
              </a:rPr>
              <a:t>follows</a:t>
            </a:r>
            <a:r>
              <a:rPr lang="nl-NL" sz="1800">
                <a:effectLst/>
                <a:latin typeface="CMR10"/>
              </a:rPr>
              <a:t>. </a:t>
            </a:r>
            <a:endParaRPr lang="nl-NL"/>
          </a:p>
          <a:p>
            <a:pPr>
              <a:buFont typeface="+mj-lt"/>
              <a:buAutoNum type="arabicPeriod"/>
            </a:pPr>
            <a:r>
              <a:rPr lang="nl-NL" sz="1800">
                <a:effectLst/>
                <a:latin typeface="CMR10"/>
              </a:rPr>
              <a:t>(1)  Let </a:t>
            </a:r>
            <a:r>
              <a:rPr lang="nl-NL" sz="1800">
                <a:effectLst/>
                <a:latin typeface="EURM10"/>
              </a:rPr>
              <a:t>P </a:t>
            </a:r>
            <a:r>
              <a:rPr lang="nl-NL" sz="1800" err="1">
                <a:effectLst/>
                <a:latin typeface="CMR10"/>
              </a:rPr>
              <a:t>be</a:t>
            </a:r>
            <a:r>
              <a:rPr lang="nl-NL" sz="1800">
                <a:effectLst/>
                <a:latin typeface="CMR10"/>
              </a:rPr>
              <a:t> a discrete random </a:t>
            </a:r>
            <a:r>
              <a:rPr lang="nl-NL" sz="1800" err="1">
                <a:effectLst/>
                <a:latin typeface="CMR10"/>
              </a:rPr>
              <a:t>variable</a:t>
            </a:r>
            <a:r>
              <a:rPr lang="nl-NL" sz="1800">
                <a:effectLst/>
                <a:latin typeface="CMR10"/>
              </a:rPr>
              <a:t> </a:t>
            </a:r>
            <a:r>
              <a:rPr lang="nl-NL" sz="1800" err="1">
                <a:effectLst/>
                <a:latin typeface="CMR10"/>
              </a:rPr>
              <a:t>representing</a:t>
            </a:r>
            <a:r>
              <a:rPr lang="nl-NL" sz="1800">
                <a:effectLst/>
                <a:latin typeface="CMR10"/>
              </a:rPr>
              <a:t> </a:t>
            </a:r>
            <a:r>
              <a:rPr lang="nl-NL" sz="1800" err="1">
                <a:effectLst/>
                <a:latin typeface="CMR10"/>
              </a:rPr>
              <a:t>the</a:t>
            </a:r>
            <a:r>
              <a:rPr lang="nl-NL" sz="1800">
                <a:effectLst/>
                <a:latin typeface="CMR10"/>
              </a:rPr>
              <a:t> </a:t>
            </a:r>
            <a:r>
              <a:rPr lang="nl-NL" sz="1800" err="1">
                <a:effectLst/>
                <a:latin typeface="CMR10"/>
              </a:rPr>
              <a:t>phenomenon</a:t>
            </a:r>
            <a:r>
              <a:rPr lang="nl-NL" sz="1800">
                <a:effectLst/>
                <a:latin typeface="CMR10"/>
              </a:rPr>
              <a:t> </a:t>
            </a:r>
            <a:r>
              <a:rPr lang="nl-NL" sz="1800" err="1">
                <a:effectLst/>
                <a:latin typeface="CMR10"/>
              </a:rPr>
              <a:t>that</a:t>
            </a:r>
            <a:r>
              <a:rPr lang="nl-NL" sz="1800">
                <a:effectLst/>
                <a:latin typeface="CMR10"/>
              </a:rPr>
              <a:t> </a:t>
            </a:r>
            <a:r>
              <a:rPr lang="nl-NL" sz="1800" err="1">
                <a:effectLst/>
                <a:latin typeface="CMR10"/>
              </a:rPr>
              <a:t>may</a:t>
            </a:r>
            <a:r>
              <a:rPr lang="nl-NL" sz="1800">
                <a:effectLst/>
                <a:latin typeface="CMR10"/>
              </a:rPr>
              <a:t> </a:t>
            </a:r>
            <a:r>
              <a:rPr lang="nl-NL" sz="1800" err="1">
                <a:effectLst/>
                <a:latin typeface="CMR10"/>
              </a:rPr>
              <a:t>be</a:t>
            </a:r>
            <a:r>
              <a:rPr lang="nl-NL" sz="1800">
                <a:effectLst/>
                <a:latin typeface="CMR10"/>
              </a:rPr>
              <a:t> </a:t>
            </a:r>
            <a:r>
              <a:rPr lang="nl-NL" sz="1800" err="1">
                <a:effectLst/>
                <a:latin typeface="CMR10"/>
              </a:rPr>
              <a:t>measured</a:t>
            </a:r>
            <a:r>
              <a:rPr lang="nl-NL" sz="1800">
                <a:effectLst/>
                <a:latin typeface="CMR10"/>
              </a:rPr>
              <a:t> </a:t>
            </a:r>
            <a:r>
              <a:rPr lang="nl-NL" sz="1800" err="1">
                <a:effectLst/>
                <a:latin typeface="CMR10"/>
              </a:rPr>
              <a:t>by</a:t>
            </a:r>
            <a:r>
              <a:rPr lang="nl-NL" sz="1800">
                <a:effectLst/>
                <a:latin typeface="CMR10"/>
              </a:rPr>
              <a:t> a test. </a:t>
            </a:r>
            <a:endParaRPr lang="nl-NL">
              <a:effectLst/>
            </a:endParaRPr>
          </a:p>
          <a:p>
            <a:pPr>
              <a:buFont typeface="+mj-lt"/>
              <a:buAutoNum type="arabicPeriod"/>
            </a:pPr>
            <a:r>
              <a:rPr lang="nl-NL" sz="1800">
                <a:effectLst/>
                <a:latin typeface="CMR10"/>
              </a:rPr>
              <a:t>(2)  </a:t>
            </a:r>
            <a:r>
              <a:rPr lang="nl-NL" sz="1800" err="1">
                <a:effectLst/>
                <a:latin typeface="CMR10"/>
              </a:rPr>
              <a:t>Create</a:t>
            </a:r>
            <a:r>
              <a:rPr lang="nl-NL" sz="1800">
                <a:effectLst/>
                <a:latin typeface="CMR10"/>
              </a:rPr>
              <a:t> a </a:t>
            </a:r>
            <a:r>
              <a:rPr lang="nl-NL" sz="1800" err="1">
                <a:effectLst/>
                <a:latin typeface="CMR10"/>
              </a:rPr>
              <a:t>decision</a:t>
            </a:r>
            <a:r>
              <a:rPr lang="nl-NL" sz="1800">
                <a:effectLst/>
                <a:latin typeface="CMR10"/>
              </a:rPr>
              <a:t> </a:t>
            </a:r>
            <a:r>
              <a:rPr lang="nl-NL" sz="1800" err="1">
                <a:effectLst/>
                <a:latin typeface="CMR10"/>
              </a:rPr>
              <a:t>variable</a:t>
            </a:r>
            <a:r>
              <a:rPr lang="nl-NL" sz="1800">
                <a:effectLst/>
                <a:latin typeface="CMR10"/>
              </a:rPr>
              <a:t> </a:t>
            </a:r>
            <a:r>
              <a:rPr lang="nl-NL" sz="1800">
                <a:effectLst/>
                <a:latin typeface="EURM10"/>
              </a:rPr>
              <a:t>T </a:t>
            </a:r>
            <a:r>
              <a:rPr lang="nl-NL" sz="1800" err="1">
                <a:effectLst/>
                <a:latin typeface="CMR10"/>
              </a:rPr>
              <a:t>with</a:t>
            </a:r>
            <a:r>
              <a:rPr lang="nl-NL" sz="1800">
                <a:effectLst/>
                <a:latin typeface="CMR10"/>
              </a:rPr>
              <a:t> </a:t>
            </a:r>
            <a:r>
              <a:rPr lang="nl-NL" sz="1800" err="1">
                <a:effectLst/>
                <a:latin typeface="CMR10"/>
              </a:rPr>
              <a:t>two</a:t>
            </a:r>
            <a:r>
              <a:rPr lang="nl-NL" sz="1800">
                <a:effectLst/>
                <a:latin typeface="CMR10"/>
              </a:rPr>
              <a:t> </a:t>
            </a:r>
            <a:r>
              <a:rPr lang="nl-NL" sz="1800" err="1">
                <a:effectLst/>
                <a:latin typeface="CMR10"/>
              </a:rPr>
              <a:t>states</a:t>
            </a:r>
            <a:r>
              <a:rPr lang="nl-NL" sz="1800">
                <a:effectLst/>
                <a:latin typeface="CMR10"/>
              </a:rPr>
              <a:t> </a:t>
            </a:r>
            <a:r>
              <a:rPr lang="nl-NL" sz="1800">
                <a:effectLst/>
                <a:latin typeface="CMSS10"/>
              </a:rPr>
              <a:t>no test </a:t>
            </a:r>
            <a:r>
              <a:rPr lang="nl-NL" sz="1800" err="1">
                <a:effectLst/>
                <a:latin typeface="CMR10"/>
              </a:rPr>
              <a:t>and</a:t>
            </a:r>
            <a:r>
              <a:rPr lang="nl-NL" sz="1800">
                <a:effectLst/>
                <a:latin typeface="CMR10"/>
              </a:rPr>
              <a:t> </a:t>
            </a:r>
            <a:r>
              <a:rPr lang="nl-NL" sz="1800">
                <a:effectLst/>
                <a:latin typeface="CMSS10"/>
              </a:rPr>
              <a:t>test </a:t>
            </a:r>
            <a:r>
              <a:rPr lang="nl-NL" sz="1800" err="1">
                <a:effectLst/>
                <a:latin typeface="CMR10"/>
              </a:rPr>
              <a:t>corresponding</a:t>
            </a:r>
            <a:r>
              <a:rPr lang="nl-NL" sz="1800">
                <a:effectLst/>
                <a:latin typeface="CMR10"/>
              </a:rPr>
              <a:t> </a:t>
            </a:r>
            <a:r>
              <a:rPr lang="nl-NL" sz="1800" err="1">
                <a:effectLst/>
                <a:latin typeface="CMR10"/>
              </a:rPr>
              <a:t>to</a:t>
            </a:r>
            <a:r>
              <a:rPr lang="nl-NL" sz="1800">
                <a:effectLst/>
                <a:latin typeface="CMR10"/>
              </a:rPr>
              <a:t> </a:t>
            </a:r>
            <a:r>
              <a:rPr lang="nl-NL" sz="1800" err="1">
                <a:effectLst/>
                <a:latin typeface="CMR10"/>
              </a:rPr>
              <a:t>not</a:t>
            </a:r>
            <a:r>
              <a:rPr lang="nl-NL" sz="1800">
                <a:effectLst/>
                <a:latin typeface="CMR10"/>
              </a:rPr>
              <a:t> </a:t>
            </a:r>
            <a:r>
              <a:rPr lang="nl-NL" sz="1800" err="1">
                <a:effectLst/>
                <a:latin typeface="CMR10"/>
              </a:rPr>
              <a:t>performing</a:t>
            </a:r>
            <a:r>
              <a:rPr lang="nl-NL" sz="1800">
                <a:effectLst/>
                <a:latin typeface="CMR10"/>
              </a:rPr>
              <a:t> </a:t>
            </a:r>
            <a:r>
              <a:rPr lang="nl-NL" sz="1800" err="1">
                <a:effectLst/>
                <a:latin typeface="CMR10"/>
              </a:rPr>
              <a:t>and</a:t>
            </a:r>
            <a:r>
              <a:rPr lang="nl-NL" sz="1800">
                <a:effectLst/>
                <a:latin typeface="CMR10"/>
              </a:rPr>
              <a:t> </a:t>
            </a:r>
            <a:r>
              <a:rPr lang="nl-NL" sz="1800" err="1">
                <a:effectLst/>
                <a:latin typeface="CMR10"/>
              </a:rPr>
              <a:t>performing</a:t>
            </a:r>
            <a:r>
              <a:rPr lang="nl-NL" sz="1800">
                <a:effectLst/>
                <a:latin typeface="CMR10"/>
              </a:rPr>
              <a:t> </a:t>
            </a:r>
            <a:r>
              <a:rPr lang="nl-NL" sz="1800" err="1">
                <a:effectLst/>
                <a:latin typeface="CMR10"/>
              </a:rPr>
              <a:t>the</a:t>
            </a:r>
            <a:r>
              <a:rPr lang="nl-NL" sz="1800">
                <a:effectLst/>
                <a:latin typeface="CMR10"/>
              </a:rPr>
              <a:t> test, </a:t>
            </a:r>
            <a:r>
              <a:rPr lang="nl-NL" sz="1800" err="1">
                <a:effectLst/>
                <a:latin typeface="CMR10"/>
              </a:rPr>
              <a:t>respectively</a:t>
            </a:r>
            <a:r>
              <a:rPr lang="nl-NL" sz="1800">
                <a:effectLst/>
                <a:latin typeface="CMR10"/>
              </a:rPr>
              <a:t>. </a:t>
            </a:r>
            <a:endParaRPr lang="nl-NL">
              <a:effectLst/>
            </a:endParaRPr>
          </a:p>
          <a:p>
            <a:pPr>
              <a:buFont typeface="+mj-lt"/>
              <a:buAutoNum type="arabicPeriod"/>
            </a:pPr>
            <a:r>
              <a:rPr lang="nl-NL" sz="1800">
                <a:effectLst/>
                <a:latin typeface="CMR10"/>
              </a:rPr>
              <a:t>(3)  </a:t>
            </a:r>
            <a:r>
              <a:rPr lang="nl-NL" sz="1800" err="1">
                <a:effectLst/>
                <a:latin typeface="CMR10"/>
              </a:rPr>
              <a:t>Create</a:t>
            </a:r>
            <a:r>
              <a:rPr lang="nl-NL" sz="1800">
                <a:effectLst/>
                <a:latin typeface="CMR10"/>
              </a:rPr>
              <a:t> a discrete random </a:t>
            </a:r>
            <a:r>
              <a:rPr lang="nl-NL" sz="1800" err="1">
                <a:effectLst/>
                <a:latin typeface="CMR10"/>
              </a:rPr>
              <a:t>variable</a:t>
            </a:r>
            <a:r>
              <a:rPr lang="nl-NL" sz="1800">
                <a:effectLst/>
                <a:latin typeface="CMR10"/>
              </a:rPr>
              <a:t> </a:t>
            </a:r>
            <a:r>
              <a:rPr lang="nl-NL" sz="1800">
                <a:effectLst/>
                <a:latin typeface="EURM10"/>
              </a:rPr>
              <a:t>R </a:t>
            </a:r>
            <a:r>
              <a:rPr lang="nl-NL" sz="1800" err="1">
                <a:effectLst/>
                <a:latin typeface="CMR10"/>
              </a:rPr>
              <a:t>representing</a:t>
            </a:r>
            <a:r>
              <a:rPr lang="nl-NL" sz="1800">
                <a:effectLst/>
                <a:latin typeface="CMR10"/>
              </a:rPr>
              <a:t> </a:t>
            </a:r>
            <a:r>
              <a:rPr lang="nl-NL" sz="1800" err="1">
                <a:effectLst/>
                <a:latin typeface="CMR10"/>
              </a:rPr>
              <a:t>the</a:t>
            </a:r>
            <a:r>
              <a:rPr lang="nl-NL" sz="1800">
                <a:effectLst/>
                <a:latin typeface="CMR10"/>
              </a:rPr>
              <a:t> </a:t>
            </a:r>
            <a:r>
              <a:rPr lang="nl-NL" sz="1800" err="1">
                <a:effectLst/>
                <a:latin typeface="CMR10"/>
              </a:rPr>
              <a:t>result</a:t>
            </a:r>
            <a:r>
              <a:rPr lang="nl-NL" sz="1800">
                <a:effectLst/>
                <a:latin typeface="CMR10"/>
              </a:rPr>
              <a:t> of </a:t>
            </a:r>
            <a:r>
              <a:rPr lang="nl-NL" sz="1800" err="1">
                <a:effectLst/>
                <a:latin typeface="CMR10"/>
              </a:rPr>
              <a:t>the</a:t>
            </a:r>
            <a:r>
              <a:rPr lang="nl-NL" sz="1800">
                <a:effectLst/>
                <a:latin typeface="CMR10"/>
              </a:rPr>
              <a:t> test as a </a:t>
            </a:r>
            <a:r>
              <a:rPr lang="nl-NL" sz="1800" err="1">
                <a:effectLst/>
                <a:latin typeface="CMR10"/>
              </a:rPr>
              <a:t>child</a:t>
            </a:r>
            <a:r>
              <a:rPr lang="nl-NL" sz="1800">
                <a:effectLst/>
                <a:latin typeface="CMR10"/>
              </a:rPr>
              <a:t> of </a:t>
            </a:r>
            <a:r>
              <a:rPr lang="nl-NL" sz="1800">
                <a:effectLst/>
                <a:latin typeface="EURM10"/>
              </a:rPr>
              <a:t>D </a:t>
            </a:r>
            <a:r>
              <a:rPr lang="nl-NL" sz="1800" err="1">
                <a:effectLst/>
                <a:latin typeface="CMR10"/>
              </a:rPr>
              <a:t>and</a:t>
            </a:r>
            <a:r>
              <a:rPr lang="nl-NL" sz="1800">
                <a:effectLst/>
                <a:latin typeface="CMR10"/>
              </a:rPr>
              <a:t> </a:t>
            </a:r>
            <a:r>
              <a:rPr lang="nl-NL" sz="1800">
                <a:effectLst/>
                <a:latin typeface="EURM10"/>
              </a:rPr>
              <a:t>P</a:t>
            </a:r>
            <a:r>
              <a:rPr lang="nl-NL" sz="1800">
                <a:effectLst/>
                <a:latin typeface="CMR10"/>
              </a:rPr>
              <a:t>. </a:t>
            </a:r>
            <a:endParaRPr lang="nl-NL">
              <a:effectLst/>
            </a:endParaRPr>
          </a:p>
          <a:p>
            <a:pPr>
              <a:buFont typeface="+mj-lt"/>
              <a:buAutoNum type="arabicPeriod"/>
            </a:pPr>
            <a:r>
              <a:rPr lang="nl-NL" sz="1800">
                <a:effectLst/>
                <a:latin typeface="CMR10"/>
              </a:rPr>
              <a:t>(4)  Let </a:t>
            </a:r>
            <a:r>
              <a:rPr lang="nl-NL" sz="1800">
                <a:effectLst/>
                <a:latin typeface="EURM10"/>
              </a:rPr>
              <a:t>R </a:t>
            </a:r>
            <a:r>
              <a:rPr lang="nl-NL" sz="1800">
                <a:effectLst/>
                <a:latin typeface="CMR10"/>
              </a:rPr>
              <a:t>have </a:t>
            </a:r>
            <a:r>
              <a:rPr lang="nl-NL" sz="1800" err="1">
                <a:effectLst/>
                <a:latin typeface="CMR10"/>
              </a:rPr>
              <a:t>one</a:t>
            </a:r>
            <a:r>
              <a:rPr lang="nl-NL" sz="1800">
                <a:effectLst/>
                <a:latin typeface="CMR10"/>
              </a:rPr>
              <a:t> state </a:t>
            </a:r>
            <a:r>
              <a:rPr lang="nl-NL" sz="1800" err="1">
                <a:effectLst/>
                <a:latin typeface="CMR10"/>
              </a:rPr>
              <a:t>for</a:t>
            </a:r>
            <a:r>
              <a:rPr lang="nl-NL" sz="1800">
                <a:effectLst/>
                <a:latin typeface="CMR10"/>
              </a:rPr>
              <a:t> </a:t>
            </a:r>
            <a:r>
              <a:rPr lang="nl-NL" sz="1800" err="1">
                <a:effectLst/>
                <a:latin typeface="CMR10"/>
              </a:rPr>
              <a:t>each</a:t>
            </a:r>
            <a:r>
              <a:rPr lang="nl-NL" sz="1800">
                <a:effectLst/>
                <a:latin typeface="CMR10"/>
              </a:rPr>
              <a:t> </a:t>
            </a:r>
            <a:r>
              <a:rPr lang="nl-NL" sz="1800" err="1">
                <a:effectLst/>
                <a:latin typeface="CMR10"/>
              </a:rPr>
              <a:t>possible</a:t>
            </a:r>
            <a:r>
              <a:rPr lang="nl-NL" sz="1800">
                <a:effectLst/>
                <a:latin typeface="CMR10"/>
              </a:rPr>
              <a:t> test </a:t>
            </a:r>
            <a:r>
              <a:rPr lang="nl-NL" sz="1800" err="1">
                <a:effectLst/>
                <a:latin typeface="CMR10"/>
              </a:rPr>
              <a:t>result</a:t>
            </a:r>
            <a:r>
              <a:rPr lang="nl-NL" sz="1800">
                <a:effectLst/>
                <a:latin typeface="CMR10"/>
              </a:rPr>
              <a:t> </a:t>
            </a:r>
            <a:r>
              <a:rPr lang="nl-NL" sz="1800" err="1">
                <a:effectLst/>
                <a:latin typeface="CMR10"/>
              </a:rPr>
              <a:t>and</a:t>
            </a:r>
            <a:r>
              <a:rPr lang="nl-NL" sz="1800">
                <a:effectLst/>
                <a:latin typeface="CMR10"/>
              </a:rPr>
              <a:t> </a:t>
            </a:r>
            <a:r>
              <a:rPr lang="nl-NL" sz="1800" err="1">
                <a:effectLst/>
                <a:latin typeface="CMR10"/>
              </a:rPr>
              <a:t>the</a:t>
            </a:r>
            <a:r>
              <a:rPr lang="nl-NL" sz="1800">
                <a:effectLst/>
                <a:latin typeface="CMR10"/>
              </a:rPr>
              <a:t> state </a:t>
            </a:r>
            <a:r>
              <a:rPr lang="nl-NL" sz="1800">
                <a:effectLst/>
                <a:latin typeface="CMSS10"/>
              </a:rPr>
              <a:t>no </a:t>
            </a:r>
            <a:r>
              <a:rPr lang="nl-NL" sz="1800" err="1">
                <a:effectLst/>
                <a:latin typeface="CMSS10"/>
              </a:rPr>
              <a:t>result</a:t>
            </a:r>
            <a:r>
              <a:rPr lang="nl-NL" sz="1800">
                <a:effectLst/>
                <a:latin typeface="CMSS10"/>
              </a:rPr>
              <a:t> </a:t>
            </a:r>
            <a:r>
              <a:rPr lang="nl-NL" sz="1800" err="1">
                <a:effectLst/>
                <a:latin typeface="CMR10"/>
              </a:rPr>
              <a:t>representing</a:t>
            </a:r>
            <a:r>
              <a:rPr lang="nl-NL" sz="1800">
                <a:effectLst/>
                <a:latin typeface="CMR10"/>
              </a:rPr>
              <a:t> </a:t>
            </a:r>
            <a:r>
              <a:rPr lang="nl-NL" sz="1800" err="1">
                <a:effectLst/>
                <a:latin typeface="CMR10"/>
              </a:rPr>
              <a:t>the</a:t>
            </a:r>
            <a:r>
              <a:rPr lang="nl-NL" sz="1800">
                <a:effectLst/>
                <a:latin typeface="CMR10"/>
              </a:rPr>
              <a:t> event </a:t>
            </a:r>
            <a:r>
              <a:rPr lang="nl-NL" sz="1800" err="1">
                <a:effectLst/>
                <a:latin typeface="CMR10"/>
              </a:rPr>
              <a:t>that</a:t>
            </a:r>
            <a:r>
              <a:rPr lang="nl-NL" sz="1800">
                <a:effectLst/>
                <a:latin typeface="CMR10"/>
              </a:rPr>
              <a:t> </a:t>
            </a:r>
            <a:r>
              <a:rPr lang="nl-NL" sz="1800" err="1">
                <a:effectLst/>
                <a:latin typeface="CMR10"/>
              </a:rPr>
              <a:t>the</a:t>
            </a:r>
            <a:r>
              <a:rPr lang="nl-NL" sz="1800">
                <a:effectLst/>
                <a:latin typeface="CMR10"/>
              </a:rPr>
              <a:t> test is </a:t>
            </a:r>
            <a:r>
              <a:rPr lang="nl-NL" sz="1800" err="1">
                <a:effectLst/>
                <a:latin typeface="CMR10"/>
              </a:rPr>
              <a:t>not</a:t>
            </a:r>
            <a:r>
              <a:rPr lang="nl-NL" sz="1800">
                <a:effectLst/>
                <a:latin typeface="CMR10"/>
              </a:rPr>
              <a:t> </a:t>
            </a:r>
            <a:r>
              <a:rPr lang="nl-NL" sz="1800" err="1">
                <a:effectLst/>
                <a:latin typeface="CMR10"/>
              </a:rPr>
              <a:t>performed</a:t>
            </a:r>
            <a:r>
              <a:rPr lang="nl-NL" sz="1800">
                <a:effectLst/>
                <a:latin typeface="CMR10"/>
              </a:rPr>
              <a:t>, i.e., </a:t>
            </a:r>
            <a:r>
              <a:rPr lang="nl-NL" sz="1800">
                <a:effectLst/>
                <a:latin typeface="EURM10"/>
              </a:rPr>
              <a:t>T </a:t>
            </a:r>
            <a:r>
              <a:rPr lang="nl-NL" sz="1800">
                <a:effectLst/>
                <a:latin typeface="EUFM10"/>
              </a:rPr>
              <a:t>= </a:t>
            </a:r>
            <a:r>
              <a:rPr lang="nl-NL" sz="1800">
                <a:effectLst/>
                <a:latin typeface="CMSS10"/>
              </a:rPr>
              <a:t>no test</a:t>
            </a:r>
            <a:r>
              <a:rPr lang="nl-NL" sz="1800">
                <a:effectLst/>
                <a:latin typeface="CMR10"/>
              </a:rPr>
              <a:t>. </a:t>
            </a:r>
            <a:endParaRPr lang="nl-NL">
              <a:effectLst/>
            </a:endParaRPr>
          </a:p>
          <a:p>
            <a:pPr>
              <a:buFont typeface="+mj-lt"/>
              <a:buAutoNum type="arabicPeriod"/>
            </a:pPr>
            <a:r>
              <a:rPr lang="nl-NL" sz="1800">
                <a:effectLst/>
                <a:latin typeface="CMR10"/>
              </a:rPr>
              <a:t>(5)  </a:t>
            </a:r>
            <a:r>
              <a:rPr lang="nl-NL" sz="1800" err="1">
                <a:effectLst/>
                <a:latin typeface="CMR10"/>
              </a:rPr>
              <a:t>Define</a:t>
            </a:r>
            <a:r>
              <a:rPr lang="nl-NL" sz="1800">
                <a:effectLst/>
                <a:latin typeface="CMR10"/>
              </a:rPr>
              <a:t> </a:t>
            </a:r>
            <a:r>
              <a:rPr lang="nl-NL" sz="1800" err="1">
                <a:effectLst/>
                <a:latin typeface="CMR10"/>
              </a:rPr>
              <a:t>the</a:t>
            </a:r>
            <a:r>
              <a:rPr lang="nl-NL" sz="1800">
                <a:effectLst/>
                <a:latin typeface="CMR10"/>
              </a:rPr>
              <a:t> </a:t>
            </a:r>
            <a:r>
              <a:rPr lang="nl-NL" sz="1800" err="1">
                <a:effectLst/>
                <a:latin typeface="CMR10"/>
              </a:rPr>
              <a:t>conditional</a:t>
            </a:r>
            <a:r>
              <a:rPr lang="nl-NL" sz="1800">
                <a:effectLst/>
                <a:latin typeface="CMR10"/>
              </a:rPr>
              <a:t> </a:t>
            </a:r>
            <a:r>
              <a:rPr lang="nl-NL" sz="1800" err="1">
                <a:effectLst/>
                <a:latin typeface="CMR10"/>
              </a:rPr>
              <a:t>probability</a:t>
            </a:r>
            <a:r>
              <a:rPr lang="nl-NL" sz="1800">
                <a:effectLst/>
                <a:latin typeface="CMR10"/>
              </a:rPr>
              <a:t> </a:t>
            </a:r>
            <a:r>
              <a:rPr lang="nl-NL" sz="1800" err="1">
                <a:effectLst/>
                <a:latin typeface="CMR10"/>
              </a:rPr>
              <a:t>distribution</a:t>
            </a:r>
            <a:r>
              <a:rPr lang="nl-NL" sz="1800">
                <a:effectLst/>
                <a:latin typeface="CMR10"/>
              </a:rPr>
              <a:t> </a:t>
            </a:r>
            <a:r>
              <a:rPr lang="nl-NL" sz="1800">
                <a:effectLst/>
                <a:latin typeface="EURM10"/>
              </a:rPr>
              <a:t>P</a:t>
            </a:r>
            <a:r>
              <a:rPr lang="nl-NL" sz="1800">
                <a:effectLst/>
                <a:latin typeface="EUFM10"/>
              </a:rPr>
              <a:t>(</a:t>
            </a:r>
            <a:r>
              <a:rPr lang="nl-NL" sz="1800">
                <a:effectLst/>
                <a:latin typeface="EURM10"/>
              </a:rPr>
              <a:t>R</a:t>
            </a:r>
            <a:r>
              <a:rPr lang="nl-NL" sz="1800">
                <a:effectLst/>
                <a:latin typeface="EUSM10"/>
              </a:rPr>
              <a:t>|</a:t>
            </a:r>
            <a:r>
              <a:rPr lang="nl-NL" sz="1800">
                <a:effectLst/>
                <a:latin typeface="EURM10"/>
              </a:rPr>
              <a:t>P,T</a:t>
            </a:r>
            <a:r>
              <a:rPr lang="nl-NL" sz="1800">
                <a:effectLst/>
                <a:latin typeface="EUFM10"/>
              </a:rPr>
              <a:t>) </a:t>
            </a:r>
            <a:r>
              <a:rPr lang="nl-NL" sz="1800" err="1">
                <a:effectLst/>
                <a:latin typeface="CMR10"/>
              </a:rPr>
              <a:t>such</a:t>
            </a:r>
            <a:r>
              <a:rPr lang="nl-NL" sz="1800">
                <a:effectLst/>
                <a:latin typeface="CMR10"/>
              </a:rPr>
              <a:t> </a:t>
            </a:r>
            <a:r>
              <a:rPr lang="nl-NL" sz="1800" err="1">
                <a:effectLst/>
                <a:latin typeface="CMR10"/>
              </a:rPr>
              <a:t>that</a:t>
            </a:r>
            <a:r>
              <a:rPr lang="nl-NL" sz="1800">
                <a:effectLst/>
                <a:latin typeface="CMR10"/>
              </a:rPr>
              <a:t> </a:t>
            </a:r>
            <a:r>
              <a:rPr lang="nl-NL" sz="1800">
                <a:effectLst/>
                <a:latin typeface="EURM10"/>
              </a:rPr>
              <a:t>P</a:t>
            </a:r>
            <a:r>
              <a:rPr lang="nl-NL" sz="1800">
                <a:effectLst/>
                <a:latin typeface="EUFM10"/>
              </a:rPr>
              <a:t>(</a:t>
            </a:r>
            <a:r>
              <a:rPr lang="nl-NL" sz="1800">
                <a:effectLst/>
                <a:latin typeface="EURM10"/>
              </a:rPr>
              <a:t>R </a:t>
            </a:r>
            <a:r>
              <a:rPr lang="nl-NL" sz="1800">
                <a:effectLst/>
                <a:latin typeface="EUFM10"/>
              </a:rPr>
              <a:t>= </a:t>
            </a:r>
            <a:r>
              <a:rPr lang="nl-NL" sz="1800">
                <a:effectLst/>
                <a:latin typeface="CMSS10"/>
              </a:rPr>
              <a:t>no </a:t>
            </a:r>
            <a:r>
              <a:rPr lang="nl-NL" sz="1800" err="1">
                <a:effectLst/>
                <a:latin typeface="CMSS10"/>
              </a:rPr>
              <a:t>result</a:t>
            </a:r>
            <a:r>
              <a:rPr lang="nl-NL" sz="1800" err="1">
                <a:effectLst/>
                <a:latin typeface="EUSM10"/>
              </a:rPr>
              <a:t>|</a:t>
            </a:r>
            <a:r>
              <a:rPr lang="nl-NL" sz="1800" err="1">
                <a:effectLst/>
                <a:latin typeface="EURM10"/>
              </a:rPr>
              <a:t>P,T</a:t>
            </a:r>
            <a:r>
              <a:rPr lang="nl-NL" sz="1800">
                <a:effectLst/>
                <a:latin typeface="EURM10"/>
              </a:rPr>
              <a:t> </a:t>
            </a:r>
            <a:r>
              <a:rPr lang="nl-NL" sz="1800">
                <a:effectLst/>
                <a:latin typeface="EUFM10"/>
              </a:rPr>
              <a:t>= </a:t>
            </a:r>
            <a:r>
              <a:rPr lang="nl-NL" sz="1800">
                <a:effectLst/>
                <a:latin typeface="CMSS10"/>
              </a:rPr>
              <a:t>no test</a:t>
            </a:r>
            <a:r>
              <a:rPr lang="nl-NL" sz="1800">
                <a:effectLst/>
                <a:latin typeface="EUFM10"/>
              </a:rPr>
              <a:t>) = </a:t>
            </a:r>
            <a:r>
              <a:rPr lang="nl-NL" sz="1800">
                <a:effectLst/>
                <a:latin typeface="EURM10"/>
              </a:rPr>
              <a:t>1 </a:t>
            </a:r>
            <a:r>
              <a:rPr lang="nl-NL" sz="1800" err="1">
                <a:effectLst/>
                <a:latin typeface="CMR10"/>
              </a:rPr>
              <a:t>and</a:t>
            </a:r>
            <a:r>
              <a:rPr lang="nl-NL" sz="1800">
                <a:effectLst/>
                <a:latin typeface="CMR10"/>
              </a:rPr>
              <a:t> </a:t>
            </a:r>
            <a:r>
              <a:rPr lang="nl-NL" sz="1800">
                <a:effectLst/>
                <a:latin typeface="EURM10"/>
              </a:rPr>
              <a:t>P</a:t>
            </a:r>
            <a:r>
              <a:rPr lang="nl-NL" sz="1800">
                <a:effectLst/>
                <a:latin typeface="EUFM10"/>
              </a:rPr>
              <a:t>(</a:t>
            </a:r>
            <a:r>
              <a:rPr lang="nl-NL" sz="1800">
                <a:effectLst/>
                <a:latin typeface="EURM10"/>
              </a:rPr>
              <a:t>R</a:t>
            </a:r>
            <a:r>
              <a:rPr lang="nl-NL" sz="1800">
                <a:effectLst/>
                <a:latin typeface="EUSM10"/>
              </a:rPr>
              <a:t>|</a:t>
            </a:r>
            <a:r>
              <a:rPr lang="nl-NL" sz="1800">
                <a:effectLst/>
                <a:latin typeface="EURM10"/>
              </a:rPr>
              <a:t>P,T </a:t>
            </a:r>
            <a:r>
              <a:rPr lang="nl-NL" sz="1800">
                <a:effectLst/>
                <a:latin typeface="EUFM10"/>
              </a:rPr>
              <a:t>= </a:t>
            </a:r>
            <a:r>
              <a:rPr lang="nl-NL" sz="1800">
                <a:effectLst/>
                <a:latin typeface="CMSS10"/>
              </a:rPr>
              <a:t>test</a:t>
            </a:r>
            <a:r>
              <a:rPr lang="nl-NL" sz="1800">
                <a:effectLst/>
                <a:latin typeface="EUFM10"/>
              </a:rPr>
              <a:t>) </a:t>
            </a:r>
            <a:r>
              <a:rPr lang="nl-NL" sz="1800" err="1">
                <a:effectLst/>
                <a:latin typeface="CMR10"/>
              </a:rPr>
              <a:t>encodes</a:t>
            </a:r>
            <a:r>
              <a:rPr lang="nl-NL" sz="1800">
                <a:effectLst/>
                <a:latin typeface="CMR10"/>
              </a:rPr>
              <a:t> </a:t>
            </a:r>
            <a:r>
              <a:rPr lang="nl-NL" sz="1800" err="1">
                <a:effectLst/>
                <a:latin typeface="CMR10"/>
              </a:rPr>
              <a:t>the</a:t>
            </a:r>
            <a:r>
              <a:rPr lang="nl-NL" sz="1800">
                <a:effectLst/>
                <a:latin typeface="CMR10"/>
              </a:rPr>
              <a:t> </a:t>
            </a:r>
            <a:r>
              <a:rPr lang="nl-NL" sz="1800" err="1">
                <a:effectLst/>
                <a:latin typeface="CMR10"/>
              </a:rPr>
              <a:t>probability</a:t>
            </a:r>
            <a:r>
              <a:rPr lang="nl-NL" sz="1800">
                <a:effectLst/>
                <a:latin typeface="CMR10"/>
              </a:rPr>
              <a:t> of </a:t>
            </a:r>
            <a:r>
              <a:rPr lang="nl-NL" sz="1800" err="1">
                <a:effectLst/>
                <a:latin typeface="CMR10"/>
              </a:rPr>
              <a:t>each</a:t>
            </a:r>
            <a:r>
              <a:rPr lang="nl-NL" sz="1800">
                <a:effectLst/>
                <a:latin typeface="CMR10"/>
              </a:rPr>
              <a:t> </a:t>
            </a:r>
            <a:r>
              <a:rPr lang="nl-NL" sz="1800" err="1">
                <a:effectLst/>
                <a:latin typeface="CMR10"/>
              </a:rPr>
              <a:t>possible</a:t>
            </a:r>
            <a:r>
              <a:rPr lang="nl-NL" sz="1800">
                <a:effectLst/>
                <a:latin typeface="CMR10"/>
              </a:rPr>
              <a:t> test </a:t>
            </a:r>
            <a:r>
              <a:rPr lang="nl-NL" sz="1800" err="1">
                <a:effectLst/>
                <a:latin typeface="CMR10"/>
              </a:rPr>
              <a:t>result</a:t>
            </a:r>
            <a:r>
              <a:rPr lang="nl-NL" sz="1800">
                <a:effectLst/>
                <a:latin typeface="CMR10"/>
              </a:rPr>
              <a:t> </a:t>
            </a:r>
            <a:r>
              <a:rPr lang="nl-NL" sz="1800" err="1">
                <a:effectLst/>
                <a:latin typeface="CMR10"/>
              </a:rPr>
              <a:t>given</a:t>
            </a:r>
            <a:r>
              <a:rPr lang="nl-NL" sz="1800">
                <a:effectLst/>
                <a:latin typeface="CMR10"/>
              </a:rPr>
              <a:t> </a:t>
            </a:r>
            <a:r>
              <a:rPr lang="nl-NL" sz="1800" err="1">
                <a:effectLst/>
                <a:latin typeface="CMR10"/>
              </a:rPr>
              <a:t>the</a:t>
            </a:r>
            <a:r>
              <a:rPr lang="nl-NL" sz="1800">
                <a:effectLst/>
                <a:latin typeface="CMR10"/>
              </a:rPr>
              <a:t> </a:t>
            </a:r>
            <a:r>
              <a:rPr lang="nl-NL" sz="1800" err="1">
                <a:effectLst/>
                <a:latin typeface="CMR10"/>
              </a:rPr>
              <a:t>actual</a:t>
            </a:r>
            <a:r>
              <a:rPr lang="nl-NL" sz="1800">
                <a:effectLst/>
                <a:latin typeface="CMR10"/>
              </a:rPr>
              <a:t> </a:t>
            </a:r>
            <a:r>
              <a:rPr lang="nl-NL" sz="1800" err="1">
                <a:effectLst/>
                <a:latin typeface="CMR10"/>
              </a:rPr>
              <a:t>value</a:t>
            </a:r>
            <a:r>
              <a:rPr lang="nl-NL" sz="1800">
                <a:effectLst/>
                <a:latin typeface="CMR10"/>
              </a:rPr>
              <a:t> of </a:t>
            </a:r>
            <a:r>
              <a:rPr lang="nl-NL" sz="1800" err="1">
                <a:effectLst/>
                <a:latin typeface="CMR10"/>
              </a:rPr>
              <a:t>phenomenon</a:t>
            </a:r>
            <a:r>
              <a:rPr lang="nl-NL" sz="1800">
                <a:effectLst/>
                <a:latin typeface="CMR10"/>
              </a:rPr>
              <a:t> </a:t>
            </a:r>
            <a:r>
              <a:rPr lang="nl-NL" sz="1800">
                <a:effectLst/>
                <a:latin typeface="EURM10"/>
              </a:rPr>
              <a:t>P</a:t>
            </a:r>
            <a:r>
              <a:rPr lang="nl-NL" sz="1800">
                <a:effectLst/>
                <a:latin typeface="CMR10"/>
              </a:rPr>
              <a:t>. </a:t>
            </a:r>
            <a:endParaRPr lang="nl-NL">
              <a:effectLst/>
            </a:endParaRPr>
          </a:p>
          <a:p>
            <a:endParaRPr lang="nl-NL"/>
          </a:p>
        </p:txBody>
      </p:sp>
    </p:spTree>
    <p:extLst>
      <p:ext uri="{BB962C8B-B14F-4D97-AF65-F5344CB8AC3E}">
        <p14:creationId xmlns:p14="http://schemas.microsoft.com/office/powerpoint/2010/main" val="2905103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DCC0-8C78-8C30-0506-0820A7D5CAC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40C7A07-F6F7-6AC0-7634-F9812E5D0690}"/>
              </a:ext>
            </a:extLst>
          </p:cNvPr>
          <p:cNvSpPr>
            <a:spLocks noGrp="1"/>
          </p:cNvSpPr>
          <p:nvPr>
            <p:ph idx="1"/>
          </p:nvPr>
        </p:nvSpPr>
        <p:spPr>
          <a:xfrm>
            <a:off x="838200" y="1598015"/>
            <a:ext cx="10515600" cy="4578948"/>
          </a:xfrm>
        </p:spPr>
        <p:txBody>
          <a:bodyPr vert="horz" lIns="91440" tIns="45720" rIns="91440" bIns="45720" rtlCol="0" anchor="t">
            <a:normAutofit/>
          </a:bodyPr>
          <a:lstStyle/>
          <a:p>
            <a:pPr marL="0" indent="0">
              <a:buNone/>
            </a:pPr>
            <a:endParaRPr lang="en-US" dirty="0">
              <a:ea typeface="+mn-lt"/>
              <a:cs typeface="+mn-lt"/>
            </a:endParaRPr>
          </a:p>
          <a:p>
            <a:pPr marL="0" indent="0">
              <a:buNone/>
            </a:pPr>
            <a:endParaRPr lang="en-US" dirty="0"/>
          </a:p>
        </p:txBody>
      </p:sp>
      <p:graphicFrame>
        <p:nvGraphicFramePr>
          <p:cNvPr id="4" name="Diagram 3">
            <a:extLst>
              <a:ext uri="{FF2B5EF4-FFF2-40B4-BE49-F238E27FC236}">
                <a16:creationId xmlns:a16="http://schemas.microsoft.com/office/drawing/2014/main" id="{899002E5-B7BC-0098-CFBD-7BB05D59AAFE}"/>
              </a:ext>
            </a:extLst>
          </p:cNvPr>
          <p:cNvGraphicFramePr/>
          <p:nvPr/>
        </p:nvGraphicFramePr>
        <p:xfrm>
          <a:off x="3720935" y="363187"/>
          <a:ext cx="5205350" cy="4142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0256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E61E-527A-A77F-4CB1-C2180B94C4EE}"/>
              </a:ext>
            </a:extLst>
          </p:cNvPr>
          <p:cNvSpPr>
            <a:spLocks noGrp="1"/>
          </p:cNvSpPr>
          <p:nvPr>
            <p:ph type="title"/>
          </p:nvPr>
        </p:nvSpPr>
        <p:spPr/>
        <p:txBody>
          <a:bodyPr/>
          <a:lstStyle/>
          <a:p>
            <a:r>
              <a:rPr lang="en-US" dirty="0"/>
              <a:t>Contributions to the key challenges</a:t>
            </a:r>
          </a:p>
        </p:txBody>
      </p:sp>
      <p:graphicFrame>
        <p:nvGraphicFramePr>
          <p:cNvPr id="4" name="Content Placeholder 3">
            <a:extLst>
              <a:ext uri="{FF2B5EF4-FFF2-40B4-BE49-F238E27FC236}">
                <a16:creationId xmlns:a16="http://schemas.microsoft.com/office/drawing/2014/main" id="{7DEF6200-44C7-D35A-34DB-74A2CAE694C1}"/>
              </a:ext>
            </a:extLst>
          </p:cNvPr>
          <p:cNvGraphicFramePr>
            <a:graphicFrameLocks noGrp="1"/>
          </p:cNvGraphicFramePr>
          <p:nvPr>
            <p:ph idx="1"/>
          </p:nvPr>
        </p:nvGraphicFramePr>
        <p:xfrm>
          <a:off x="838200" y="1825625"/>
          <a:ext cx="10515591" cy="1755766"/>
        </p:xfrm>
        <a:graphic>
          <a:graphicData uri="http://schemas.openxmlformats.org/drawingml/2006/table">
            <a:tbl>
              <a:tblPr firstRow="1" bandRow="1">
                <a:tableStyleId>{5C22544A-7EE6-4342-B048-85BDC9FD1C3A}</a:tableStyleId>
              </a:tblPr>
              <a:tblGrid>
                <a:gridCol w="2404753">
                  <a:extLst>
                    <a:ext uri="{9D8B030D-6E8A-4147-A177-3AD203B41FA5}">
                      <a16:colId xmlns:a16="http://schemas.microsoft.com/office/drawing/2014/main" val="2304641223"/>
                    </a:ext>
                  </a:extLst>
                </a:gridCol>
                <a:gridCol w="2107869">
                  <a:extLst>
                    <a:ext uri="{9D8B030D-6E8A-4147-A177-3AD203B41FA5}">
                      <a16:colId xmlns:a16="http://schemas.microsoft.com/office/drawing/2014/main" val="2682734411"/>
                    </a:ext>
                  </a:extLst>
                </a:gridCol>
                <a:gridCol w="1860467">
                  <a:extLst>
                    <a:ext uri="{9D8B030D-6E8A-4147-A177-3AD203B41FA5}">
                      <a16:colId xmlns:a16="http://schemas.microsoft.com/office/drawing/2014/main" val="1037619796"/>
                    </a:ext>
                  </a:extLst>
                </a:gridCol>
                <a:gridCol w="1731818">
                  <a:extLst>
                    <a:ext uri="{9D8B030D-6E8A-4147-A177-3AD203B41FA5}">
                      <a16:colId xmlns:a16="http://schemas.microsoft.com/office/drawing/2014/main" val="1199239797"/>
                    </a:ext>
                  </a:extLst>
                </a:gridCol>
                <a:gridCol w="2410684">
                  <a:extLst>
                    <a:ext uri="{9D8B030D-6E8A-4147-A177-3AD203B41FA5}">
                      <a16:colId xmlns:a16="http://schemas.microsoft.com/office/drawing/2014/main" val="2072491668"/>
                    </a:ext>
                  </a:extLst>
                </a:gridCol>
              </a:tblGrid>
              <a:tr h="643246">
                <a:tc>
                  <a:txBody>
                    <a:bodyPr/>
                    <a:lstStyle/>
                    <a:p>
                      <a:endParaRPr lang="en-US"/>
                    </a:p>
                  </a:txBody>
                  <a:tcPr/>
                </a:tc>
                <a:tc>
                  <a:txBody>
                    <a:bodyPr/>
                    <a:lstStyle/>
                    <a:p>
                      <a:r>
                        <a:rPr lang="en-US" dirty="0"/>
                        <a:t>Generation</a:t>
                      </a:r>
                    </a:p>
                  </a:txBody>
                  <a:tcPr/>
                </a:tc>
                <a:tc>
                  <a:txBody>
                    <a:bodyPr/>
                    <a:lstStyle/>
                    <a:p>
                      <a:r>
                        <a:rPr lang="en-US" dirty="0"/>
                        <a:t>First steps</a:t>
                      </a:r>
                    </a:p>
                  </a:txBody>
                  <a:tcPr/>
                </a:tc>
                <a:tc>
                  <a:txBody>
                    <a:bodyPr/>
                    <a:lstStyle/>
                    <a:p>
                      <a:r>
                        <a:rPr lang="en-US" dirty="0"/>
                        <a:t>Type II tests</a:t>
                      </a:r>
                    </a:p>
                  </a:txBody>
                  <a:tcPr/>
                </a:tc>
                <a:tc>
                  <a:txBody>
                    <a:bodyPr/>
                    <a:lstStyle/>
                    <a:p>
                      <a:r>
                        <a:rPr lang="en-US" dirty="0"/>
                        <a:t>Pragmatic approach</a:t>
                      </a:r>
                    </a:p>
                  </a:txBody>
                  <a:tcPr/>
                </a:tc>
                <a:extLst>
                  <a:ext uri="{0D108BD9-81ED-4DB2-BD59-A6C34878D82A}">
                    <a16:rowId xmlns:a16="http://schemas.microsoft.com/office/drawing/2014/main" val="2026627711"/>
                  </a:ext>
                </a:extLst>
              </a:tr>
              <a:tr h="370840">
                <a:tc>
                  <a:txBody>
                    <a:bodyPr/>
                    <a:lstStyle/>
                    <a:p>
                      <a:r>
                        <a:rPr lang="en-US" dirty="0"/>
                        <a:t>Automatic generation</a:t>
                      </a:r>
                    </a:p>
                  </a:txBody>
                  <a:tcPr/>
                </a:tc>
                <a:tc>
                  <a:txBody>
                    <a:bodyPr/>
                    <a:lstStyle/>
                    <a:p>
                      <a:pPr algn="ctr"/>
                      <a:r>
                        <a:rPr lang="en-US" dirty="0"/>
                        <a:t>xxx</a:t>
                      </a:r>
                    </a:p>
                  </a:txBody>
                  <a:tcPr/>
                </a:tc>
                <a:tc>
                  <a:txBody>
                    <a:bodyPr/>
                    <a:lstStyle/>
                    <a:p>
                      <a:pPr algn="ctr"/>
                      <a:r>
                        <a:rPr lang="en-US" dirty="0"/>
                        <a:t>x</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1611943040"/>
                  </a:ext>
                </a:extLst>
              </a:tr>
              <a:tr h="370840">
                <a:tc>
                  <a:txBody>
                    <a:bodyPr/>
                    <a:lstStyle/>
                    <a:p>
                      <a:r>
                        <a:rPr lang="en-US" dirty="0"/>
                        <a:t>Modeling tests</a:t>
                      </a:r>
                    </a:p>
                  </a:txBody>
                  <a:tcPr/>
                </a:tc>
                <a:tc>
                  <a:txBody>
                    <a:bodyPr/>
                    <a:lstStyle/>
                    <a:p>
                      <a:pPr algn="ctr"/>
                      <a:endParaRPr lang="en-US"/>
                    </a:p>
                  </a:txBody>
                  <a:tcPr/>
                </a:tc>
                <a:tc>
                  <a:txBody>
                    <a:bodyPr/>
                    <a:lstStyle/>
                    <a:p>
                      <a:pPr algn="ctr"/>
                      <a:endParaRPr lang="en-US"/>
                    </a:p>
                  </a:txBody>
                  <a:tcPr/>
                </a:tc>
                <a:tc>
                  <a:txBody>
                    <a:bodyPr/>
                    <a:lstStyle/>
                    <a:p>
                      <a:pPr algn="ctr"/>
                      <a:r>
                        <a:rPr lang="en-US" dirty="0"/>
                        <a:t>xxx</a:t>
                      </a:r>
                    </a:p>
                  </a:txBody>
                  <a:tcPr/>
                </a:tc>
                <a:tc>
                  <a:txBody>
                    <a:bodyPr/>
                    <a:lstStyle/>
                    <a:p>
                      <a:pPr algn="ctr"/>
                      <a:r>
                        <a:rPr lang="en-US" dirty="0"/>
                        <a:t>xxx</a:t>
                      </a:r>
                    </a:p>
                  </a:txBody>
                  <a:tcPr/>
                </a:tc>
                <a:extLst>
                  <a:ext uri="{0D108BD9-81ED-4DB2-BD59-A6C34878D82A}">
                    <a16:rowId xmlns:a16="http://schemas.microsoft.com/office/drawing/2014/main" val="2109192176"/>
                  </a:ext>
                </a:extLst>
              </a:tr>
              <a:tr h="370840">
                <a:tc>
                  <a:txBody>
                    <a:bodyPr/>
                    <a:lstStyle/>
                    <a:p>
                      <a:pPr lvl="0">
                        <a:buNone/>
                      </a:pPr>
                      <a:r>
                        <a:rPr lang="en-US" dirty="0"/>
                        <a:t>Root cause analysis</a:t>
                      </a:r>
                    </a:p>
                  </a:txBody>
                  <a:tcPr/>
                </a:tc>
                <a:tc>
                  <a:txBody>
                    <a:bodyPr/>
                    <a:lstStyle/>
                    <a:p>
                      <a:pPr algn="ctr"/>
                      <a:endParaRPr lang="en-US"/>
                    </a:p>
                  </a:txBody>
                  <a:tcPr/>
                </a:tc>
                <a:tc>
                  <a:txBody>
                    <a:bodyPr/>
                    <a:lstStyle/>
                    <a:p>
                      <a:pPr algn="ctr"/>
                      <a:r>
                        <a:rPr lang="en-US" dirty="0"/>
                        <a:t>xxx</a:t>
                      </a:r>
                    </a:p>
                  </a:txBody>
                  <a:tcPr/>
                </a:tc>
                <a:tc>
                  <a:txBody>
                    <a:bodyPr/>
                    <a:lstStyle/>
                    <a:p>
                      <a:pPr algn="ctr"/>
                      <a:endParaRPr lang="en-US"/>
                    </a:p>
                  </a:txBody>
                  <a:tcPr/>
                </a:tc>
                <a:tc>
                  <a:txBody>
                    <a:bodyPr/>
                    <a:lstStyle/>
                    <a:p>
                      <a:pPr algn="ctr"/>
                      <a:r>
                        <a:rPr lang="en-US" dirty="0"/>
                        <a:t>xxx</a:t>
                      </a:r>
                    </a:p>
                  </a:txBody>
                  <a:tcPr/>
                </a:tc>
                <a:extLst>
                  <a:ext uri="{0D108BD9-81ED-4DB2-BD59-A6C34878D82A}">
                    <a16:rowId xmlns:a16="http://schemas.microsoft.com/office/drawing/2014/main" val="2470662061"/>
                  </a:ext>
                </a:extLst>
              </a:tr>
            </a:tbl>
          </a:graphicData>
        </a:graphic>
      </p:graphicFrame>
      <p:grpSp>
        <p:nvGrpSpPr>
          <p:cNvPr id="3" name="Group 2">
            <a:extLst>
              <a:ext uri="{FF2B5EF4-FFF2-40B4-BE49-F238E27FC236}">
                <a16:creationId xmlns:a16="http://schemas.microsoft.com/office/drawing/2014/main" id="{4C29B6BC-54F8-F284-DC3B-6A687400DF8E}"/>
              </a:ext>
            </a:extLst>
          </p:cNvPr>
          <p:cNvGrpSpPr/>
          <p:nvPr/>
        </p:nvGrpSpPr>
        <p:grpSpPr>
          <a:xfrm>
            <a:off x="800760" y="1823357"/>
            <a:ext cx="2506186" cy="669514"/>
            <a:chOff x="800760" y="1823357"/>
            <a:chExt cx="2506186" cy="669514"/>
          </a:xfrm>
        </p:grpSpPr>
        <p:sp>
          <p:nvSpPr>
            <p:cNvPr id="31" name="TextBox 30">
              <a:extLst>
                <a:ext uri="{FF2B5EF4-FFF2-40B4-BE49-F238E27FC236}">
                  <a16:creationId xmlns:a16="http://schemas.microsoft.com/office/drawing/2014/main" id="{53F7BAB5-2463-6D25-6B4A-5B8486159283}"/>
                </a:ext>
              </a:extLst>
            </p:cNvPr>
            <p:cNvSpPr txBox="1"/>
            <p:nvPr/>
          </p:nvSpPr>
          <p:spPr>
            <a:xfrm>
              <a:off x="800760" y="1823357"/>
              <a:ext cx="25061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a:t>
              </a:r>
              <a:r>
                <a:rPr lang="en-US" dirty="0">
                  <a:solidFill>
                    <a:schemeClr val="bg1"/>
                  </a:solidFill>
                </a:rPr>
                <a:t>Contribution</a:t>
              </a:r>
            </a:p>
          </p:txBody>
        </p:sp>
        <p:sp>
          <p:nvSpPr>
            <p:cNvPr id="32" name="TextBox 31">
              <a:extLst>
                <a:ext uri="{FF2B5EF4-FFF2-40B4-BE49-F238E27FC236}">
                  <a16:creationId xmlns:a16="http://schemas.microsoft.com/office/drawing/2014/main" id="{5836E9FE-7938-8E9F-8036-F3021A86F072}"/>
                </a:ext>
              </a:extLst>
            </p:cNvPr>
            <p:cNvSpPr txBox="1"/>
            <p:nvPr/>
          </p:nvSpPr>
          <p:spPr>
            <a:xfrm>
              <a:off x="837870" y="2123539"/>
              <a:ext cx="2107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Key challenge</a:t>
              </a:r>
            </a:p>
          </p:txBody>
        </p:sp>
        <p:cxnSp>
          <p:nvCxnSpPr>
            <p:cNvPr id="33" name="Straight Arrow Connector 32">
              <a:extLst>
                <a:ext uri="{FF2B5EF4-FFF2-40B4-BE49-F238E27FC236}">
                  <a16:creationId xmlns:a16="http://schemas.microsoft.com/office/drawing/2014/main" id="{F59F8C89-F8BA-FE00-4396-7DEC1AD073C6}"/>
                </a:ext>
              </a:extLst>
            </p:cNvPr>
            <p:cNvCxnSpPr/>
            <p:nvPr/>
          </p:nvCxnSpPr>
          <p:spPr>
            <a:xfrm>
              <a:off x="853622" y="1869621"/>
              <a:ext cx="2411183" cy="578755"/>
            </a:xfrm>
            <a:prstGeom prst="straightConnector1">
              <a:avLst/>
            </a:prstGeom>
            <a:ln>
              <a:solidFill>
                <a:schemeClr val="bg1"/>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38221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367AB-6916-9F85-F4B0-53A87163DF36}"/>
              </a:ext>
            </a:extLst>
          </p:cNvPr>
          <p:cNvSpPr>
            <a:spLocks noGrp="1"/>
          </p:cNvSpPr>
          <p:nvPr>
            <p:ph type="title"/>
          </p:nvPr>
        </p:nvSpPr>
        <p:spPr/>
        <p:txBody>
          <a:bodyPr/>
          <a:lstStyle/>
          <a:p>
            <a:r>
              <a:rPr lang="en-US" dirty="0"/>
              <a:t>First steps</a:t>
            </a:r>
          </a:p>
        </p:txBody>
      </p:sp>
      <p:sp>
        <p:nvSpPr>
          <p:cNvPr id="3" name="Content Placeholder 2">
            <a:extLst>
              <a:ext uri="{FF2B5EF4-FFF2-40B4-BE49-F238E27FC236}">
                <a16:creationId xmlns:a16="http://schemas.microsoft.com/office/drawing/2014/main" id="{DEBE16FF-FAA8-9A60-C34D-636EBD64D14A}"/>
              </a:ext>
            </a:extLst>
          </p:cNvPr>
          <p:cNvSpPr>
            <a:spLocks noGrp="1"/>
          </p:cNvSpPr>
          <p:nvPr>
            <p:ph idx="1"/>
          </p:nvPr>
        </p:nvSpPr>
        <p:spPr/>
        <p:txBody>
          <a:bodyPr vert="horz" lIns="91440" tIns="45720" rIns="91440" bIns="45720" rtlCol="0" anchor="t">
            <a:normAutofit/>
          </a:bodyPr>
          <a:lstStyle/>
          <a:p>
            <a:r>
              <a:rPr lang="en-US" dirty="0">
                <a:ea typeface="+mn-lt"/>
                <a:cs typeface="+mn-lt"/>
              </a:rPr>
              <a:t>Total order on decisions</a:t>
            </a:r>
          </a:p>
          <a:p>
            <a:r>
              <a:rPr lang="en-US" dirty="0">
                <a:ea typeface="+mn-lt"/>
                <a:cs typeface="+mn-lt"/>
              </a:rPr>
              <a:t>Limited Memory Influence Diagram (LIMID) </a:t>
            </a:r>
            <a:endParaRPr lang="en-US" dirty="0"/>
          </a:p>
          <a:p>
            <a:r>
              <a:rPr lang="en-US" dirty="0"/>
              <a:t>A fixed pattern per component, observation and replace.</a:t>
            </a:r>
          </a:p>
          <a:p>
            <a:r>
              <a:rPr lang="en-US" dirty="0"/>
              <a:t>Myopic search algorithm</a:t>
            </a:r>
          </a:p>
          <a:p>
            <a:endParaRPr lang="en-US" dirty="0"/>
          </a:p>
          <a:p>
            <a:endParaRPr lang="en-US" dirty="0"/>
          </a:p>
        </p:txBody>
      </p:sp>
    </p:spTree>
    <p:extLst>
      <p:ext uri="{BB962C8B-B14F-4D97-AF65-F5344CB8AC3E}">
        <p14:creationId xmlns:p14="http://schemas.microsoft.com/office/powerpoint/2010/main" val="315029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C9EE6-BC24-561D-0670-1BFEE070ACF2}"/>
              </a:ext>
            </a:extLst>
          </p:cNvPr>
          <p:cNvSpPr>
            <a:spLocks noGrp="1"/>
          </p:cNvSpPr>
          <p:nvPr>
            <p:ph type="title"/>
          </p:nvPr>
        </p:nvSpPr>
        <p:spPr/>
        <p:txBody>
          <a:bodyPr/>
          <a:lstStyle/>
          <a:p>
            <a:r>
              <a:rPr lang="en-US" dirty="0">
                <a:ea typeface="+mj-lt"/>
                <a:cs typeface="+mj-lt"/>
              </a:rPr>
              <a:t>Smarter approach (1)</a:t>
            </a:r>
            <a:endParaRPr lang="en-US" dirty="0"/>
          </a:p>
        </p:txBody>
      </p:sp>
      <p:sp>
        <p:nvSpPr>
          <p:cNvPr id="6" name="Content Placeholder 5">
            <a:extLst>
              <a:ext uri="{FF2B5EF4-FFF2-40B4-BE49-F238E27FC236}">
                <a16:creationId xmlns:a16="http://schemas.microsoft.com/office/drawing/2014/main" id="{2DA94909-DBDB-F53F-834C-20A225B9B551}"/>
              </a:ext>
            </a:extLst>
          </p:cNvPr>
          <p:cNvSpPr>
            <a:spLocks noGrp="1"/>
          </p:cNvSpPr>
          <p:nvPr>
            <p:ph idx="1"/>
          </p:nvPr>
        </p:nvSpPr>
        <p:spPr>
          <a:xfrm>
            <a:off x="838200" y="1825625"/>
            <a:ext cx="11023599" cy="4315052"/>
          </a:xfrm>
        </p:spPr>
        <p:txBody>
          <a:bodyPr vert="horz" lIns="91440" tIns="45720" rIns="91440" bIns="45720" rtlCol="0" anchor="t">
            <a:normAutofit fontScale="92500"/>
          </a:bodyPr>
          <a:lstStyle/>
          <a:p>
            <a:pPr marL="0" indent="0">
              <a:buNone/>
            </a:pPr>
            <a:r>
              <a:rPr lang="en-US" dirty="0">
                <a:ea typeface="+mn-lt"/>
                <a:cs typeface="+mn-lt"/>
              </a:rPr>
              <a:t>Shortage of technicians, but systems become more complex.</a:t>
            </a:r>
          </a:p>
          <a:p>
            <a:pPr marL="0" indent="0">
              <a:buNone/>
            </a:pPr>
            <a:r>
              <a:rPr lang="en-US" dirty="0">
                <a:ea typeface="+mn-lt"/>
                <a:cs typeface="+mn-lt"/>
              </a:rPr>
              <a:t>=&gt;&gt; </a:t>
            </a:r>
            <a:r>
              <a:rPr lang="en-US" b="1" dirty="0">
                <a:ea typeface="+mn-lt"/>
                <a:cs typeface="+mn-lt"/>
              </a:rPr>
              <a:t>How to support a service engineer?</a:t>
            </a:r>
          </a:p>
          <a:p>
            <a:pPr marL="0" indent="0">
              <a:buNone/>
            </a:pPr>
            <a:endParaRPr lang="en-US" dirty="0"/>
          </a:p>
          <a:p>
            <a:pPr marL="0" indent="0">
              <a:buNone/>
            </a:pPr>
            <a:r>
              <a:rPr lang="en-US" dirty="0">
                <a:ea typeface="+mn-lt"/>
                <a:cs typeface="+mn-lt"/>
              </a:rPr>
              <a:t>Use of Bayesian networks to support service engineer in root cause analysis.</a:t>
            </a:r>
          </a:p>
          <a:p>
            <a:pPr marL="0" indent="0">
              <a:buNone/>
            </a:pPr>
            <a:endParaRPr lang="en-US" i="1" dirty="0">
              <a:ea typeface="+mn-lt"/>
              <a:cs typeface="+mn-lt"/>
            </a:endParaRPr>
          </a:p>
          <a:p>
            <a:pPr marL="0" indent="0">
              <a:buNone/>
            </a:pPr>
            <a:r>
              <a:rPr lang="en-US" i="1" dirty="0">
                <a:ea typeface="+mn-lt"/>
                <a:cs typeface="+mn-lt"/>
              </a:rPr>
              <a:t>Bayesian networks are a discipline within AI that helps to make decisions in situations of uncertainty.</a:t>
            </a:r>
            <a:endParaRPr lang="en-US" i="1" dirty="0"/>
          </a:p>
          <a:p>
            <a:pPr marL="0" indent="0">
              <a:buNone/>
            </a:pPr>
            <a:endParaRPr lang="en-US"/>
          </a:p>
          <a:p>
            <a:pPr marL="0" indent="0">
              <a:buNone/>
            </a:pPr>
            <a:r>
              <a:rPr lang="en-US" dirty="0">
                <a:ea typeface="+mn-lt"/>
                <a:cs typeface="+mn-lt"/>
              </a:rPr>
              <a:t>TNO has researched this and built prototypes.</a:t>
            </a:r>
          </a:p>
          <a:p>
            <a:pPr marL="0" indent="0">
              <a:buNone/>
            </a:pPr>
            <a:endParaRPr lang="en-US"/>
          </a:p>
        </p:txBody>
      </p:sp>
    </p:spTree>
    <p:extLst>
      <p:ext uri="{BB962C8B-B14F-4D97-AF65-F5344CB8AC3E}">
        <p14:creationId xmlns:p14="http://schemas.microsoft.com/office/powerpoint/2010/main" val="8087926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FA2A-6FC5-B53E-ED61-ADCAE6DAB5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95CF53-9BCB-6A06-B023-63F4DEA1663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9294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2B6A-7AB9-C9D3-2032-CA46F1A3DA6D}"/>
              </a:ext>
            </a:extLst>
          </p:cNvPr>
          <p:cNvSpPr>
            <a:spLocks noGrp="1"/>
          </p:cNvSpPr>
          <p:nvPr>
            <p:ph type="title"/>
          </p:nvPr>
        </p:nvSpPr>
        <p:spPr/>
        <p:txBody>
          <a:bodyPr/>
          <a:lstStyle/>
          <a:p>
            <a:r>
              <a:rPr lang="en-US" dirty="0"/>
              <a:t>Root cause analysis</a:t>
            </a:r>
            <a:endParaRPr lang="en-US" dirty="0" err="1"/>
          </a:p>
        </p:txBody>
      </p:sp>
      <p:graphicFrame>
        <p:nvGraphicFramePr>
          <p:cNvPr id="6" name="Content Placeholder 5">
            <a:extLst>
              <a:ext uri="{FF2B5EF4-FFF2-40B4-BE49-F238E27FC236}">
                <a16:creationId xmlns:a16="http://schemas.microsoft.com/office/drawing/2014/main" id="{A3BBF463-053B-44F3-4D71-3B29F15E118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637" name="Ink 636">
                <a:extLst>
                  <a:ext uri="{FF2B5EF4-FFF2-40B4-BE49-F238E27FC236}">
                    <a16:creationId xmlns:a16="http://schemas.microsoft.com/office/drawing/2014/main" id="{3B629259-092A-129C-C02D-731AF51A9830}"/>
                  </a:ext>
                </a:extLst>
              </p14:cNvPr>
              <p14:cNvContentPartPr/>
              <p14:nvPr/>
            </p14:nvContentPartPr>
            <p14:xfrm>
              <a:off x="-702623" y="1138052"/>
              <a:ext cx="9896" cy="9896"/>
            </p14:xfrm>
          </p:contentPart>
        </mc:Choice>
        <mc:Fallback xmlns="">
          <p:pic>
            <p:nvPicPr>
              <p:cNvPr id="637" name="Ink 636">
                <a:extLst>
                  <a:ext uri="{FF2B5EF4-FFF2-40B4-BE49-F238E27FC236}">
                    <a16:creationId xmlns:a16="http://schemas.microsoft.com/office/drawing/2014/main" id="{3B629259-092A-129C-C02D-731AF51A9830}"/>
                  </a:ext>
                </a:extLst>
              </p:cNvPr>
              <p:cNvPicPr/>
              <p:nvPr/>
            </p:nvPicPr>
            <p:blipFill>
              <a:blip r:embed="rId8"/>
              <a:stretch>
                <a:fillRect/>
              </a:stretch>
            </p:blipFill>
            <p:spPr>
              <a:xfrm>
                <a:off x="-1187527" y="643252"/>
                <a:ext cx="989600" cy="989600"/>
              </a:xfrm>
              <a:prstGeom prst="rect">
                <a:avLst/>
              </a:prstGeom>
            </p:spPr>
          </p:pic>
        </mc:Fallback>
      </mc:AlternateContent>
    </p:spTree>
    <p:extLst>
      <p:ext uri="{BB962C8B-B14F-4D97-AF65-F5344CB8AC3E}">
        <p14:creationId xmlns:p14="http://schemas.microsoft.com/office/powerpoint/2010/main" val="140237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09920-5358-7BF0-14A1-BDC65712994D}"/>
              </a:ext>
            </a:extLst>
          </p:cNvPr>
          <p:cNvSpPr>
            <a:spLocks noGrp="1"/>
          </p:cNvSpPr>
          <p:nvPr>
            <p:ph type="title"/>
          </p:nvPr>
        </p:nvSpPr>
        <p:spPr/>
        <p:txBody>
          <a:bodyPr/>
          <a:lstStyle/>
          <a:p>
            <a:r>
              <a:rPr lang="en-US" dirty="0"/>
              <a:t>Smarter approach (2)</a:t>
            </a:r>
          </a:p>
        </p:txBody>
      </p:sp>
      <p:sp>
        <p:nvSpPr>
          <p:cNvPr id="3" name="Content Placeholder 2">
            <a:extLst>
              <a:ext uri="{FF2B5EF4-FFF2-40B4-BE49-F238E27FC236}">
                <a16:creationId xmlns:a16="http://schemas.microsoft.com/office/drawing/2014/main" id="{9CB4D769-63B9-A0B7-844D-0D311688BAF6}"/>
              </a:ext>
            </a:extLst>
          </p:cNvPr>
          <p:cNvSpPr>
            <a:spLocks noGrp="1"/>
          </p:cNvSpPr>
          <p:nvPr>
            <p:ph idx="1"/>
          </p:nvPr>
        </p:nvSpPr>
        <p:spPr/>
        <p:txBody>
          <a:bodyPr vert="horz" lIns="91440" tIns="45720" rIns="91440" bIns="45720" rtlCol="0" anchor="t">
            <a:normAutofit/>
          </a:bodyPr>
          <a:lstStyle/>
          <a:p>
            <a:pPr>
              <a:buFont typeface="Calibri" panose="020B0604020202020204" pitchFamily="34" charset="0"/>
              <a:buChar char="-"/>
            </a:pPr>
            <a:r>
              <a:rPr lang="en-US" dirty="0"/>
              <a:t>Bayesian network, ideal for diagnosis and understanding probabilistic relationships.</a:t>
            </a:r>
          </a:p>
          <a:p>
            <a:pPr>
              <a:buFont typeface="Calibri" panose="020B0604020202020204" pitchFamily="34" charset="0"/>
              <a:buChar char="-"/>
            </a:pPr>
            <a:r>
              <a:rPr lang="en-US" dirty="0"/>
              <a:t>=&gt;&gt; no support for decision making (which test?)</a:t>
            </a:r>
          </a:p>
          <a:p>
            <a:pPr marL="0" indent="0">
              <a:buNone/>
            </a:pPr>
            <a:endParaRPr lang="en-US" dirty="0"/>
          </a:p>
          <a:p>
            <a:pPr marL="457200" indent="-457200">
              <a:buFont typeface="Calibri" panose="020B0604020202020204" pitchFamily="34" charset="0"/>
              <a:buChar char="-"/>
            </a:pPr>
            <a:r>
              <a:rPr lang="en-US" dirty="0"/>
              <a:t>Influence diagram, focus on decision making, but also understanding probabilistic relationships.</a:t>
            </a:r>
          </a:p>
        </p:txBody>
      </p:sp>
    </p:spTree>
    <p:extLst>
      <p:ext uri="{BB962C8B-B14F-4D97-AF65-F5344CB8AC3E}">
        <p14:creationId xmlns:p14="http://schemas.microsoft.com/office/powerpoint/2010/main" val="4190140894"/>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1816</TotalTime>
  <Words>9298</Words>
  <Application>Microsoft Macintosh PowerPoint</Application>
  <PresentationFormat>Breedbeeld</PresentationFormat>
  <Paragraphs>1167</Paragraphs>
  <Slides>70</Slides>
  <Notes>0</Notes>
  <HiddenSlides>0</HiddenSlides>
  <MMClips>0</MMClips>
  <ScaleCrop>false</ScaleCrop>
  <HeadingPairs>
    <vt:vector size="6" baseType="variant">
      <vt:variant>
        <vt:lpstr>Gebruikte lettertypen</vt:lpstr>
      </vt:variant>
      <vt:variant>
        <vt:i4>19</vt:i4>
      </vt:variant>
      <vt:variant>
        <vt:lpstr>Thema</vt:lpstr>
      </vt:variant>
      <vt:variant>
        <vt:i4>1</vt:i4>
      </vt:variant>
      <vt:variant>
        <vt:lpstr>Diatitels</vt:lpstr>
      </vt:variant>
      <vt:variant>
        <vt:i4>70</vt:i4>
      </vt:variant>
    </vt:vector>
  </HeadingPairs>
  <TitlesOfParts>
    <vt:vector size="90" baseType="lpstr">
      <vt:lpstr>Aptos</vt:lpstr>
      <vt:lpstr>Aptos Display</vt:lpstr>
      <vt:lpstr>Arial</vt:lpstr>
      <vt:lpstr>Calibri</vt:lpstr>
      <vt:lpstr>CMBX10</vt:lpstr>
      <vt:lpstr>CMR10</vt:lpstr>
      <vt:lpstr>CMSS10</vt:lpstr>
      <vt:lpstr>CMSY10</vt:lpstr>
      <vt:lpstr>CMSY7</vt:lpstr>
      <vt:lpstr>CMTI10</vt:lpstr>
      <vt:lpstr>Courier New</vt:lpstr>
      <vt:lpstr>EUFM10</vt:lpstr>
      <vt:lpstr>EURM10</vt:lpstr>
      <vt:lpstr>EURM7</vt:lpstr>
      <vt:lpstr>EUSM10</vt:lpstr>
      <vt:lpstr>NimbusRomNo9L</vt:lpstr>
      <vt:lpstr>NimbusRomNo9L-Regu-Slant_167</vt:lpstr>
      <vt:lpstr>TimesNewRomanPS</vt:lpstr>
      <vt:lpstr>TimesNewRomanPSMT</vt:lpstr>
      <vt:lpstr>Kantoorthema</vt:lpstr>
      <vt:lpstr>Influence diagrams for High-Tech Systems Diagnostics</vt:lpstr>
      <vt:lpstr>Exploring application of AI capabilities in high-tech system diagnostics</vt:lpstr>
      <vt:lpstr>Agenda</vt:lpstr>
      <vt:lpstr>Complex machines and installations</vt:lpstr>
      <vt:lpstr>Complexe machines en installaties</vt:lpstr>
      <vt:lpstr>Traditional approach</vt:lpstr>
      <vt:lpstr>Smarter approach (1)</vt:lpstr>
      <vt:lpstr>Root cause analysis</vt:lpstr>
      <vt:lpstr>Smarter approach (2)</vt:lpstr>
      <vt:lpstr>Research question</vt:lpstr>
      <vt:lpstr>Contributions to the key challenges</vt:lpstr>
      <vt:lpstr>PowerPoint-presentatie</vt:lpstr>
      <vt:lpstr>So what are influence diagrams?</vt:lpstr>
      <vt:lpstr>PowerPoint-presentatie</vt:lpstr>
      <vt:lpstr>PowerPoint-presentatie</vt:lpstr>
      <vt:lpstr>PowerPoint-presentatie</vt:lpstr>
      <vt:lpstr>Key challenge: automatic generation of influence diagrams?</vt:lpstr>
      <vt:lpstr>Automatically generate influence diagrams Approach to turn captured knowledge into an influence diagram</vt:lpstr>
      <vt:lpstr>PowerPoint-presentatie</vt:lpstr>
      <vt:lpstr>PowerPoint-presentatie</vt:lpstr>
      <vt:lpstr>Key challenge: modeling tests?</vt:lpstr>
      <vt:lpstr>PowerPoint-presentatie</vt:lpstr>
      <vt:lpstr>PowerPoint-presentatie</vt:lpstr>
      <vt:lpstr>PowerPoint-presentatie</vt:lpstr>
      <vt:lpstr>PowerPoint-presentatie</vt:lpstr>
      <vt:lpstr>PowerPoint-presentatie</vt:lpstr>
      <vt:lpstr>PowerPoint-presentatie</vt:lpstr>
      <vt:lpstr>PowerPoint-presentatie</vt:lpstr>
      <vt:lpstr>Key challenge: root cause analysis</vt:lpstr>
      <vt:lpstr> root cause analysis using myopic algorithm.</vt:lpstr>
      <vt:lpstr>modeling tests as influence diagrams using simplified decision making.</vt:lpstr>
      <vt:lpstr>Future research</vt:lpstr>
      <vt:lpstr>PowerPoint-presentatie</vt:lpstr>
      <vt:lpstr>Iteration 1:  generating influence diagram from captured knowledge</vt:lpstr>
      <vt:lpstr>PowerPoint-presentatie</vt:lpstr>
      <vt:lpstr>PowerPoint-presentatie</vt:lpstr>
      <vt:lpstr>PowerPoint-presentatie</vt:lpstr>
      <vt:lpstr>PowerPoint-presentatie</vt:lpstr>
      <vt:lpstr>Oude dias</vt:lpstr>
      <vt:lpstr>Concept  kennis over een high tech systeem toepasbaar maken voor reparateurs tijdens diagnosticeren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Implementatie </vt:lpstr>
      <vt:lpstr>PowerPoint-presentatie</vt:lpstr>
      <vt:lpstr>PowerPoint-presentatie</vt:lpstr>
      <vt:lpstr>test type I</vt:lpstr>
      <vt:lpstr>PowerPoint-presentatie</vt:lpstr>
      <vt:lpstr>PowerPoint-presentatie</vt:lpstr>
      <vt:lpstr>PowerPoint-presentatie</vt:lpstr>
      <vt:lpstr>test type II</vt:lpstr>
      <vt:lpstr>PowerPoint-presentatie</vt:lpstr>
      <vt:lpstr>PowerPoint-presentatie</vt:lpstr>
      <vt:lpstr>PowerPoint-presentatie</vt:lpstr>
      <vt:lpstr>PowerPoint-presentatie</vt:lpstr>
      <vt:lpstr>PowerPoint-presentatie</vt:lpstr>
      <vt:lpstr>PowerPoint-presentatie</vt:lpstr>
      <vt:lpstr>PowerPoint-presentatie</vt:lpstr>
      <vt:lpstr>idioms</vt:lpstr>
      <vt:lpstr>PowerPoint-presentatie</vt:lpstr>
      <vt:lpstr>PowerPoint-presentatie</vt:lpstr>
      <vt:lpstr>Agenda</vt:lpstr>
      <vt:lpstr>Contributions to the key challenges</vt:lpstr>
      <vt:lpstr>First steps</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Koning, Peter Koen</dc:creator>
  <cp:lastModifiedBy>Peter Koen Koning</cp:lastModifiedBy>
  <cp:revision>302</cp:revision>
  <dcterms:created xsi:type="dcterms:W3CDTF">2024-03-03T10:01:12Z</dcterms:created>
  <dcterms:modified xsi:type="dcterms:W3CDTF">2024-11-17T15:36:58Z</dcterms:modified>
</cp:coreProperties>
</file>